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7" r:id="rId2"/>
    <p:sldMasterId id="2147483681" r:id="rId3"/>
  </p:sldMasterIdLst>
  <p:notesMasterIdLst>
    <p:notesMasterId r:id="rId220"/>
  </p:notesMasterIdLst>
  <p:handoutMasterIdLst>
    <p:handoutMasterId r:id="rId221"/>
  </p:handoutMasterIdLst>
  <p:sldIdLst>
    <p:sldId id="544" r:id="rId4"/>
    <p:sldId id="263" r:id="rId5"/>
    <p:sldId id="545" r:id="rId6"/>
    <p:sldId id="645" r:id="rId7"/>
    <p:sldId id="650" r:id="rId8"/>
    <p:sldId id="657" r:id="rId9"/>
    <p:sldId id="658" r:id="rId10"/>
    <p:sldId id="659" r:id="rId11"/>
    <p:sldId id="660" r:id="rId12"/>
    <p:sldId id="663" r:id="rId13"/>
    <p:sldId id="661" r:id="rId14"/>
    <p:sldId id="662" r:id="rId15"/>
    <p:sldId id="687" r:id="rId16"/>
    <p:sldId id="688" r:id="rId17"/>
    <p:sldId id="689" r:id="rId18"/>
    <p:sldId id="651" r:id="rId19"/>
    <p:sldId id="652" r:id="rId20"/>
    <p:sldId id="653" r:id="rId21"/>
    <p:sldId id="654" r:id="rId22"/>
    <p:sldId id="667" r:id="rId23"/>
    <p:sldId id="664" r:id="rId24"/>
    <p:sldId id="665" r:id="rId25"/>
    <p:sldId id="655" r:id="rId26"/>
    <p:sldId id="656" r:id="rId27"/>
    <p:sldId id="668" r:id="rId28"/>
    <p:sldId id="669" r:id="rId29"/>
    <p:sldId id="670" r:id="rId30"/>
    <p:sldId id="671" r:id="rId31"/>
    <p:sldId id="672" r:id="rId32"/>
    <p:sldId id="673" r:id="rId33"/>
    <p:sldId id="674" r:id="rId34"/>
    <p:sldId id="675" r:id="rId35"/>
    <p:sldId id="869" r:id="rId36"/>
    <p:sldId id="870" r:id="rId37"/>
    <p:sldId id="871" r:id="rId38"/>
    <p:sldId id="872" r:id="rId39"/>
    <p:sldId id="873" r:id="rId40"/>
    <p:sldId id="874" r:id="rId41"/>
    <p:sldId id="875" r:id="rId42"/>
    <p:sldId id="876" r:id="rId43"/>
    <p:sldId id="877" r:id="rId44"/>
    <p:sldId id="878" r:id="rId45"/>
    <p:sldId id="879" r:id="rId46"/>
    <p:sldId id="880" r:id="rId47"/>
    <p:sldId id="881" r:id="rId48"/>
    <p:sldId id="882" r:id="rId49"/>
    <p:sldId id="883" r:id="rId50"/>
    <p:sldId id="884" r:id="rId51"/>
    <p:sldId id="885" r:id="rId52"/>
    <p:sldId id="886" r:id="rId53"/>
    <p:sldId id="887" r:id="rId54"/>
    <p:sldId id="888" r:id="rId55"/>
    <p:sldId id="889" r:id="rId56"/>
    <p:sldId id="890" r:id="rId57"/>
    <p:sldId id="891" r:id="rId58"/>
    <p:sldId id="892" r:id="rId59"/>
    <p:sldId id="893" r:id="rId60"/>
    <p:sldId id="894" r:id="rId61"/>
    <p:sldId id="895" r:id="rId62"/>
    <p:sldId id="896" r:id="rId63"/>
    <p:sldId id="897" r:id="rId64"/>
    <p:sldId id="898" r:id="rId65"/>
    <p:sldId id="899" r:id="rId66"/>
    <p:sldId id="900" r:id="rId67"/>
    <p:sldId id="901" r:id="rId68"/>
    <p:sldId id="902" r:id="rId69"/>
    <p:sldId id="903" r:id="rId70"/>
    <p:sldId id="904" r:id="rId71"/>
    <p:sldId id="905" r:id="rId72"/>
    <p:sldId id="927" r:id="rId73"/>
    <p:sldId id="906" r:id="rId74"/>
    <p:sldId id="928" r:id="rId75"/>
    <p:sldId id="907" r:id="rId76"/>
    <p:sldId id="908" r:id="rId77"/>
    <p:sldId id="909" r:id="rId78"/>
    <p:sldId id="910" r:id="rId79"/>
    <p:sldId id="911" r:id="rId80"/>
    <p:sldId id="912" r:id="rId81"/>
    <p:sldId id="913" r:id="rId82"/>
    <p:sldId id="914" r:id="rId83"/>
    <p:sldId id="915" r:id="rId84"/>
    <p:sldId id="916" r:id="rId85"/>
    <p:sldId id="917" r:id="rId86"/>
    <p:sldId id="918" r:id="rId87"/>
    <p:sldId id="919" r:id="rId88"/>
    <p:sldId id="920" r:id="rId89"/>
    <p:sldId id="921" r:id="rId90"/>
    <p:sldId id="922" r:id="rId91"/>
    <p:sldId id="929" r:id="rId92"/>
    <p:sldId id="678" r:id="rId93"/>
    <p:sldId id="679" r:id="rId94"/>
    <p:sldId id="721" r:id="rId95"/>
    <p:sldId id="722" r:id="rId96"/>
    <p:sldId id="723" r:id="rId97"/>
    <p:sldId id="724" r:id="rId98"/>
    <p:sldId id="725" r:id="rId99"/>
    <p:sldId id="726" r:id="rId100"/>
    <p:sldId id="727" r:id="rId101"/>
    <p:sldId id="690" r:id="rId102"/>
    <p:sldId id="701" r:id="rId103"/>
    <p:sldId id="702" r:id="rId104"/>
    <p:sldId id="923" r:id="rId105"/>
    <p:sldId id="924" r:id="rId106"/>
    <p:sldId id="691" r:id="rId107"/>
    <p:sldId id="692" r:id="rId108"/>
    <p:sldId id="703" r:id="rId109"/>
    <p:sldId id="704" r:id="rId110"/>
    <p:sldId id="693" r:id="rId111"/>
    <p:sldId id="680" r:id="rId112"/>
    <p:sldId id="681" r:id="rId113"/>
    <p:sldId id="705" r:id="rId114"/>
    <p:sldId id="706" r:id="rId115"/>
    <p:sldId id="925" r:id="rId116"/>
    <p:sldId id="707" r:id="rId117"/>
    <p:sldId id="708" r:id="rId118"/>
    <p:sldId id="709" r:id="rId119"/>
    <p:sldId id="710" r:id="rId120"/>
    <p:sldId id="711" r:id="rId121"/>
    <p:sldId id="712" r:id="rId122"/>
    <p:sldId id="713" r:id="rId123"/>
    <p:sldId id="714" r:id="rId124"/>
    <p:sldId id="715" r:id="rId125"/>
    <p:sldId id="716" r:id="rId126"/>
    <p:sldId id="717" r:id="rId127"/>
    <p:sldId id="718" r:id="rId128"/>
    <p:sldId id="719" r:id="rId129"/>
    <p:sldId id="728" r:id="rId130"/>
    <p:sldId id="729" r:id="rId131"/>
    <p:sldId id="682" r:id="rId132"/>
    <p:sldId id="730" r:id="rId133"/>
    <p:sldId id="731" r:id="rId134"/>
    <p:sldId id="742" r:id="rId135"/>
    <p:sldId id="736" r:id="rId136"/>
    <p:sldId id="737" r:id="rId137"/>
    <p:sldId id="732" r:id="rId138"/>
    <p:sldId id="733" r:id="rId139"/>
    <p:sldId id="738" r:id="rId140"/>
    <p:sldId id="734" r:id="rId141"/>
    <p:sldId id="735" r:id="rId142"/>
    <p:sldId id="739" r:id="rId143"/>
    <p:sldId id="740" r:id="rId144"/>
    <p:sldId id="741" r:id="rId145"/>
    <p:sldId id="648" r:id="rId146"/>
    <p:sldId id="791" r:id="rId147"/>
    <p:sldId id="794" r:id="rId148"/>
    <p:sldId id="798" r:id="rId149"/>
    <p:sldId id="799" r:id="rId150"/>
    <p:sldId id="800" r:id="rId151"/>
    <p:sldId id="795" r:id="rId152"/>
    <p:sldId id="801" r:id="rId153"/>
    <p:sldId id="804" r:id="rId154"/>
    <p:sldId id="805" r:id="rId155"/>
    <p:sldId id="806" r:id="rId156"/>
    <p:sldId id="808" r:id="rId157"/>
    <p:sldId id="809" r:id="rId158"/>
    <p:sldId id="802" r:id="rId159"/>
    <p:sldId id="810" r:id="rId160"/>
    <p:sldId id="811" r:id="rId161"/>
    <p:sldId id="812" r:id="rId162"/>
    <p:sldId id="815" r:id="rId163"/>
    <p:sldId id="816" r:id="rId164"/>
    <p:sldId id="813" r:id="rId165"/>
    <p:sldId id="814" r:id="rId166"/>
    <p:sldId id="803" r:id="rId167"/>
    <p:sldId id="818" r:id="rId168"/>
    <p:sldId id="817" r:id="rId169"/>
    <p:sldId id="796" r:id="rId170"/>
    <p:sldId id="819" r:id="rId171"/>
    <p:sldId id="820" r:id="rId172"/>
    <p:sldId id="823" r:id="rId173"/>
    <p:sldId id="821" r:id="rId174"/>
    <p:sldId id="824" r:id="rId175"/>
    <p:sldId id="825" r:id="rId176"/>
    <p:sldId id="826" r:id="rId177"/>
    <p:sldId id="827" r:id="rId178"/>
    <p:sldId id="829" r:id="rId179"/>
    <p:sldId id="831" r:id="rId180"/>
    <p:sldId id="822" r:id="rId181"/>
    <p:sldId id="832" r:id="rId182"/>
    <p:sldId id="834" r:id="rId183"/>
    <p:sldId id="835" r:id="rId184"/>
    <p:sldId id="833" r:id="rId185"/>
    <p:sldId id="836" r:id="rId186"/>
    <p:sldId id="837" r:id="rId187"/>
    <p:sldId id="838" r:id="rId188"/>
    <p:sldId id="797" r:id="rId189"/>
    <p:sldId id="839" r:id="rId190"/>
    <p:sldId id="792" r:id="rId191"/>
    <p:sldId id="840" r:id="rId192"/>
    <p:sldId id="843" r:id="rId193"/>
    <p:sldId id="853" r:id="rId194"/>
    <p:sldId id="848" r:id="rId195"/>
    <p:sldId id="841" r:id="rId196"/>
    <p:sldId id="844" r:id="rId197"/>
    <p:sldId id="847" r:id="rId198"/>
    <p:sldId id="850" r:id="rId199"/>
    <p:sldId id="845" r:id="rId200"/>
    <p:sldId id="849" r:id="rId201"/>
    <p:sldId id="926" r:id="rId202"/>
    <p:sldId id="851" r:id="rId203"/>
    <p:sldId id="852" r:id="rId204"/>
    <p:sldId id="859" r:id="rId205"/>
    <p:sldId id="846" r:id="rId206"/>
    <p:sldId id="842" r:id="rId207"/>
    <p:sldId id="854" r:id="rId208"/>
    <p:sldId id="855" r:id="rId209"/>
    <p:sldId id="856" r:id="rId210"/>
    <p:sldId id="857" r:id="rId211"/>
    <p:sldId id="930" r:id="rId212"/>
    <p:sldId id="793" r:id="rId213"/>
    <p:sldId id="860" r:id="rId214"/>
    <p:sldId id="861" r:id="rId215"/>
    <p:sldId id="862" r:id="rId216"/>
    <p:sldId id="863" r:id="rId217"/>
    <p:sldId id="868" r:id="rId218"/>
    <p:sldId id="644" r:id="rId219"/>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521415D9-36F7-43E2-AB2F-B90AF26B5E84}">
      <p14:sectionLst xmlns:p14="http://schemas.microsoft.com/office/powerpoint/2010/main">
        <p14:section name="默认节" id="{F1AD9C2C-7FE7-4BB0-AC5C-4F72F58A90B9}">
          <p14:sldIdLst>
            <p14:sldId id="544"/>
            <p14:sldId id="263"/>
            <p14:sldId id="545"/>
            <p14:sldId id="645"/>
            <p14:sldId id="650"/>
            <p14:sldId id="657"/>
            <p14:sldId id="658"/>
            <p14:sldId id="659"/>
            <p14:sldId id="660"/>
            <p14:sldId id="663"/>
            <p14:sldId id="661"/>
            <p14:sldId id="662"/>
            <p14:sldId id="687"/>
            <p14:sldId id="688"/>
            <p14:sldId id="689"/>
            <p14:sldId id="651"/>
            <p14:sldId id="652"/>
            <p14:sldId id="653"/>
            <p14:sldId id="654"/>
            <p14:sldId id="667"/>
            <p14:sldId id="664"/>
            <p14:sldId id="665"/>
            <p14:sldId id="655"/>
            <p14:sldId id="656"/>
            <p14:sldId id="668"/>
            <p14:sldId id="669"/>
            <p14:sldId id="670"/>
            <p14:sldId id="671"/>
            <p14:sldId id="672"/>
            <p14:sldId id="673"/>
            <p14:sldId id="674"/>
            <p14:sldId id="675"/>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27"/>
            <p14:sldId id="906"/>
            <p14:sldId id="928"/>
            <p14:sldId id="907"/>
            <p14:sldId id="908"/>
            <p14:sldId id="909"/>
            <p14:sldId id="910"/>
            <p14:sldId id="911"/>
            <p14:sldId id="912"/>
            <p14:sldId id="913"/>
            <p14:sldId id="914"/>
            <p14:sldId id="915"/>
            <p14:sldId id="916"/>
            <p14:sldId id="917"/>
            <p14:sldId id="918"/>
            <p14:sldId id="919"/>
            <p14:sldId id="920"/>
            <p14:sldId id="921"/>
            <p14:sldId id="922"/>
            <p14:sldId id="929"/>
            <p14:sldId id="678"/>
            <p14:sldId id="679"/>
            <p14:sldId id="721"/>
            <p14:sldId id="722"/>
            <p14:sldId id="723"/>
            <p14:sldId id="724"/>
            <p14:sldId id="725"/>
            <p14:sldId id="726"/>
            <p14:sldId id="727"/>
            <p14:sldId id="690"/>
            <p14:sldId id="701"/>
            <p14:sldId id="702"/>
            <p14:sldId id="923"/>
            <p14:sldId id="924"/>
            <p14:sldId id="691"/>
            <p14:sldId id="692"/>
            <p14:sldId id="703"/>
            <p14:sldId id="704"/>
            <p14:sldId id="693"/>
            <p14:sldId id="680"/>
            <p14:sldId id="681"/>
            <p14:sldId id="705"/>
            <p14:sldId id="706"/>
            <p14:sldId id="925"/>
            <p14:sldId id="707"/>
            <p14:sldId id="708"/>
            <p14:sldId id="709"/>
            <p14:sldId id="710"/>
            <p14:sldId id="711"/>
            <p14:sldId id="712"/>
            <p14:sldId id="713"/>
            <p14:sldId id="714"/>
            <p14:sldId id="715"/>
            <p14:sldId id="716"/>
            <p14:sldId id="717"/>
            <p14:sldId id="718"/>
            <p14:sldId id="719"/>
            <p14:sldId id="728"/>
            <p14:sldId id="729"/>
            <p14:sldId id="682"/>
            <p14:sldId id="730"/>
            <p14:sldId id="731"/>
            <p14:sldId id="742"/>
            <p14:sldId id="736"/>
            <p14:sldId id="737"/>
            <p14:sldId id="732"/>
            <p14:sldId id="733"/>
            <p14:sldId id="738"/>
            <p14:sldId id="734"/>
            <p14:sldId id="735"/>
            <p14:sldId id="739"/>
            <p14:sldId id="740"/>
            <p14:sldId id="741"/>
            <p14:sldId id="648"/>
            <p14:sldId id="791"/>
            <p14:sldId id="794"/>
            <p14:sldId id="798"/>
            <p14:sldId id="799"/>
            <p14:sldId id="800"/>
            <p14:sldId id="795"/>
            <p14:sldId id="801"/>
            <p14:sldId id="804"/>
            <p14:sldId id="805"/>
            <p14:sldId id="806"/>
            <p14:sldId id="808"/>
            <p14:sldId id="809"/>
            <p14:sldId id="802"/>
            <p14:sldId id="810"/>
            <p14:sldId id="811"/>
            <p14:sldId id="812"/>
            <p14:sldId id="815"/>
            <p14:sldId id="816"/>
            <p14:sldId id="813"/>
            <p14:sldId id="814"/>
            <p14:sldId id="803"/>
            <p14:sldId id="818"/>
            <p14:sldId id="817"/>
            <p14:sldId id="796"/>
          </p14:sldIdLst>
        </p14:section>
        <p14:section name="无标题节" id="{2CCEDCBA-B8D9-452D-BB8D-1594F82576C9}">
          <p14:sldIdLst>
            <p14:sldId id="819"/>
            <p14:sldId id="820"/>
            <p14:sldId id="823"/>
            <p14:sldId id="821"/>
            <p14:sldId id="824"/>
            <p14:sldId id="825"/>
            <p14:sldId id="826"/>
            <p14:sldId id="827"/>
            <p14:sldId id="829"/>
            <p14:sldId id="831"/>
            <p14:sldId id="822"/>
            <p14:sldId id="832"/>
            <p14:sldId id="834"/>
            <p14:sldId id="835"/>
            <p14:sldId id="833"/>
            <p14:sldId id="836"/>
            <p14:sldId id="837"/>
            <p14:sldId id="838"/>
            <p14:sldId id="797"/>
            <p14:sldId id="839"/>
            <p14:sldId id="792"/>
            <p14:sldId id="840"/>
            <p14:sldId id="843"/>
            <p14:sldId id="853"/>
            <p14:sldId id="848"/>
            <p14:sldId id="841"/>
            <p14:sldId id="844"/>
            <p14:sldId id="847"/>
            <p14:sldId id="850"/>
            <p14:sldId id="845"/>
            <p14:sldId id="849"/>
            <p14:sldId id="926"/>
            <p14:sldId id="851"/>
            <p14:sldId id="852"/>
            <p14:sldId id="859"/>
            <p14:sldId id="846"/>
            <p14:sldId id="842"/>
            <p14:sldId id="854"/>
            <p14:sldId id="855"/>
            <p14:sldId id="856"/>
            <p14:sldId id="857"/>
            <p14:sldId id="930"/>
            <p14:sldId id="793"/>
            <p14:sldId id="860"/>
            <p14:sldId id="861"/>
            <p14:sldId id="862"/>
            <p14:sldId id="863"/>
            <p14:sldId id="868"/>
            <p14:sldId id="6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800000"/>
    <a:srgbClr val="008000"/>
    <a:srgbClr val="FFFF00"/>
    <a:srgbClr val="00002E"/>
    <a:srgbClr val="00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5" autoAdjust="0"/>
    <p:restoredTop sz="94682" autoAdjust="0"/>
  </p:normalViewPr>
  <p:slideViewPr>
    <p:cSldViewPr>
      <p:cViewPr varScale="1">
        <p:scale>
          <a:sx n="116" d="100"/>
          <a:sy n="116" d="100"/>
        </p:scale>
        <p:origin x="-148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222"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224" Type="http://schemas.openxmlformats.org/officeDocument/2006/relationships/theme" Target="theme/theme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handoutMaster" Target="handoutMasters/handoutMaster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00E71747-7982-4A7D-917F-54B509C0B16B}" type="slidenum">
              <a:rPr lang="zh-CN" altLang="en-US"/>
              <a:pPr/>
              <a:t>‹#›</a:t>
            </a:fld>
            <a:endParaRPr lang="en-US" altLang="zh-CN"/>
          </a:p>
        </p:txBody>
      </p:sp>
    </p:spTree>
    <p:extLst>
      <p:ext uri="{BB962C8B-B14F-4D97-AF65-F5344CB8AC3E}">
        <p14:creationId xmlns:p14="http://schemas.microsoft.com/office/powerpoint/2010/main" val="3005931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2176B740-B8C7-4952-A698-7A923313D1EC}" type="slidenum">
              <a:rPr lang="zh-CN" altLang="en-US"/>
              <a:pPr/>
              <a:t>‹#›</a:t>
            </a:fld>
            <a:endParaRPr lang="en-US" altLang="zh-CN"/>
          </a:p>
        </p:txBody>
      </p:sp>
    </p:spTree>
    <p:extLst>
      <p:ext uri="{BB962C8B-B14F-4D97-AF65-F5344CB8AC3E}">
        <p14:creationId xmlns:p14="http://schemas.microsoft.com/office/powerpoint/2010/main" val="7542778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29010706"/>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1159299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64100" y="1773238"/>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864100" y="4081463"/>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409478"/>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91816398"/>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val="1127971252"/>
      </p:ext>
    </p:extLst>
  </p:cSld>
  <p:clrMapOvr>
    <a:masterClrMapping/>
  </p:clrMapOvr>
  <p:transition spd="slow">
    <p:random/>
    <p:sndAc>
      <p:stSnd>
        <p:snd r:embed="rId1" name="camera.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891758451"/>
      </p:ext>
    </p:extLst>
  </p:cSld>
  <p:clrMapOvr>
    <a:masterClrMapping/>
  </p:clrMapOvr>
  <p:transition spd="slow">
    <p:random/>
    <p:sndAc>
      <p:stSnd>
        <p:snd r:embed="rId1" name="camera.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8928903"/>
      </p:ext>
    </p:extLst>
  </p:cSld>
  <p:clrMapOvr>
    <a:masterClrMapping/>
  </p:clrMapOvr>
  <p:transition spd="slow">
    <p:random/>
    <p:sndAc>
      <p:stSnd>
        <p:snd r:embed="rId1" name="camera.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020376116"/>
      </p:ext>
    </p:extLst>
  </p:cSld>
  <p:clrMapOvr>
    <a:masterClrMapping/>
  </p:clrMapOvr>
  <p:transition spd="slow">
    <p:random/>
    <p:sndAc>
      <p:stSnd>
        <p:snd r:embed="rId1" name="camera.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1236310"/>
      </p:ext>
    </p:extLst>
  </p:cSld>
  <p:clrMapOvr>
    <a:masterClrMapping/>
  </p:clrMapOvr>
  <p:transition spd="slow">
    <p:random/>
    <p:sndAc>
      <p:stSnd>
        <p:snd r:embed="rId1" name="camera.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69062970"/>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1118106"/>
      </p:ext>
    </p:extLst>
  </p:cSld>
  <p:clrMapOvr>
    <a:masterClrMapping/>
  </p:clrMapOvr>
  <p:transition spd="slow">
    <p:random/>
    <p:sndAc>
      <p:stSnd>
        <p:snd r:embed="rId1" name="camera.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78482305"/>
      </p:ext>
    </p:extLst>
  </p:cSld>
  <p:clrMapOvr>
    <a:masterClrMapping/>
  </p:clrMapOvr>
  <p:transition spd="slow">
    <p:random/>
    <p:sndAc>
      <p:stSnd>
        <p:snd r:embed="rId1" name="camera.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005924"/>
      </p:ext>
    </p:extLst>
  </p:cSld>
  <p:clrMapOvr>
    <a:masterClrMapping/>
  </p:clrMapOvr>
  <p:transition spd="slow">
    <p:random/>
    <p:sndAc>
      <p:stSnd>
        <p:snd r:embed="rId1" name="camera.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33674363"/>
      </p:ext>
    </p:extLst>
  </p:cSld>
  <p:clrMapOvr>
    <a:masterClrMapping/>
  </p:clrMapOvr>
  <p:transition spd="slow">
    <p:random/>
    <p:sndAc>
      <p:stSnd>
        <p:snd r:embed="rId1" name="camera.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2897737"/>
      </p:ext>
    </p:extLst>
  </p:cSld>
  <p:clrMapOvr>
    <a:masterClrMapping/>
  </p:clrMapOvr>
  <p:transition spd="slow">
    <p:random/>
    <p:sndAc>
      <p:stSnd>
        <p:snd r:embed="rId1" name="camera.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07144409"/>
      </p:ext>
    </p:extLst>
  </p:cSld>
  <p:clrMapOvr>
    <a:masterClrMapping/>
  </p:clrMapOvr>
  <p:transition spd="slow">
    <p:random/>
    <p:sndAc>
      <p:stSnd>
        <p:snd r:embed="rId1" name="camera.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775367"/>
      </p:ext>
    </p:extLst>
  </p:cSld>
  <p:clrMapOvr>
    <a:masterClrMapping/>
  </p:clrMapOvr>
  <p:transition spd="slow">
    <p:random/>
    <p:sndAc>
      <p:stSnd>
        <p:snd r:embed="rId1" name="camera.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2342236"/>
      </p:ext>
    </p:extLst>
  </p:cSld>
  <p:clrMapOvr>
    <a:masterClrMapping/>
  </p:clrMapOvr>
  <p:transition spd="slow">
    <p:random/>
    <p:sndAc>
      <p:stSnd>
        <p:snd r:embed="rId1" name="camera.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1979359396"/>
      </p:ext>
    </p:extLst>
  </p:cSld>
  <p:clrMapOvr>
    <a:masterClrMapping/>
  </p:clrMapOvr>
  <p:transition spd="slow">
    <p:random/>
    <p:sndAc>
      <p:stSnd>
        <p:snd r:embed="rId1" name="camera.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569625448"/>
      </p:ext>
    </p:extLst>
  </p:cSld>
  <p:clrMapOvr>
    <a:masterClrMapping/>
  </p:clrMapOvr>
  <p:transition spd="slow">
    <p:random/>
    <p:sndAc>
      <p:stSnd>
        <p:snd r:embed="rId1" name="camera.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0968954"/>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701918048"/>
      </p:ext>
    </p:extLst>
  </p:cSld>
  <p:clrMapOvr>
    <a:masterClrMapping/>
  </p:clrMapOvr>
  <p:transition spd="slow">
    <p:random/>
    <p:sndAc>
      <p:stSnd>
        <p:snd r:embed="rId1" name="camera.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558294401"/>
      </p:ext>
    </p:extLst>
  </p:cSld>
  <p:clrMapOvr>
    <a:masterClrMapping/>
  </p:clrMapOvr>
  <p:transition spd="slow">
    <p:random/>
    <p:sndAc>
      <p:stSnd>
        <p:snd r:embed="rId1" name="camera.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705858"/>
      </p:ext>
    </p:extLst>
  </p:cSld>
  <p:clrMapOvr>
    <a:masterClrMapping/>
  </p:clrMapOvr>
  <p:transition spd="slow">
    <p:random/>
    <p:sndAc>
      <p:stSnd>
        <p:snd r:embed="rId1" name="camera.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5440438"/>
      </p:ext>
    </p:extLst>
  </p:cSld>
  <p:clrMapOvr>
    <a:masterClrMapping/>
  </p:clrMapOvr>
  <p:transition spd="slow">
    <p:random/>
    <p:sndAc>
      <p:stSnd>
        <p:snd r:embed="rId1" name="camera.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47485894"/>
      </p:ext>
    </p:extLst>
  </p:cSld>
  <p:clrMapOvr>
    <a:masterClrMapping/>
  </p:clrMapOvr>
  <p:transition spd="slow">
    <p:random/>
    <p:sndAc>
      <p:stSnd>
        <p:snd r:embed="rId1" name="camera.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92530"/>
      </p:ext>
    </p:extLst>
  </p:cSld>
  <p:clrMapOvr>
    <a:masterClrMapping/>
  </p:clrMapOvr>
  <p:transition spd="slow">
    <p:random/>
    <p:sndAc>
      <p:stSnd>
        <p:snd r:embed="rId1" name="camera.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56008319"/>
      </p:ext>
    </p:extLst>
  </p:cSld>
  <p:clrMapOvr>
    <a:masterClrMapping/>
  </p:clrMapOvr>
  <p:transition spd="slow">
    <p:random/>
    <p:sndAc>
      <p:stSnd>
        <p:snd r:embed="rId1" name="camera.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1804226"/>
      </p:ext>
    </p:extLst>
  </p:cSld>
  <p:clrMapOvr>
    <a:masterClrMapping/>
  </p:clrMapOvr>
  <p:transition spd="slow">
    <p:random/>
    <p:sndAc>
      <p:stSnd>
        <p:snd r:embed="rId1" name="camera.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04194413"/>
      </p:ext>
    </p:extLst>
  </p:cSld>
  <p:clrMapOvr>
    <a:masterClrMapping/>
  </p:clrMapOvr>
  <p:transition spd="slow">
    <p:random/>
    <p:sndAc>
      <p:stSnd>
        <p:snd r:embed="rId1" name="camera.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3143936"/>
      </p:ext>
    </p:extLst>
  </p:cSld>
  <p:clrMapOvr>
    <a:masterClrMapping/>
  </p:clrMapOvr>
  <p:transition spd="slow">
    <p:random/>
    <p:sndAc>
      <p:stSnd>
        <p:snd r:embed="rId1" name="camera.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3582571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50963492"/>
      </p:ext>
    </p:extLst>
  </p:cSld>
  <p:clrMapOvr>
    <a:masterClrMapping/>
  </p:clrMapOvr>
  <p:transition spd="slow">
    <p:random/>
    <p:sndAc>
      <p:stSnd>
        <p:snd r:embed="rId1" name="camera.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669372241"/>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2996246"/>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67314973"/>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52701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128333575"/>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98745214"/>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audio" Target="../media/audio1.wav"/><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jpeg"/><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audio" Target="../media/audio1.wav"/><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audio" Target="../media/audio1.wav"/><Relationship Id="rId10" Type="http://schemas.openxmlformats.org/officeDocument/2006/relationships/slideLayout" Target="../slideLayouts/slideLayout37.xml"/><Relationship Id="rId19" Type="http://schemas.openxmlformats.org/officeDocument/2006/relationships/image" Target="../media/image4.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pitchFamily="34" charset="0"/>
              </a:rPr>
              <a:t>《</a:t>
            </a:r>
            <a:r>
              <a:rPr lang="en-US" altLang="zh-CN" sz="1200" dirty="0">
                <a:solidFill>
                  <a:srgbClr val="000000"/>
                </a:solidFill>
                <a:latin typeface="Arial" pitchFamily="34" charset="0"/>
              </a:rPr>
              <a:t>Computer </a:t>
            </a:r>
            <a:r>
              <a:rPr lang="en-US" altLang="zh-CN" sz="1200" dirty="0" smtClean="0">
                <a:solidFill>
                  <a:srgbClr val="000000"/>
                </a:solidFill>
                <a:latin typeface="Arial" pitchFamily="34" charset="0"/>
              </a:rPr>
              <a:t>Networks》V6     </a:t>
            </a:r>
            <a:r>
              <a:rPr lang="zh-CN" altLang="en-US" sz="1200" dirty="0">
                <a:solidFill>
                  <a:srgbClr val="000000"/>
                </a:solidFill>
                <a:latin typeface="Arial" pitchFamily="34" charset="0"/>
              </a:rPr>
              <a:t>（</a:t>
            </a:r>
            <a:fld id="{149FB0DC-E661-420C-878E-FE02685082AF}" type="slidenum">
              <a:rPr lang="zh-CN" altLang="en-US" sz="1200">
                <a:solidFill>
                  <a:srgbClr val="000000"/>
                </a:solidFill>
                <a:latin typeface="Arial" pitchFamily="34" charset="0"/>
              </a:rPr>
              <a:pPr>
                <a:lnSpc>
                  <a:spcPct val="85000"/>
                </a:lnSpc>
                <a:buClrTx/>
                <a:buFontTx/>
                <a:buNone/>
              </a:pPr>
              <a:t>‹#›</a:t>
            </a:fld>
            <a:r>
              <a:rPr lang="en-US" altLang="zh-CN" sz="1200" dirty="0">
                <a:solidFill>
                  <a:srgbClr val="000000"/>
                </a:solidFill>
                <a:latin typeface="Arial" pitchFamily="34" charset="0"/>
              </a:rPr>
              <a:t>/</a:t>
            </a:r>
            <a:r>
              <a:rPr lang="en-US" altLang="zh-CN" sz="1200" dirty="0" smtClean="0">
                <a:solidFill>
                  <a:srgbClr val="000000"/>
                </a:solidFill>
                <a:latin typeface="Arial" pitchFamily="34" charset="0"/>
              </a:rPr>
              <a:t>216</a:t>
            </a:r>
            <a:r>
              <a:rPr lang="zh-CN" altLang="en-US" sz="1200" dirty="0" smtClean="0">
                <a:solidFill>
                  <a:srgbClr val="000000"/>
                </a:solidFill>
                <a:latin typeface="Arial" pitchFamily="34" charset="0"/>
              </a:rPr>
              <a:t>）</a:t>
            </a:r>
            <a:endParaRPr lang="zh-CN" altLang="en-US" sz="1200" dirty="0">
              <a:solidFill>
                <a:srgbClr val="000000"/>
              </a:solidFill>
              <a:latin typeface="Arial" pitchFamily="34"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8"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transition spd="slow">
    <p:random/>
    <p:sndAc>
      <p:stSnd>
        <p:snd r:embed="rId16"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9"/>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20"/>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5103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27388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slide" Target="slide90.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slide" Target="slide90.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slide" Target="slide90.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 Target="slide90.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slide" Target="slide90.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10.xml.rels><?xml version="1.0" encoding="UTF-8" standalone="yes"?>
<Relationships xmlns="http://schemas.openxmlformats.org/package/2006/relationships"><Relationship Id="rId3" Type="http://schemas.openxmlformats.org/officeDocument/2006/relationships/slide" Target="slide111.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1.xml"/><Relationship Id="rId5" Type="http://schemas.openxmlformats.org/officeDocument/2006/relationships/slide" Target="slide119.xml"/><Relationship Id="rId4" Type="http://schemas.openxmlformats.org/officeDocument/2006/relationships/slide" Target="slide114.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slide" Target="slide110.xml"/></Relationships>
</file>

<file path=ppt/slides/_rels/slide1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audio1.wav"/><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slide" Target="slide110.xml"/><Relationship Id="rId4" Type="http://schemas.openxmlformats.org/officeDocument/2006/relationships/slide" Target="slide2.xml"/><Relationship Id="rId9"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0.xml"/><Relationship Id="rId4" Type="http://schemas.openxmlformats.org/officeDocument/2006/relationships/slide" Target="slide2.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slide" Target="slide110.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slide" Target="slide110.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slide" Target="slide110.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slide" Target="slide110.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slide" Target="slide110.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slide" Target="slide1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audio" Target="../media/audio1.wav"/><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6.bin"/><Relationship Id="rId11" Type="http://schemas.openxmlformats.org/officeDocument/2006/relationships/image" Target="../media/image101.wmf"/><Relationship Id="rId5" Type="http://schemas.openxmlformats.org/officeDocument/2006/relationships/slide" Target="slide110.xml"/><Relationship Id="rId10" Type="http://schemas.openxmlformats.org/officeDocument/2006/relationships/oleObject" Target="../embeddings/oleObject18.bin"/><Relationship Id="rId4" Type="http://schemas.openxmlformats.org/officeDocument/2006/relationships/slide" Target="slide2.xml"/><Relationship Id="rId9" Type="http://schemas.openxmlformats.org/officeDocument/2006/relationships/image" Target="../media/image100.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audio" Target="../media/audio1.wav"/><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slide" Target="slide110.xml"/><Relationship Id="rId4" Type="http://schemas.openxmlformats.org/officeDocument/2006/relationships/slide" Target="slide2.xml"/><Relationship Id="rId9" Type="http://schemas.openxmlformats.org/officeDocument/2006/relationships/image" Target="../media/image103.wmf"/></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slide" Target="slide110.xml"/></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audio" Target="../media/audio1.wav"/><Relationship Id="rId7" Type="http://schemas.openxmlformats.org/officeDocument/2006/relationships/slide" Target="slide110.xml"/><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slide" Target="slide2.xml"/><Relationship Id="rId5" Type="http://schemas.openxmlformats.org/officeDocument/2006/relationships/image" Target="../media/image105.wmf"/><Relationship Id="rId10" Type="http://schemas.openxmlformats.org/officeDocument/2006/relationships/image" Target="../media/image106.wmf"/><Relationship Id="rId4" Type="http://schemas.openxmlformats.org/officeDocument/2006/relationships/oleObject" Target="../embeddings/oleObject21.bin"/><Relationship Id="rId9" Type="http://schemas.openxmlformats.org/officeDocument/2006/relationships/oleObject" Target="../embeddings/oleObject22.bin"/></Relationships>
</file>

<file path=ppt/slides/_rels/slide12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38.xml"/><Relationship Id="rId4" Type="http://schemas.openxmlformats.org/officeDocument/2006/relationships/slide" Target="slide135.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slide" Target="slide129.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slide" Target="slide129.xml"/></Relationships>
</file>

<file path=ppt/slides/_rels/slide1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slide" Target="slide129.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slide" Target="slide129.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10.xml"/><Relationship Id="rId5" Type="http://schemas.openxmlformats.org/officeDocument/2006/relationships/slide" Target="slide188.xml"/><Relationship Id="rId4" Type="http://schemas.openxmlformats.org/officeDocument/2006/relationships/slide" Target="slide144.xml"/></Relationships>
</file>

<file path=ppt/slides/_rels/slide144.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2.xml"/><Relationship Id="rId7" Type="http://schemas.openxmlformats.org/officeDocument/2006/relationships/slide" Target="slide16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5.xml"/><Relationship Id="rId4" Type="http://schemas.openxmlformats.org/officeDocument/2006/relationships/slide" Target="slide143.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slide" Target="slide144.xml"/><Relationship Id="rId4" Type="http://schemas.openxmlformats.org/officeDocument/2006/relationships/slide" Target="slide143.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slide" Target="slide144.xml"/><Relationship Id="rId4" Type="http://schemas.openxmlformats.org/officeDocument/2006/relationships/slide" Target="slide143.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49.xml.rels><?xml version="1.0" encoding="UTF-8" standalone="yes"?>
<Relationships xmlns="http://schemas.openxmlformats.org/package/2006/relationships"><Relationship Id="rId8" Type="http://schemas.openxmlformats.org/officeDocument/2006/relationships/slide" Target="slide164.xml"/><Relationship Id="rId3" Type="http://schemas.openxmlformats.org/officeDocument/2006/relationships/slide" Target="slide2.xml"/><Relationship Id="rId7" Type="http://schemas.openxmlformats.org/officeDocument/2006/relationships/slide" Target="slide1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44.xml"/><Relationship Id="rId4" Type="http://schemas.openxmlformats.org/officeDocument/2006/relationships/slide" Target="slide143.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slide" Target="slide149.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144.xml"/><Relationship Id="rId5" Type="http://schemas.openxmlformats.org/officeDocument/2006/relationships/slide" Target="slide143.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1.wav"/><Relationship Id="rId7" Type="http://schemas.openxmlformats.org/officeDocument/2006/relationships/image" Target="../media/image15.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4.wmf"/><Relationship Id="rId4" Type="http://schemas.openxmlformats.org/officeDocument/2006/relationships/oleObject" Target="../embeddings/oleObject4.bin"/><Relationship Id="rId9" Type="http://schemas.openxmlformats.org/officeDocument/2006/relationships/slide" Target="slide3.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3.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slide" Target="slide2.xml"/><Relationship Id="rId7" Type="http://schemas.openxmlformats.org/officeDocument/2006/relationships/image" Target="../media/image12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7.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2.xml"/><Relationship Id="rId7" Type="http://schemas.openxmlformats.org/officeDocument/2006/relationships/slide" Target="slide16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8.xml"/><Relationship Id="rId5" Type="http://schemas.openxmlformats.org/officeDocument/2006/relationships/slide" Target="slide144.xml"/><Relationship Id="rId4" Type="http://schemas.openxmlformats.org/officeDocument/2006/relationships/slide" Target="slide143.xml"/><Relationship Id="rId9" Type="http://schemas.openxmlformats.org/officeDocument/2006/relationships/slide" Target="slide178.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9.jpeg"/><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2.xml"/><Relationship Id="rId7" Type="http://schemas.openxmlformats.org/officeDocument/2006/relationships/image" Target="../media/image1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slide" Target="slide144.xml"/><Relationship Id="rId4" Type="http://schemas.openxmlformats.org/officeDocument/2006/relationships/slide" Target="slide143.xml"/></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9.xml"/><Relationship Id="rId4" Type="http://schemas.openxmlformats.org/officeDocument/2006/relationships/slide" Target="slide143.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slide" Target="slide188.xml"/><Relationship Id="rId4" Type="http://schemas.openxmlformats.org/officeDocument/2006/relationships/slide" Target="slide143.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slide" Target="slide188.xml"/><Relationship Id="rId4" Type="http://schemas.openxmlformats.org/officeDocument/2006/relationships/slide" Target="slide143.xml"/></Relationships>
</file>

<file path=ppt/slides/_rels/slide1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slide" Target="slide143.xml"/><Relationship Id="rId4" Type="http://schemas.openxmlformats.org/officeDocument/2006/relationships/slide" Target="slide2.xml"/></Relationships>
</file>

<file path=ppt/slides/_rels/slide193.xml.rels><?xml version="1.0" encoding="UTF-8" standalone="yes"?>
<Relationships xmlns="http://schemas.openxmlformats.org/package/2006/relationships"><Relationship Id="rId8" Type="http://schemas.openxmlformats.org/officeDocument/2006/relationships/slide" Target="slide203.xml"/><Relationship Id="rId3" Type="http://schemas.openxmlformats.org/officeDocument/2006/relationships/slide" Target="slide2.xml"/><Relationship Id="rId7" Type="http://schemas.openxmlformats.org/officeDocument/2006/relationships/slide" Target="slide19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4.xml"/><Relationship Id="rId5" Type="http://schemas.openxmlformats.org/officeDocument/2006/relationships/slide" Target="slide188.xml"/><Relationship Id="rId4" Type="http://schemas.openxmlformats.org/officeDocument/2006/relationships/slide" Target="slide143.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3.xml"/><Relationship Id="rId7" Type="http://schemas.openxmlformats.org/officeDocument/2006/relationships/slide" Target="slide1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9.xml"/><Relationship Id="rId5" Type="http://schemas.openxmlformats.org/officeDocument/2006/relationships/slide" Target="slide90.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6.wmf"/><Relationship Id="rId4"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slide" Target="slide143.xml"/></Relationships>
</file>

<file path=ppt/slides/_rels/slide2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2.xml"/></Relationships>
</file>

<file path=ppt/slides/_rels/slide2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slide" Target="slide143.xml"/></Relationships>
</file>

<file path=ppt/slides/_rels/slide2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slide" Target="slide143.xml"/></Relationships>
</file>

<file path=ppt/slides/_rels/slide2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3.xml"/></Relationships>
</file>

<file path=ppt/slides/_rels/slide2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3.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1.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3.xml"/><Relationship Id="rId5" Type="http://schemas.openxmlformats.org/officeDocument/2006/relationships/slide" Target="slide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3.xml"/><Relationship Id="rId5" Type="http://schemas.openxmlformats.org/officeDocument/2006/relationships/slide" Target="slide3.xml"/><Relationship Id="rId10" Type="http://schemas.openxmlformats.org/officeDocument/2006/relationships/image" Target="../media/image21.wmf"/><Relationship Id="rId4" Type="http://schemas.openxmlformats.org/officeDocument/2006/relationships/slide" Target="slide2.xml"/><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3.xml"/><Relationship Id="rId5" Type="http://schemas.openxmlformats.org/officeDocument/2006/relationships/slide" Target="slide3.xml"/><Relationship Id="rId10" Type="http://schemas.openxmlformats.org/officeDocument/2006/relationships/image" Target="../media/image22.wmf"/><Relationship Id="rId4" Type="http://schemas.openxmlformats.org/officeDocument/2006/relationships/slide" Target="slide2.xml"/><Relationship Id="rId9"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2.xml"/><Relationship Id="rId3" Type="http://schemas.openxmlformats.org/officeDocument/2006/relationships/slide" Target="slide34.xml"/><Relationship Id="rId7" Type="http://schemas.openxmlformats.org/officeDocument/2006/relationships/slide" Target="slide66.xml"/><Relationship Id="rId12" Type="http://schemas.openxmlformats.org/officeDocument/2006/relationships/slide" Target="slide80.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79.xml"/><Relationship Id="rId5" Type="http://schemas.openxmlformats.org/officeDocument/2006/relationships/slide" Target="slide51.xml"/><Relationship Id="rId10" Type="http://schemas.openxmlformats.org/officeDocument/2006/relationships/slide" Target="slide78.xml"/><Relationship Id="rId4" Type="http://schemas.openxmlformats.org/officeDocument/2006/relationships/slide" Target="slide48.xml"/><Relationship Id="rId9" Type="http://schemas.openxmlformats.org/officeDocument/2006/relationships/slide" Target="slide7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34.xml"/><Relationship Id="rId4" Type="http://schemas.openxmlformats.org/officeDocument/2006/relationships/slide" Target="slide33.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34.xml"/><Relationship Id="rId4" Type="http://schemas.openxmlformats.org/officeDocument/2006/relationships/slide" Target="slide3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2.xml"/><Relationship Id="rId7"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34.xml"/><Relationship Id="rId10" Type="http://schemas.openxmlformats.org/officeDocument/2006/relationships/image" Target="../media/image4.png"/><Relationship Id="rId4" Type="http://schemas.openxmlformats.org/officeDocument/2006/relationships/slide" Target="slide33.xml"/><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xml"/><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slide" Target="slide34.xml"/><Relationship Id="rId10" Type="http://schemas.openxmlformats.org/officeDocument/2006/relationships/image" Target="../media/image37.png"/><Relationship Id="rId4" Type="http://schemas.openxmlformats.org/officeDocument/2006/relationships/slide" Target="slide33.xm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34.xml"/><Relationship Id="rId4" Type="http://schemas.openxmlformats.org/officeDocument/2006/relationships/slide" Target="slide33.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34.xml"/><Relationship Id="rId4" Type="http://schemas.openxmlformats.org/officeDocument/2006/relationships/slide" Target="slide3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34.xml"/><Relationship Id="rId4" Type="http://schemas.openxmlformats.org/officeDocument/2006/relationships/slide" Target="slide3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slide" Target="slide34.xml"/><Relationship Id="rId4" Type="http://schemas.openxmlformats.org/officeDocument/2006/relationships/slide" Target="slide33.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slide" Target="slide34.xml"/><Relationship Id="rId4" Type="http://schemas.openxmlformats.org/officeDocument/2006/relationships/slide" Target="slide3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slide" Target="slide33.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slide" Target="slide33.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33.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3.xml"/><Relationship Id="rId4" Type="http://schemas.openxmlformats.org/officeDocument/2006/relationships/slide" Target="slide3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52.xml"/><Relationship Id="rId4" Type="http://schemas.openxmlformats.org/officeDocument/2006/relationships/slide" Target="slide3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52.xml"/><Relationship Id="rId4" Type="http://schemas.openxmlformats.org/officeDocument/2006/relationships/slide" Target="slide3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52.xml"/><Relationship Id="rId4" Type="http://schemas.openxmlformats.org/officeDocument/2006/relationships/slide" Target="slide3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slide" Target="slide52.xml"/><Relationship Id="rId4" Type="http://schemas.openxmlformats.org/officeDocument/2006/relationships/slide" Target="slide33.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slide" Target="slide52.xml"/><Relationship Id="rId4" Type="http://schemas.openxmlformats.org/officeDocument/2006/relationships/slide" Target="slide33.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slide" Target="slide3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audio" Target="../media/audio1.wav"/><Relationship Id="rId7" Type="http://schemas.openxmlformats.org/officeDocument/2006/relationships/slide" Target="slide33.xml"/><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slide" Target="slide2.xml"/><Relationship Id="rId11" Type="http://schemas.openxmlformats.org/officeDocument/2006/relationships/image" Target="../media/image58.wmf"/><Relationship Id="rId5" Type="http://schemas.openxmlformats.org/officeDocument/2006/relationships/image" Target="../media/image56.wmf"/><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57.wmf"/></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62.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slide" Target="slide33.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slide" Target="slide33.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3.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slide" Target="slide33.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slide" Target="slide33.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audio" Target="../media/audio1.wav"/><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3.xml"/><Relationship Id="rId5" Type="http://schemas.openxmlformats.org/officeDocument/2006/relationships/image" Target="../media/image8.emf"/><Relationship Id="rId10" Type="http://schemas.openxmlformats.org/officeDocument/2006/relationships/slide" Target="slide2.xml"/><Relationship Id="rId4" Type="http://schemas.openxmlformats.org/officeDocument/2006/relationships/oleObject" Target="../embeddings/oleObject1.bin"/><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slide" Target="slide33.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slide" Target="slide33.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33.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slide" Target="slide33.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33.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slide" Target="slide33.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slide" Target="slide33.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slide" Target="slide33.xml"/></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4.xml"/><Relationship Id="rId4" Type="http://schemas.openxmlformats.org/officeDocument/2006/relationships/slide" Target="slide99.xml"/></Relationships>
</file>

<file path=ppt/slides/_rels/slide9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xml"/><Relationship Id="rId7" Type="http://schemas.openxmlformats.org/officeDocument/2006/relationships/slide" Target="slide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slide" Target="slide92.xml"/><Relationship Id="rId4" Type="http://schemas.openxmlformats.org/officeDocument/2006/relationships/slide" Target="slide90.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slide" Target="slide91.xml"/><Relationship Id="rId4"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slide" Target="slide91.xml"/><Relationship Id="rId4" Type="http://schemas.openxmlformats.org/officeDocument/2006/relationships/slide" Target="slide90.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91.xml"/><Relationship Id="rId4" Type="http://schemas.openxmlformats.org/officeDocument/2006/relationships/slide" Target="slide90.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slide" Target="slide91.xml"/><Relationship Id="rId4" Type="http://schemas.openxmlformats.org/officeDocument/2006/relationships/slide" Target="slide90.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91.xml"/><Relationship Id="rId4" Type="http://schemas.openxmlformats.org/officeDocument/2006/relationships/slide" Target="slide90.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slide" Target="slide91.xml"/><Relationship Id="rId4" Type="http://schemas.openxmlformats.org/officeDocument/2006/relationships/slide" Target="slide90.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slide" Target="slide90.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第二章  </a:t>
            </a:r>
            <a:br>
              <a:rPr lang="zh-CN" altLang="en-US" sz="5400" dirty="0"/>
            </a:br>
            <a:r>
              <a:rPr lang="zh-CN" altLang="en-US" sz="5400" dirty="0"/>
              <a:t>物  理  层</a:t>
            </a:r>
          </a:p>
        </p:txBody>
      </p:sp>
      <p:sp>
        <p:nvSpPr>
          <p:cNvPr id="398339" name="Rectangle 3"/>
          <p:cNvSpPr>
            <a:spLocks noGrp="1" noChangeArrowheads="1"/>
          </p:cNvSpPr>
          <p:nvPr>
            <p:ph type="subTitle" idx="1"/>
          </p:nvPr>
        </p:nvSpPr>
        <p:spPr>
          <a:xfrm>
            <a:off x="1476375" y="4868863"/>
            <a:ext cx="6513513" cy="1008062"/>
          </a:xfrm>
        </p:spPr>
        <p:txBody>
          <a:bodyPr/>
          <a:lstStyle/>
          <a:p>
            <a:pPr>
              <a:lnSpc>
                <a:spcPct val="150000"/>
              </a:lnSpc>
            </a:pPr>
            <a:r>
              <a:rPr lang="zh-CN" altLang="en-US" dirty="0"/>
              <a:t>陆有军    </a:t>
            </a:r>
            <a:r>
              <a:rPr lang="en-US" altLang="zh-CN" dirty="0">
                <a:latin typeface="华文新魏" pitchFamily="2" charset="-122"/>
                <a:ea typeface="华文新魏" pitchFamily="2" charset="-122"/>
                <a:hlinkClick r:id="rId3"/>
              </a:rPr>
              <a:t>tjlyj@tongji.edu.cn</a:t>
            </a:r>
            <a:endParaRPr lang="zh-CN" altLang="en-US" dirty="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type="title"/>
          </p:nvPr>
        </p:nvSpPr>
        <p:spPr/>
        <p:txBody>
          <a:bodyPr/>
          <a:lstStyle/>
          <a:p>
            <a:r>
              <a:rPr lang="zh-CN" altLang="en-US"/>
              <a:t>带  宽</a:t>
            </a:r>
          </a:p>
        </p:txBody>
      </p:sp>
      <p:sp>
        <p:nvSpPr>
          <p:cNvPr id="545796" name="Rectangle 4"/>
          <p:cNvSpPr>
            <a:spLocks noGrp="1" noChangeArrowheads="1"/>
          </p:cNvSpPr>
          <p:nvPr>
            <p:ph type="body" idx="1"/>
          </p:nvPr>
        </p:nvSpPr>
        <p:spPr>
          <a:xfrm>
            <a:off x="809625" y="1773238"/>
            <a:ext cx="7958138" cy="1800225"/>
          </a:xfrm>
        </p:spPr>
        <p:txBody>
          <a:bodyPr/>
          <a:lstStyle/>
          <a:p>
            <a:pPr>
              <a:lnSpc>
                <a:spcPct val="110000"/>
              </a:lnSpc>
            </a:pPr>
            <a:r>
              <a:rPr lang="zh-CN" altLang="en-US" sz="2400" dirty="0">
                <a:solidFill>
                  <a:srgbClr val="FF0000"/>
                </a:solidFill>
              </a:rPr>
              <a:t>带宽</a:t>
            </a:r>
          </a:p>
          <a:p>
            <a:pPr lvl="1">
              <a:lnSpc>
                <a:spcPct val="110000"/>
              </a:lnSpc>
            </a:pPr>
            <a:r>
              <a:rPr lang="zh-CN" altLang="en-US" sz="2000" dirty="0"/>
              <a:t>在</a:t>
            </a:r>
            <a:r>
              <a:rPr lang="zh-CN" altLang="en-US" sz="2000" dirty="0">
                <a:solidFill>
                  <a:srgbClr val="0000FF"/>
                </a:solidFill>
              </a:rPr>
              <a:t>模拟通信</a:t>
            </a:r>
            <a:r>
              <a:rPr lang="zh-CN" altLang="en-US" sz="2000" dirty="0"/>
              <a:t>中，带宽是指频带宽度，即：最大频率－最小频率</a:t>
            </a:r>
            <a:r>
              <a:rPr lang="zh-CN" altLang="en-US" sz="2000" dirty="0" smtClean="0"/>
              <a:t>。</a:t>
            </a:r>
            <a:endParaRPr lang="zh-CN" altLang="en-US" sz="2000" dirty="0"/>
          </a:p>
          <a:p>
            <a:pPr lvl="1">
              <a:lnSpc>
                <a:spcPct val="110000"/>
              </a:lnSpc>
            </a:pPr>
            <a:r>
              <a:rPr lang="zh-CN" altLang="en-US" sz="2000" dirty="0"/>
              <a:t>在</a:t>
            </a:r>
            <a:r>
              <a:rPr lang="zh-CN" altLang="en-US" sz="2000" dirty="0">
                <a:solidFill>
                  <a:srgbClr val="0000FF"/>
                </a:solidFill>
              </a:rPr>
              <a:t>数字通信</a:t>
            </a:r>
            <a:r>
              <a:rPr lang="zh-CN" altLang="en-US" sz="2000" dirty="0"/>
              <a:t>中，带宽可以理解成“介质的整体数据传输速率”（即：整个网络的数据传输能力）。</a:t>
            </a:r>
          </a:p>
        </p:txBody>
      </p:sp>
      <p:pic>
        <p:nvPicPr>
          <p:cNvPr id="545797" name="Picture 5"/>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61934" y="3501008"/>
            <a:ext cx="7714522" cy="279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57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457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每个码元的中间都有一跳变，既作为时钟信号（同步），又作为数据信号：高</a:t>
            </a:r>
            <a:r>
              <a:rPr lang="en-US" altLang="zh-CN" sz="2000" dirty="0"/>
              <a:t>-</a:t>
            </a:r>
            <a:r>
              <a:rPr lang="zh-CN" altLang="en-US" sz="2000" dirty="0"/>
              <a:t>低的跳变表示</a:t>
            </a:r>
            <a:r>
              <a:rPr lang="en-US" altLang="zh-CN" sz="2000" dirty="0"/>
              <a:t>1</a:t>
            </a:r>
            <a:r>
              <a:rPr lang="zh-CN" altLang="en-US" sz="2000" dirty="0"/>
              <a:t>，低</a:t>
            </a:r>
            <a:r>
              <a:rPr lang="en-US" altLang="zh-CN" sz="2000" dirty="0"/>
              <a:t>-</a:t>
            </a:r>
            <a:r>
              <a:rPr lang="zh-CN" altLang="en-US" sz="2000" dirty="0"/>
              <a:t>高的跳变表示</a:t>
            </a:r>
            <a:r>
              <a:rPr lang="en-US" altLang="zh-CN" sz="2000" dirty="0"/>
              <a:t>0</a:t>
            </a:r>
            <a:r>
              <a:rPr lang="zh-CN" altLang="en-US" sz="2000" dirty="0"/>
              <a:t>。</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solidFill>
                  <a:srgbClr val="0000FF"/>
                </a:solidFill>
              </a:rPr>
              <a:t>带宽</a:t>
            </a:r>
            <a:r>
              <a:rPr lang="zh-CN" altLang="en-US" sz="2000" dirty="0" smtClean="0">
                <a:solidFill>
                  <a:srgbClr val="0000FF"/>
                </a:solidFill>
              </a:rPr>
              <a:t>效率不高</a:t>
            </a:r>
            <a:r>
              <a:rPr lang="zh-CN" altLang="en-US" sz="2000" dirty="0">
                <a:solidFill>
                  <a:srgbClr val="0000FF"/>
                </a:solidFill>
              </a:rPr>
              <a:t>（</a:t>
            </a:r>
            <a:r>
              <a:rPr lang="en-US" altLang="zh-CN" sz="2000" dirty="0" err="1" smtClean="0">
                <a:solidFill>
                  <a:srgbClr val="0000FF"/>
                </a:solidFill>
              </a:rPr>
              <a:t>BHz</a:t>
            </a:r>
            <a:r>
              <a:rPr lang="zh-CN" altLang="en-US" sz="2000" dirty="0">
                <a:solidFill>
                  <a:srgbClr val="0000FF"/>
                </a:solidFill>
              </a:rPr>
              <a:t>的</a:t>
            </a:r>
            <a:r>
              <a:rPr lang="zh-CN" altLang="en-US" sz="2000" dirty="0" smtClean="0">
                <a:solidFill>
                  <a:srgbClr val="0000FF"/>
                </a:solidFill>
              </a:rPr>
              <a:t>带宽只能获得</a:t>
            </a:r>
            <a:r>
              <a:rPr lang="en-US" altLang="zh-CN" sz="2000" dirty="0" smtClean="0">
                <a:solidFill>
                  <a:srgbClr val="0000FF"/>
                </a:solidFill>
              </a:rPr>
              <a:t>B</a:t>
            </a:r>
            <a:r>
              <a:rPr lang="en-US" altLang="zh-CN" sz="2000" dirty="0">
                <a:solidFill>
                  <a:srgbClr val="0000FF"/>
                </a:solidFill>
              </a:rPr>
              <a:t>/2</a:t>
            </a:r>
            <a:r>
              <a:rPr lang="en-US" altLang="zh-CN" sz="2000" dirty="0" smtClean="0">
                <a:solidFill>
                  <a:srgbClr val="0000FF"/>
                </a:solidFill>
              </a:rPr>
              <a:t>bps</a:t>
            </a:r>
            <a:r>
              <a:rPr lang="zh-CN" altLang="en-US" sz="2000" dirty="0">
                <a:solidFill>
                  <a:srgbClr val="0000FF"/>
                </a:solidFill>
              </a:rPr>
              <a:t>的</a:t>
            </a:r>
            <a:r>
              <a:rPr lang="zh-CN" altLang="en-US" sz="2000" dirty="0" smtClean="0">
                <a:solidFill>
                  <a:srgbClr val="0000FF"/>
                </a:solidFill>
              </a:rPr>
              <a:t>比特率）；</a:t>
            </a:r>
            <a:endParaRPr lang="zh-CN" altLang="en-US" sz="2000" dirty="0">
              <a:solidFill>
                <a:srgbClr val="0000FF"/>
              </a:solidFill>
            </a:endParaRPr>
          </a:p>
          <a:p>
            <a:pPr lvl="1">
              <a:lnSpc>
                <a:spcPct val="105000"/>
              </a:lnSpc>
            </a:pPr>
            <a:r>
              <a:rPr lang="zh-CN" altLang="en-US" sz="2000" dirty="0"/>
              <a:t>每个</a:t>
            </a:r>
            <a:r>
              <a:rPr lang="zh-CN" altLang="en-US" sz="2000" dirty="0" smtClean="0"/>
              <a:t>码元中间都</a:t>
            </a:r>
            <a:r>
              <a:rPr lang="zh-CN" altLang="en-US" sz="2000" dirty="0"/>
              <a:t>有跳变，使得接收方易与发送方同步。</a:t>
            </a:r>
          </a:p>
        </p:txBody>
      </p:sp>
      <p:sp>
        <p:nvSpPr>
          <p:cNvPr id="601091" name="Rectangle 3"/>
          <p:cNvSpPr>
            <a:spLocks noGrp="1" noChangeArrowheads="1"/>
          </p:cNvSpPr>
          <p:nvPr>
            <p:ph type="title"/>
          </p:nvPr>
        </p:nvSpPr>
        <p:spPr/>
        <p:txBody>
          <a:bodyPr/>
          <a:lstStyle/>
          <a:p>
            <a:r>
              <a:rPr lang="zh-CN" altLang="en-US" sz="4000" dirty="0" smtClean="0"/>
              <a:t>曼切斯特编码</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a:latin typeface="华文新魏" pitchFamily="2" charset="-122"/>
              </a:rPr>
              <a:t>Manchester encoding</a:t>
            </a:r>
            <a:r>
              <a:rPr lang="zh-CN" altLang="en-US" sz="2800" dirty="0" smtClean="0">
                <a:latin typeface="华文新魏" pitchFamily="2" charset="-122"/>
              </a:rPr>
              <a:t>）</a:t>
            </a:r>
            <a:endParaRPr lang="zh-CN" altLang="en-US" sz="2800" dirty="0">
              <a:latin typeface="华文新魏" pitchFamily="2" charset="-122"/>
            </a:endParaRPr>
          </a:p>
        </p:txBody>
      </p:sp>
      <p:sp>
        <p:nvSpPr>
          <p:cNvPr id="601093"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4"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1095" name="Text Box 7"/>
          <p:cNvSpPr txBox="1">
            <a:spLocks noChangeArrowheads="1"/>
          </p:cNvSpPr>
          <p:nvPr/>
        </p:nvSpPr>
        <p:spPr bwMode="auto">
          <a:xfrm>
            <a:off x="971550" y="3717677"/>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1096" name="Text Box 8"/>
          <p:cNvSpPr txBox="1">
            <a:spLocks noChangeArrowheads="1"/>
          </p:cNvSpPr>
          <p:nvPr/>
        </p:nvSpPr>
        <p:spPr bwMode="auto">
          <a:xfrm>
            <a:off x="395288" y="4292352"/>
            <a:ext cx="18716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en-US" sz="2000" b="1">
                <a:latin typeface="+mn-lt"/>
                <a:ea typeface="+mn-ea"/>
              </a:rPr>
              <a:t>曼切斯特</a:t>
            </a:r>
            <a:r>
              <a:rPr lang="zh-CN" altLang="en-US" sz="2000" b="1">
                <a:latin typeface="+mn-lt"/>
                <a:ea typeface="+mn-ea"/>
              </a:rPr>
              <a:t>编码</a:t>
            </a:r>
          </a:p>
        </p:txBody>
      </p:sp>
      <p:sp>
        <p:nvSpPr>
          <p:cNvPr id="601097"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8" name="Line 10"/>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9" name="Line 11"/>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0" name="Line 12"/>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1" name="Line 13"/>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2" name="Line 14"/>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3" name="Line 15"/>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4" name="Line 16"/>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5" name="Line 17"/>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6" name="Line 18"/>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7" name="Line 19"/>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8" name="Line 20"/>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9" name="Line 21"/>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0" name="Line 22"/>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1" name="Line 23"/>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2" name="Line 24"/>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3" name="Line 25"/>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4" name="Line 26"/>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5" name="Line 27"/>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6" name="Line 28"/>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7" name="Line 29"/>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8" name="Line 30"/>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9" name="Line 31"/>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0" name="Line 32"/>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1" name="Line 33"/>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2" name="Line 34"/>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3" name="Line 35"/>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4" name="Line 36"/>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5" name="Line 37"/>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6" name="Line 38"/>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7" name="Line 39"/>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8" name="Line 40"/>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9" name="Line 41"/>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0" name="Line 42"/>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1" name="Line 43"/>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2" name="Line 44"/>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3" name="Line 45"/>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4" name="Line 46"/>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5" name="Line 47"/>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6" name="Line 48"/>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7" name="Line 49"/>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8" name="Line 50"/>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9" name="Line 51"/>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0" name="Line 52"/>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1" name="Line 53"/>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2" name="Line 54"/>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3" name="Line 55"/>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4" name="Line 56"/>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5" name="Line 57"/>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6" name="Line 58"/>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7" name="Line 59"/>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8" name="Line 60"/>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9" name="Line 61"/>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0" name="Line 62"/>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1" name="Text Box 63"/>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2" name="Text Box 64"/>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3" name="Text Box 65"/>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4" name="Text Box 66"/>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5" name="Text Box 67"/>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6" name="Text Box 68"/>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7" name="Text Box 69"/>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8" name="Text Box 70"/>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9" name="Text Box 71"/>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0" name="Text Box 72"/>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61" name="Text Box 73"/>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2" name="Line 74"/>
          <p:cNvSpPr>
            <a:spLocks noChangeShapeType="1"/>
          </p:cNvSpPr>
          <p:nvPr/>
        </p:nvSpPr>
        <p:spPr bwMode="auto">
          <a:xfrm>
            <a:off x="2195513" y="4292352"/>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79" name="Line 91"/>
          <p:cNvSpPr>
            <a:spLocks noChangeShapeType="1"/>
          </p:cNvSpPr>
          <p:nvPr/>
        </p:nvSpPr>
        <p:spPr bwMode="auto">
          <a:xfrm>
            <a:off x="25558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0" name="Line 92"/>
          <p:cNvSpPr>
            <a:spLocks noChangeShapeType="1"/>
          </p:cNvSpPr>
          <p:nvPr/>
        </p:nvSpPr>
        <p:spPr bwMode="auto">
          <a:xfrm>
            <a:off x="2555875"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1" name="Line 93"/>
          <p:cNvSpPr>
            <a:spLocks noChangeShapeType="1"/>
          </p:cNvSpPr>
          <p:nvPr/>
        </p:nvSpPr>
        <p:spPr bwMode="auto">
          <a:xfrm>
            <a:off x="31321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2" name="Line 94"/>
          <p:cNvSpPr>
            <a:spLocks noChangeShapeType="1"/>
          </p:cNvSpPr>
          <p:nvPr/>
        </p:nvSpPr>
        <p:spPr bwMode="auto">
          <a:xfrm>
            <a:off x="31321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3" name="Line 95"/>
          <p:cNvSpPr>
            <a:spLocks noChangeShapeType="1"/>
          </p:cNvSpPr>
          <p:nvPr/>
        </p:nvSpPr>
        <p:spPr bwMode="auto">
          <a:xfrm>
            <a:off x="37084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4" name="Line 96"/>
          <p:cNvSpPr>
            <a:spLocks noChangeShapeType="1"/>
          </p:cNvSpPr>
          <p:nvPr/>
        </p:nvSpPr>
        <p:spPr bwMode="auto">
          <a:xfrm>
            <a:off x="3708400" y="46527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5" name="Line 97"/>
          <p:cNvSpPr>
            <a:spLocks noChangeShapeType="1"/>
          </p:cNvSpPr>
          <p:nvPr/>
        </p:nvSpPr>
        <p:spPr bwMode="auto">
          <a:xfrm>
            <a:off x="39957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6" name="Line 98"/>
          <p:cNvSpPr>
            <a:spLocks noChangeShapeType="1"/>
          </p:cNvSpPr>
          <p:nvPr/>
        </p:nvSpPr>
        <p:spPr bwMode="auto">
          <a:xfrm>
            <a:off x="3995738"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7" name="Line 99"/>
          <p:cNvSpPr>
            <a:spLocks noChangeShapeType="1"/>
          </p:cNvSpPr>
          <p:nvPr/>
        </p:nvSpPr>
        <p:spPr bwMode="auto">
          <a:xfrm>
            <a:off x="42846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8" name="Line 100"/>
          <p:cNvSpPr>
            <a:spLocks noChangeShapeType="1"/>
          </p:cNvSpPr>
          <p:nvPr/>
        </p:nvSpPr>
        <p:spPr bwMode="auto">
          <a:xfrm>
            <a:off x="4284663"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9" name="Line 101"/>
          <p:cNvSpPr>
            <a:spLocks noChangeShapeType="1"/>
          </p:cNvSpPr>
          <p:nvPr/>
        </p:nvSpPr>
        <p:spPr bwMode="auto">
          <a:xfrm>
            <a:off x="48593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0" name="Line 102"/>
          <p:cNvSpPr>
            <a:spLocks noChangeShapeType="1"/>
          </p:cNvSpPr>
          <p:nvPr/>
        </p:nvSpPr>
        <p:spPr bwMode="auto">
          <a:xfrm>
            <a:off x="48593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1" name="Line 103"/>
          <p:cNvSpPr>
            <a:spLocks noChangeShapeType="1"/>
          </p:cNvSpPr>
          <p:nvPr/>
        </p:nvSpPr>
        <p:spPr bwMode="auto">
          <a:xfrm>
            <a:off x="54356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2" name="Line 104"/>
          <p:cNvSpPr>
            <a:spLocks noChangeShapeType="1"/>
          </p:cNvSpPr>
          <p:nvPr/>
        </p:nvSpPr>
        <p:spPr bwMode="auto">
          <a:xfrm>
            <a:off x="5435600"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3" name="Line 105"/>
          <p:cNvSpPr>
            <a:spLocks noChangeShapeType="1"/>
          </p:cNvSpPr>
          <p:nvPr/>
        </p:nvSpPr>
        <p:spPr bwMode="auto">
          <a:xfrm>
            <a:off x="60118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4" name="Line 106"/>
          <p:cNvSpPr>
            <a:spLocks noChangeShapeType="1"/>
          </p:cNvSpPr>
          <p:nvPr/>
        </p:nvSpPr>
        <p:spPr bwMode="auto">
          <a:xfrm>
            <a:off x="6011863"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5" name="Line 107"/>
          <p:cNvSpPr>
            <a:spLocks noChangeShapeType="1"/>
          </p:cNvSpPr>
          <p:nvPr/>
        </p:nvSpPr>
        <p:spPr bwMode="auto">
          <a:xfrm>
            <a:off x="63007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6" name="Line 108"/>
          <p:cNvSpPr>
            <a:spLocks noChangeShapeType="1"/>
          </p:cNvSpPr>
          <p:nvPr/>
        </p:nvSpPr>
        <p:spPr bwMode="auto">
          <a:xfrm>
            <a:off x="6300788"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7" name="Line 109"/>
          <p:cNvSpPr>
            <a:spLocks noChangeShapeType="1"/>
          </p:cNvSpPr>
          <p:nvPr/>
        </p:nvSpPr>
        <p:spPr bwMode="auto">
          <a:xfrm>
            <a:off x="65881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8" name="Line 110"/>
          <p:cNvSpPr>
            <a:spLocks noChangeShapeType="1"/>
          </p:cNvSpPr>
          <p:nvPr/>
        </p:nvSpPr>
        <p:spPr bwMode="auto">
          <a:xfrm>
            <a:off x="6588125"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9" name="Line 111"/>
          <p:cNvSpPr>
            <a:spLocks noChangeShapeType="1"/>
          </p:cNvSpPr>
          <p:nvPr/>
        </p:nvSpPr>
        <p:spPr bwMode="auto">
          <a:xfrm>
            <a:off x="71643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0" name="Line 112"/>
          <p:cNvSpPr>
            <a:spLocks noChangeShapeType="1"/>
          </p:cNvSpPr>
          <p:nvPr/>
        </p:nvSpPr>
        <p:spPr bwMode="auto">
          <a:xfrm>
            <a:off x="7164388"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1" name="Line 113"/>
          <p:cNvSpPr>
            <a:spLocks noChangeShapeType="1"/>
          </p:cNvSpPr>
          <p:nvPr/>
        </p:nvSpPr>
        <p:spPr bwMode="auto">
          <a:xfrm>
            <a:off x="77406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2" name="Line 114"/>
          <p:cNvSpPr>
            <a:spLocks noChangeShapeType="1"/>
          </p:cNvSpPr>
          <p:nvPr/>
        </p:nvSpPr>
        <p:spPr bwMode="auto">
          <a:xfrm>
            <a:off x="7740650"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3" name="Line 115"/>
          <p:cNvSpPr>
            <a:spLocks noChangeShapeType="1"/>
          </p:cNvSpPr>
          <p:nvPr/>
        </p:nvSpPr>
        <p:spPr bwMode="auto">
          <a:xfrm>
            <a:off x="83169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4" name="Line 116"/>
          <p:cNvSpPr>
            <a:spLocks noChangeShapeType="1"/>
          </p:cNvSpPr>
          <p:nvPr/>
        </p:nvSpPr>
        <p:spPr bwMode="auto">
          <a:xfrm>
            <a:off x="8316913"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5" name="Text Box 117"/>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1"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2"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0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码元中间有跳变表示</a:t>
            </a:r>
            <a:r>
              <a:rPr lang="en-US" altLang="zh-CN" sz="2000" dirty="0" smtClean="0"/>
              <a:t>1</a:t>
            </a:r>
            <a:r>
              <a:rPr lang="zh-CN" altLang="en-US" sz="2000" dirty="0"/>
              <a:t>，码元</a:t>
            </a:r>
            <a:r>
              <a:rPr lang="zh-CN" altLang="en-US" sz="2000" dirty="0" smtClean="0"/>
              <a:t>中间</a:t>
            </a:r>
            <a:r>
              <a:rPr lang="zh-CN" altLang="en-US" sz="2000" dirty="0"/>
              <a:t>无</a:t>
            </a:r>
            <a:r>
              <a:rPr lang="zh-CN" altLang="en-US" sz="2000" dirty="0" smtClean="0"/>
              <a:t>跳</a:t>
            </a:r>
            <a:r>
              <a:rPr lang="zh-CN" altLang="en-US" sz="2000" dirty="0"/>
              <a:t>变</a:t>
            </a:r>
            <a:r>
              <a:rPr lang="zh-CN" altLang="en-US" sz="2000" dirty="0" smtClean="0"/>
              <a:t>表示</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solidFill>
                <a:srgbClr val="FF0000"/>
              </a:solidFill>
            </a:endParaRPr>
          </a:p>
          <a:p>
            <a:pPr>
              <a:lnSpc>
                <a:spcPct val="105000"/>
              </a:lnSpc>
            </a:pPr>
            <a:r>
              <a:rPr lang="zh-CN" altLang="en-US" sz="2400" dirty="0">
                <a:solidFill>
                  <a:srgbClr val="FF0000"/>
                </a:solidFill>
              </a:rPr>
              <a:t>特点</a:t>
            </a:r>
          </a:p>
          <a:p>
            <a:pPr lvl="1">
              <a:lnSpc>
                <a:spcPct val="105000"/>
              </a:lnSpc>
            </a:pPr>
            <a:r>
              <a:rPr lang="zh-CN" altLang="en-US" sz="2000" dirty="0">
                <a:solidFill>
                  <a:schemeClr val="tx1"/>
                </a:solidFill>
              </a:rPr>
              <a:t>带宽效率很高（</a:t>
            </a:r>
            <a:r>
              <a:rPr lang="en-US" altLang="zh-CN" sz="2000" dirty="0">
                <a:solidFill>
                  <a:schemeClr val="tx1"/>
                </a:solidFill>
              </a:rPr>
              <a:t>B/2Hz</a:t>
            </a:r>
            <a:r>
              <a:rPr lang="zh-CN" altLang="en-US" sz="2000" dirty="0">
                <a:solidFill>
                  <a:schemeClr val="tx1"/>
                </a:solidFill>
              </a:rPr>
              <a:t>的带宽可获得</a:t>
            </a:r>
            <a:r>
              <a:rPr lang="en-US" altLang="zh-CN" sz="2000" dirty="0" err="1">
                <a:solidFill>
                  <a:schemeClr val="tx1"/>
                </a:solidFill>
              </a:rPr>
              <a:t>Bbps</a:t>
            </a:r>
            <a:r>
              <a:rPr lang="zh-CN" altLang="en-US" sz="2000" dirty="0">
                <a:solidFill>
                  <a:schemeClr val="tx1"/>
                </a:solidFill>
              </a:rPr>
              <a:t>的比特率</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rgbClr val="0000FF"/>
                </a:solidFill>
              </a:rPr>
              <a:t>一连串的</a:t>
            </a:r>
            <a:r>
              <a:rPr lang="en-US" altLang="zh-CN" sz="2000" dirty="0" smtClean="0">
                <a:solidFill>
                  <a:srgbClr val="0000FF"/>
                </a:solidFill>
              </a:rPr>
              <a:t>0</a:t>
            </a:r>
            <a:r>
              <a:rPr lang="zh-CN" altLang="en-US" sz="2000" dirty="0" smtClean="0">
                <a:solidFill>
                  <a:srgbClr val="0000FF"/>
                </a:solidFill>
              </a:rPr>
              <a:t>无法实现时钟同步。</a:t>
            </a:r>
            <a:endParaRPr lang="zh-CN" altLang="en-US" sz="2000" dirty="0">
              <a:solidFill>
                <a:srgbClr val="0000FF"/>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不归零逆转</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NRZI</a:t>
            </a:r>
            <a:r>
              <a:rPr lang="zh-CN" altLang="en-US" sz="2800" dirty="0" smtClean="0">
                <a:latin typeface="华文新魏" pitchFamily="2" charset="-122"/>
              </a:rPr>
              <a:t>）</a:t>
            </a:r>
            <a:endParaRPr lang="zh-CN" altLang="en-US" sz="2800" dirty="0">
              <a:latin typeface="华文新魏" pitchFamily="2" charset="-122"/>
            </a:endParaRPr>
          </a:p>
        </p:txBody>
      </p:sp>
      <p:sp>
        <p:nvSpPr>
          <p:cNvPr id="602117" name="Line 5"/>
          <p:cNvSpPr>
            <a:spLocks noChangeShapeType="1"/>
          </p:cNvSpPr>
          <p:nvPr/>
        </p:nvSpPr>
        <p:spPr bwMode="auto">
          <a:xfrm>
            <a:off x="226853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18" name="Text Box 6"/>
          <p:cNvSpPr txBox="1">
            <a:spLocks noChangeArrowheads="1"/>
          </p:cNvSpPr>
          <p:nvPr/>
        </p:nvSpPr>
        <p:spPr bwMode="auto">
          <a:xfrm>
            <a:off x="971550" y="2924374"/>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2119" name="Text Box 7"/>
          <p:cNvSpPr txBox="1">
            <a:spLocks noChangeArrowheads="1"/>
          </p:cNvSpPr>
          <p:nvPr/>
        </p:nvSpPr>
        <p:spPr bwMode="auto">
          <a:xfrm>
            <a:off x="971550" y="3573661"/>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2120" name="Text Box 8"/>
          <p:cNvSpPr txBox="1">
            <a:spLocks noChangeArrowheads="1"/>
          </p:cNvSpPr>
          <p:nvPr/>
        </p:nvSpPr>
        <p:spPr bwMode="auto">
          <a:xfrm>
            <a:off x="684114" y="4178837"/>
            <a:ext cx="18716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en-US" altLang="zh-CN" sz="2000" b="1" dirty="0" smtClean="0">
                <a:latin typeface="+mn-lt"/>
                <a:ea typeface="+mn-ea"/>
              </a:rPr>
              <a:t>NRZI</a:t>
            </a:r>
            <a:r>
              <a:rPr lang="zh-CN" altLang="en-US" sz="2000" b="1" dirty="0" smtClean="0">
                <a:latin typeface="+mn-lt"/>
                <a:ea typeface="+mn-ea"/>
              </a:rPr>
              <a:t>编码</a:t>
            </a:r>
            <a:endParaRPr lang="zh-CN" altLang="en-US" sz="2000" b="1" dirty="0">
              <a:latin typeface="+mn-lt"/>
              <a:ea typeface="+mn-ea"/>
            </a:endParaRPr>
          </a:p>
        </p:txBody>
      </p:sp>
      <p:sp>
        <p:nvSpPr>
          <p:cNvPr id="602121" name="Line 9"/>
          <p:cNvSpPr>
            <a:spLocks noChangeShapeType="1"/>
          </p:cNvSpPr>
          <p:nvPr/>
        </p:nvSpPr>
        <p:spPr bwMode="auto">
          <a:xfrm>
            <a:off x="284321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2" name="Line 10"/>
          <p:cNvSpPr>
            <a:spLocks noChangeShapeType="1"/>
          </p:cNvSpPr>
          <p:nvPr/>
        </p:nvSpPr>
        <p:spPr bwMode="auto">
          <a:xfrm>
            <a:off x="226853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3" name="Line 11"/>
          <p:cNvSpPr>
            <a:spLocks noChangeShapeType="1"/>
          </p:cNvSpPr>
          <p:nvPr/>
        </p:nvSpPr>
        <p:spPr bwMode="auto">
          <a:xfrm>
            <a:off x="255587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4" name="Line 12"/>
          <p:cNvSpPr>
            <a:spLocks noChangeShapeType="1"/>
          </p:cNvSpPr>
          <p:nvPr/>
        </p:nvSpPr>
        <p:spPr bwMode="auto">
          <a:xfrm>
            <a:off x="25558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5" name="Line 13"/>
          <p:cNvSpPr>
            <a:spLocks noChangeShapeType="1"/>
          </p:cNvSpPr>
          <p:nvPr/>
        </p:nvSpPr>
        <p:spPr bwMode="auto">
          <a:xfrm>
            <a:off x="34194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6" name="Line 14"/>
          <p:cNvSpPr>
            <a:spLocks noChangeShapeType="1"/>
          </p:cNvSpPr>
          <p:nvPr/>
        </p:nvSpPr>
        <p:spPr bwMode="auto">
          <a:xfrm>
            <a:off x="39941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7" name="Line 15"/>
          <p:cNvSpPr>
            <a:spLocks noChangeShapeType="1"/>
          </p:cNvSpPr>
          <p:nvPr/>
        </p:nvSpPr>
        <p:spPr bwMode="auto">
          <a:xfrm>
            <a:off x="341947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8" name="Line 16"/>
          <p:cNvSpPr>
            <a:spLocks noChangeShapeType="1"/>
          </p:cNvSpPr>
          <p:nvPr/>
        </p:nvSpPr>
        <p:spPr bwMode="auto">
          <a:xfrm>
            <a:off x="370681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9" name="Line 17"/>
          <p:cNvSpPr>
            <a:spLocks noChangeShapeType="1"/>
          </p:cNvSpPr>
          <p:nvPr/>
        </p:nvSpPr>
        <p:spPr bwMode="auto">
          <a:xfrm>
            <a:off x="37068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0" name="Line 18"/>
          <p:cNvSpPr>
            <a:spLocks noChangeShapeType="1"/>
          </p:cNvSpPr>
          <p:nvPr/>
        </p:nvSpPr>
        <p:spPr bwMode="auto">
          <a:xfrm>
            <a:off x="45720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1" name="Line 19"/>
          <p:cNvSpPr>
            <a:spLocks noChangeShapeType="1"/>
          </p:cNvSpPr>
          <p:nvPr/>
        </p:nvSpPr>
        <p:spPr bwMode="auto">
          <a:xfrm>
            <a:off x="51466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2" name="Line 20"/>
          <p:cNvSpPr>
            <a:spLocks noChangeShapeType="1"/>
          </p:cNvSpPr>
          <p:nvPr/>
        </p:nvSpPr>
        <p:spPr bwMode="auto">
          <a:xfrm>
            <a:off x="45720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3" name="Line 21"/>
          <p:cNvSpPr>
            <a:spLocks noChangeShapeType="1"/>
          </p:cNvSpPr>
          <p:nvPr/>
        </p:nvSpPr>
        <p:spPr bwMode="auto">
          <a:xfrm>
            <a:off x="48593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4" name="Line 22"/>
          <p:cNvSpPr>
            <a:spLocks noChangeShapeType="1"/>
          </p:cNvSpPr>
          <p:nvPr/>
        </p:nvSpPr>
        <p:spPr bwMode="auto">
          <a:xfrm>
            <a:off x="48593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5" name="Line 23"/>
          <p:cNvSpPr>
            <a:spLocks noChangeShapeType="1"/>
          </p:cNvSpPr>
          <p:nvPr/>
        </p:nvSpPr>
        <p:spPr bwMode="auto">
          <a:xfrm>
            <a:off x="57245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6" name="Line 24"/>
          <p:cNvSpPr>
            <a:spLocks noChangeShapeType="1"/>
          </p:cNvSpPr>
          <p:nvPr/>
        </p:nvSpPr>
        <p:spPr bwMode="auto">
          <a:xfrm>
            <a:off x="62992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7" name="Line 25"/>
          <p:cNvSpPr>
            <a:spLocks noChangeShapeType="1"/>
          </p:cNvSpPr>
          <p:nvPr/>
        </p:nvSpPr>
        <p:spPr bwMode="auto">
          <a:xfrm>
            <a:off x="57245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8" name="Line 26"/>
          <p:cNvSpPr>
            <a:spLocks noChangeShapeType="1"/>
          </p:cNvSpPr>
          <p:nvPr/>
        </p:nvSpPr>
        <p:spPr bwMode="auto">
          <a:xfrm>
            <a:off x="60118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9" name="Line 27"/>
          <p:cNvSpPr>
            <a:spLocks noChangeShapeType="1"/>
          </p:cNvSpPr>
          <p:nvPr/>
        </p:nvSpPr>
        <p:spPr bwMode="auto">
          <a:xfrm>
            <a:off x="60118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0" name="Line 28"/>
          <p:cNvSpPr>
            <a:spLocks noChangeShapeType="1"/>
          </p:cNvSpPr>
          <p:nvPr/>
        </p:nvSpPr>
        <p:spPr bwMode="auto">
          <a:xfrm>
            <a:off x="68770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1" name="Line 29"/>
          <p:cNvSpPr>
            <a:spLocks noChangeShapeType="1"/>
          </p:cNvSpPr>
          <p:nvPr/>
        </p:nvSpPr>
        <p:spPr bwMode="auto">
          <a:xfrm>
            <a:off x="74517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2" name="Line 30"/>
          <p:cNvSpPr>
            <a:spLocks noChangeShapeType="1"/>
          </p:cNvSpPr>
          <p:nvPr/>
        </p:nvSpPr>
        <p:spPr bwMode="auto">
          <a:xfrm>
            <a:off x="687705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3" name="Line 31"/>
          <p:cNvSpPr>
            <a:spLocks noChangeShapeType="1"/>
          </p:cNvSpPr>
          <p:nvPr/>
        </p:nvSpPr>
        <p:spPr bwMode="auto">
          <a:xfrm>
            <a:off x="716438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4" name="Line 32"/>
          <p:cNvSpPr>
            <a:spLocks noChangeShapeType="1"/>
          </p:cNvSpPr>
          <p:nvPr/>
        </p:nvSpPr>
        <p:spPr bwMode="auto">
          <a:xfrm>
            <a:off x="71643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5" name="Line 33"/>
          <p:cNvSpPr>
            <a:spLocks noChangeShapeType="1"/>
          </p:cNvSpPr>
          <p:nvPr/>
        </p:nvSpPr>
        <p:spPr bwMode="auto">
          <a:xfrm>
            <a:off x="802798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6" name="Line 34"/>
          <p:cNvSpPr>
            <a:spLocks noChangeShapeType="1"/>
          </p:cNvSpPr>
          <p:nvPr/>
        </p:nvSpPr>
        <p:spPr bwMode="auto">
          <a:xfrm>
            <a:off x="860266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7" name="Line 35"/>
          <p:cNvSpPr>
            <a:spLocks noChangeShapeType="1"/>
          </p:cNvSpPr>
          <p:nvPr/>
        </p:nvSpPr>
        <p:spPr bwMode="auto">
          <a:xfrm>
            <a:off x="80279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8" name="Line 36"/>
          <p:cNvSpPr>
            <a:spLocks noChangeShapeType="1"/>
          </p:cNvSpPr>
          <p:nvPr/>
        </p:nvSpPr>
        <p:spPr bwMode="auto">
          <a:xfrm>
            <a:off x="83153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9" name="Line 37"/>
          <p:cNvSpPr>
            <a:spLocks noChangeShapeType="1"/>
          </p:cNvSpPr>
          <p:nvPr/>
        </p:nvSpPr>
        <p:spPr bwMode="auto">
          <a:xfrm>
            <a:off x="83153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0" name="Line 38"/>
          <p:cNvSpPr>
            <a:spLocks noChangeShapeType="1"/>
          </p:cNvSpPr>
          <p:nvPr/>
        </p:nvSpPr>
        <p:spPr bwMode="auto">
          <a:xfrm>
            <a:off x="745331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1" name="Line 39"/>
          <p:cNvSpPr>
            <a:spLocks noChangeShapeType="1"/>
          </p:cNvSpPr>
          <p:nvPr/>
        </p:nvSpPr>
        <p:spPr bwMode="auto">
          <a:xfrm>
            <a:off x="774065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2" name="Line 40"/>
          <p:cNvSpPr>
            <a:spLocks noChangeShapeType="1"/>
          </p:cNvSpPr>
          <p:nvPr/>
        </p:nvSpPr>
        <p:spPr bwMode="auto">
          <a:xfrm>
            <a:off x="77406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3" name="Line 41"/>
          <p:cNvSpPr>
            <a:spLocks noChangeShapeType="1"/>
          </p:cNvSpPr>
          <p:nvPr/>
        </p:nvSpPr>
        <p:spPr bwMode="auto">
          <a:xfrm>
            <a:off x="63007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4" name="Line 42"/>
          <p:cNvSpPr>
            <a:spLocks noChangeShapeType="1"/>
          </p:cNvSpPr>
          <p:nvPr/>
        </p:nvSpPr>
        <p:spPr bwMode="auto">
          <a:xfrm>
            <a:off x="65881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5" name="Line 43"/>
          <p:cNvSpPr>
            <a:spLocks noChangeShapeType="1"/>
          </p:cNvSpPr>
          <p:nvPr/>
        </p:nvSpPr>
        <p:spPr bwMode="auto">
          <a:xfrm>
            <a:off x="65881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6" name="Line 44"/>
          <p:cNvSpPr>
            <a:spLocks noChangeShapeType="1"/>
          </p:cNvSpPr>
          <p:nvPr/>
        </p:nvSpPr>
        <p:spPr bwMode="auto">
          <a:xfrm>
            <a:off x="514826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7" name="Line 45"/>
          <p:cNvSpPr>
            <a:spLocks noChangeShapeType="1"/>
          </p:cNvSpPr>
          <p:nvPr/>
        </p:nvSpPr>
        <p:spPr bwMode="auto">
          <a:xfrm>
            <a:off x="543560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8" name="Line 46"/>
          <p:cNvSpPr>
            <a:spLocks noChangeShapeType="1"/>
          </p:cNvSpPr>
          <p:nvPr/>
        </p:nvSpPr>
        <p:spPr bwMode="auto">
          <a:xfrm>
            <a:off x="54356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9" name="Line 47"/>
          <p:cNvSpPr>
            <a:spLocks noChangeShapeType="1"/>
          </p:cNvSpPr>
          <p:nvPr/>
        </p:nvSpPr>
        <p:spPr bwMode="auto">
          <a:xfrm>
            <a:off x="39973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0" name="Line 48"/>
          <p:cNvSpPr>
            <a:spLocks noChangeShapeType="1"/>
          </p:cNvSpPr>
          <p:nvPr/>
        </p:nvSpPr>
        <p:spPr bwMode="auto">
          <a:xfrm>
            <a:off x="42846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1" name="Line 49"/>
          <p:cNvSpPr>
            <a:spLocks noChangeShapeType="1"/>
          </p:cNvSpPr>
          <p:nvPr/>
        </p:nvSpPr>
        <p:spPr bwMode="auto">
          <a:xfrm>
            <a:off x="42846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2" name="Line 50"/>
          <p:cNvSpPr>
            <a:spLocks noChangeShapeType="1"/>
          </p:cNvSpPr>
          <p:nvPr/>
        </p:nvSpPr>
        <p:spPr bwMode="auto">
          <a:xfrm>
            <a:off x="28448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3" name="Line 51"/>
          <p:cNvSpPr>
            <a:spLocks noChangeShapeType="1"/>
          </p:cNvSpPr>
          <p:nvPr/>
        </p:nvSpPr>
        <p:spPr bwMode="auto">
          <a:xfrm>
            <a:off x="31321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4" name="Line 52"/>
          <p:cNvSpPr>
            <a:spLocks noChangeShapeType="1"/>
          </p:cNvSpPr>
          <p:nvPr/>
        </p:nvSpPr>
        <p:spPr bwMode="auto">
          <a:xfrm>
            <a:off x="31321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5" name="Line 53"/>
          <p:cNvSpPr>
            <a:spLocks noChangeShapeType="1"/>
          </p:cNvSpPr>
          <p:nvPr/>
        </p:nvSpPr>
        <p:spPr bwMode="auto">
          <a:xfrm>
            <a:off x="28432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6" name="Line 54"/>
          <p:cNvSpPr>
            <a:spLocks noChangeShapeType="1"/>
          </p:cNvSpPr>
          <p:nvPr/>
        </p:nvSpPr>
        <p:spPr bwMode="auto">
          <a:xfrm>
            <a:off x="34194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7" name="Line 55"/>
          <p:cNvSpPr>
            <a:spLocks noChangeShapeType="1"/>
          </p:cNvSpPr>
          <p:nvPr/>
        </p:nvSpPr>
        <p:spPr bwMode="auto">
          <a:xfrm>
            <a:off x="39957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8" name="Line 56"/>
          <p:cNvSpPr>
            <a:spLocks noChangeShapeType="1"/>
          </p:cNvSpPr>
          <p:nvPr/>
        </p:nvSpPr>
        <p:spPr bwMode="auto">
          <a:xfrm>
            <a:off x="45720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9" name="Line 57"/>
          <p:cNvSpPr>
            <a:spLocks noChangeShapeType="1"/>
          </p:cNvSpPr>
          <p:nvPr/>
        </p:nvSpPr>
        <p:spPr bwMode="auto">
          <a:xfrm>
            <a:off x="51482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0" name="Line 58"/>
          <p:cNvSpPr>
            <a:spLocks noChangeShapeType="1"/>
          </p:cNvSpPr>
          <p:nvPr/>
        </p:nvSpPr>
        <p:spPr bwMode="auto">
          <a:xfrm>
            <a:off x="57245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1" name="Line 59"/>
          <p:cNvSpPr>
            <a:spLocks noChangeShapeType="1"/>
          </p:cNvSpPr>
          <p:nvPr/>
        </p:nvSpPr>
        <p:spPr bwMode="auto">
          <a:xfrm>
            <a:off x="63007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2" name="Line 60"/>
          <p:cNvSpPr>
            <a:spLocks noChangeShapeType="1"/>
          </p:cNvSpPr>
          <p:nvPr/>
        </p:nvSpPr>
        <p:spPr bwMode="auto">
          <a:xfrm>
            <a:off x="68770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3" name="Line 61"/>
          <p:cNvSpPr>
            <a:spLocks noChangeShapeType="1"/>
          </p:cNvSpPr>
          <p:nvPr/>
        </p:nvSpPr>
        <p:spPr bwMode="auto">
          <a:xfrm>
            <a:off x="74517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4" name="Line 62"/>
          <p:cNvSpPr>
            <a:spLocks noChangeShapeType="1"/>
          </p:cNvSpPr>
          <p:nvPr/>
        </p:nvSpPr>
        <p:spPr bwMode="auto">
          <a:xfrm>
            <a:off x="80279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5" name="Text Box 63"/>
          <p:cNvSpPr txBox="1">
            <a:spLocks noChangeArrowheads="1"/>
          </p:cNvSpPr>
          <p:nvPr/>
        </p:nvSpPr>
        <p:spPr bwMode="auto">
          <a:xfrm>
            <a:off x="241141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6" name="Text Box 64"/>
          <p:cNvSpPr txBox="1">
            <a:spLocks noChangeArrowheads="1"/>
          </p:cNvSpPr>
          <p:nvPr/>
        </p:nvSpPr>
        <p:spPr bwMode="auto">
          <a:xfrm>
            <a:off x="298767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77" name="Text Box 65"/>
          <p:cNvSpPr txBox="1">
            <a:spLocks noChangeArrowheads="1"/>
          </p:cNvSpPr>
          <p:nvPr/>
        </p:nvSpPr>
        <p:spPr bwMode="auto">
          <a:xfrm>
            <a:off x="3563938"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8" name="Text Box 66"/>
          <p:cNvSpPr txBox="1">
            <a:spLocks noChangeArrowheads="1"/>
          </p:cNvSpPr>
          <p:nvPr/>
        </p:nvSpPr>
        <p:spPr bwMode="auto">
          <a:xfrm>
            <a:off x="414020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9" name="Text Box 67"/>
          <p:cNvSpPr txBox="1">
            <a:spLocks noChangeArrowheads="1"/>
          </p:cNvSpPr>
          <p:nvPr/>
        </p:nvSpPr>
        <p:spPr bwMode="auto">
          <a:xfrm>
            <a:off x="471646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0" name="Text Box 68"/>
          <p:cNvSpPr txBox="1">
            <a:spLocks noChangeArrowheads="1"/>
          </p:cNvSpPr>
          <p:nvPr/>
        </p:nvSpPr>
        <p:spPr bwMode="auto">
          <a:xfrm>
            <a:off x="529272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1" name="Text Box 69"/>
          <p:cNvSpPr txBox="1">
            <a:spLocks noChangeArrowheads="1"/>
          </p:cNvSpPr>
          <p:nvPr/>
        </p:nvSpPr>
        <p:spPr bwMode="auto">
          <a:xfrm>
            <a:off x="586740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2" name="Text Box 70"/>
          <p:cNvSpPr txBox="1">
            <a:spLocks noChangeArrowheads="1"/>
          </p:cNvSpPr>
          <p:nvPr/>
        </p:nvSpPr>
        <p:spPr bwMode="auto">
          <a:xfrm>
            <a:off x="644366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3" name="Text Box 71"/>
          <p:cNvSpPr txBox="1">
            <a:spLocks noChangeArrowheads="1"/>
          </p:cNvSpPr>
          <p:nvPr/>
        </p:nvSpPr>
        <p:spPr bwMode="auto">
          <a:xfrm>
            <a:off x="701992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4" name="Text Box 72"/>
          <p:cNvSpPr txBox="1">
            <a:spLocks noChangeArrowheads="1"/>
          </p:cNvSpPr>
          <p:nvPr/>
        </p:nvSpPr>
        <p:spPr bwMode="auto">
          <a:xfrm>
            <a:off x="7596188"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5" name="Text Box 73"/>
          <p:cNvSpPr txBox="1">
            <a:spLocks noChangeArrowheads="1"/>
          </p:cNvSpPr>
          <p:nvPr/>
        </p:nvSpPr>
        <p:spPr bwMode="auto">
          <a:xfrm>
            <a:off x="817245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6" name="Line 74"/>
          <p:cNvSpPr>
            <a:spLocks noChangeShapeType="1"/>
          </p:cNvSpPr>
          <p:nvPr/>
        </p:nvSpPr>
        <p:spPr bwMode="auto">
          <a:xfrm>
            <a:off x="2206698" y="4499083"/>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7" name="Line 75"/>
          <p:cNvSpPr>
            <a:spLocks noChangeShapeType="1"/>
          </p:cNvSpPr>
          <p:nvPr/>
        </p:nvSpPr>
        <p:spPr bwMode="auto">
          <a:xfrm>
            <a:off x="2555875"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8" name="Line 76"/>
          <p:cNvSpPr>
            <a:spLocks noChangeShapeType="1"/>
          </p:cNvSpPr>
          <p:nvPr/>
        </p:nvSpPr>
        <p:spPr bwMode="auto">
          <a:xfrm>
            <a:off x="2567060" y="4148336"/>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14" name="Line 102"/>
          <p:cNvSpPr>
            <a:spLocks noChangeShapeType="1"/>
          </p:cNvSpPr>
          <p:nvPr/>
        </p:nvSpPr>
        <p:spPr bwMode="auto">
          <a:xfrm>
            <a:off x="2843213" y="4148336"/>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19" name="Line 107"/>
          <p:cNvSpPr>
            <a:spLocks noChangeShapeType="1"/>
          </p:cNvSpPr>
          <p:nvPr/>
        </p:nvSpPr>
        <p:spPr bwMode="auto">
          <a:xfrm>
            <a:off x="37084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0" name="Line 108"/>
          <p:cNvSpPr>
            <a:spLocks noChangeShapeType="1"/>
          </p:cNvSpPr>
          <p:nvPr/>
        </p:nvSpPr>
        <p:spPr bwMode="auto">
          <a:xfrm>
            <a:off x="3709193" y="4499083"/>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1" name="Line 109"/>
          <p:cNvSpPr>
            <a:spLocks noChangeShapeType="1"/>
          </p:cNvSpPr>
          <p:nvPr/>
        </p:nvSpPr>
        <p:spPr bwMode="auto">
          <a:xfrm>
            <a:off x="428466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2" name="Line 110"/>
          <p:cNvSpPr>
            <a:spLocks noChangeShapeType="1"/>
          </p:cNvSpPr>
          <p:nvPr/>
        </p:nvSpPr>
        <p:spPr bwMode="auto">
          <a:xfrm>
            <a:off x="4285456" y="4158926"/>
            <a:ext cx="1150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27" name="Line 115"/>
          <p:cNvSpPr>
            <a:spLocks noChangeShapeType="1"/>
          </p:cNvSpPr>
          <p:nvPr/>
        </p:nvSpPr>
        <p:spPr bwMode="auto">
          <a:xfrm>
            <a:off x="54356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8" name="Line 116"/>
          <p:cNvSpPr>
            <a:spLocks noChangeShapeType="1"/>
          </p:cNvSpPr>
          <p:nvPr/>
        </p:nvSpPr>
        <p:spPr bwMode="auto">
          <a:xfrm>
            <a:off x="5435600" y="4508699"/>
            <a:ext cx="17279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34" name="Line 122"/>
          <p:cNvSpPr>
            <a:spLocks noChangeShapeType="1"/>
          </p:cNvSpPr>
          <p:nvPr/>
        </p:nvSpPr>
        <p:spPr bwMode="auto">
          <a:xfrm>
            <a:off x="6300788" y="45086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7" name="Line 125"/>
          <p:cNvSpPr>
            <a:spLocks noChangeShapeType="1"/>
          </p:cNvSpPr>
          <p:nvPr/>
        </p:nvSpPr>
        <p:spPr bwMode="auto">
          <a:xfrm>
            <a:off x="7164388"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8" name="Line 126"/>
          <p:cNvSpPr>
            <a:spLocks noChangeShapeType="1"/>
          </p:cNvSpPr>
          <p:nvPr/>
        </p:nvSpPr>
        <p:spPr bwMode="auto">
          <a:xfrm>
            <a:off x="7166480" y="4169516"/>
            <a:ext cx="11488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43" name="Line 131"/>
          <p:cNvSpPr>
            <a:spLocks noChangeShapeType="1"/>
          </p:cNvSpPr>
          <p:nvPr/>
        </p:nvSpPr>
        <p:spPr bwMode="auto">
          <a:xfrm>
            <a:off x="831691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4" name="Line 132"/>
          <p:cNvSpPr>
            <a:spLocks noChangeShapeType="1"/>
          </p:cNvSpPr>
          <p:nvPr/>
        </p:nvSpPr>
        <p:spPr bwMode="auto">
          <a:xfrm>
            <a:off x="8335458" y="449908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5" name="Text Box 133"/>
          <p:cNvSpPr txBox="1">
            <a:spLocks noChangeArrowheads="1"/>
          </p:cNvSpPr>
          <p:nvPr/>
        </p:nvSpPr>
        <p:spPr bwMode="auto">
          <a:xfrm>
            <a:off x="1346200" y="87313"/>
            <a:ext cx="574608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7" name="Line 5"/>
          <p:cNvSpPr>
            <a:spLocks noChangeShapeType="1"/>
          </p:cNvSpPr>
          <p:nvPr/>
        </p:nvSpPr>
        <p:spPr bwMode="auto">
          <a:xfrm flipV="1">
            <a:off x="2186795" y="4327723"/>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8" name="Text Box 7"/>
          <p:cNvSpPr txBox="1">
            <a:spLocks noChangeArrowheads="1"/>
          </p:cNvSpPr>
          <p:nvPr/>
        </p:nvSpPr>
        <p:spPr bwMode="auto">
          <a:xfrm>
            <a:off x="8626869" y="4113583"/>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a:t>
            </a:r>
            <a:r>
              <a:rPr lang="en-US" altLang="zh-CN" sz="2000" dirty="0" smtClean="0"/>
              <a:t>4</a:t>
            </a:r>
            <a:r>
              <a:rPr lang="zh-CN" altLang="en-US" sz="2000" dirty="0" smtClean="0"/>
              <a:t>个比特被映射成一个</a:t>
            </a:r>
            <a:r>
              <a:rPr lang="en-US" altLang="zh-CN" sz="2000" dirty="0" smtClean="0"/>
              <a:t>5</a:t>
            </a:r>
            <a:r>
              <a:rPr lang="zh-CN" altLang="en-US" sz="2000" dirty="0" smtClean="0"/>
              <a:t>比特模式（下图），</a:t>
            </a:r>
            <a:r>
              <a:rPr lang="en-US" altLang="zh-CN" sz="2000" dirty="0" smtClean="0"/>
              <a:t>5</a:t>
            </a:r>
            <a:r>
              <a:rPr lang="zh-CN" altLang="en-US" sz="2000" dirty="0" smtClean="0"/>
              <a:t>比特模式的选择使得映射结果永远不会出现</a:t>
            </a:r>
            <a:r>
              <a:rPr lang="zh-CN" altLang="en-US" sz="2000" dirty="0"/>
              <a:t>多于</a:t>
            </a:r>
            <a:r>
              <a:rPr lang="zh-CN" altLang="en-US" sz="2000" dirty="0" smtClean="0"/>
              <a:t>连续</a:t>
            </a:r>
            <a:r>
              <a:rPr lang="en-US" altLang="zh-CN" sz="2000" dirty="0" smtClean="0"/>
              <a:t>3</a:t>
            </a:r>
            <a:r>
              <a:rPr lang="zh-CN" altLang="en-US" sz="2000" dirty="0" smtClean="0"/>
              <a:t>个</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t>带宽</a:t>
            </a:r>
            <a:r>
              <a:rPr lang="zh-CN" altLang="en-US" sz="2000" dirty="0" smtClean="0"/>
              <a:t>效率较高（增加了</a:t>
            </a:r>
            <a:r>
              <a:rPr lang="en-US" altLang="zh-CN" sz="2000" dirty="0" smtClean="0"/>
              <a:t>25%</a:t>
            </a:r>
            <a:r>
              <a:rPr lang="zh-CN" altLang="en-US" sz="2000" dirty="0" smtClean="0"/>
              <a:t>的带宽开销） </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chemeClr val="tx1"/>
                </a:solidFill>
              </a:rPr>
              <a:t>有多余的代码组合可用于控制码；</a:t>
            </a:r>
            <a:endParaRPr lang="en-US" altLang="zh-CN" sz="2000" dirty="0" smtClean="0">
              <a:solidFill>
                <a:schemeClr val="tx1"/>
              </a:solidFill>
            </a:endParaRPr>
          </a:p>
          <a:p>
            <a:pPr lvl="1">
              <a:lnSpc>
                <a:spcPct val="105000"/>
              </a:lnSpc>
            </a:pPr>
            <a:r>
              <a:rPr lang="en-US" altLang="zh-CN" sz="2000" dirty="0" smtClean="0">
                <a:solidFill>
                  <a:schemeClr val="tx1"/>
                </a:solidFill>
              </a:rPr>
              <a:t>4B/5B + NRZI</a:t>
            </a:r>
            <a:r>
              <a:rPr lang="zh-CN" altLang="en-US" sz="2000" dirty="0" smtClean="0">
                <a:solidFill>
                  <a:schemeClr val="tx1"/>
                </a:solidFill>
              </a:rPr>
              <a:t>可同时满足编码效率和时钟同步的需求。</a:t>
            </a:r>
            <a:endParaRPr lang="zh-CN" altLang="en-US" sz="2000" dirty="0">
              <a:solidFill>
                <a:schemeClr val="tx1"/>
              </a:solidFill>
            </a:endParaRPr>
          </a:p>
        </p:txBody>
      </p:sp>
      <p:sp>
        <p:nvSpPr>
          <p:cNvPr id="602115" name="Rectangle 3"/>
          <p:cNvSpPr>
            <a:spLocks noGrp="1" noChangeArrowheads="1"/>
          </p:cNvSpPr>
          <p:nvPr>
            <p:ph type="title"/>
          </p:nvPr>
        </p:nvSpPr>
        <p:spPr/>
        <p:txBody>
          <a:bodyPr/>
          <a:lstStyle/>
          <a:p>
            <a:r>
              <a:rPr lang="en-US" altLang="zh-CN" dirty="0" smtClean="0">
                <a:latin typeface="华文新魏" pitchFamily="2" charset="-122"/>
              </a:rPr>
              <a:t>4B/5B</a:t>
            </a:r>
            <a:r>
              <a:rPr lang="zh-CN" altLang="en-US" dirty="0" smtClean="0">
                <a:latin typeface="华文新魏" pitchFamily="2" charset="-122"/>
              </a:rPr>
              <a:t>编码</a:t>
            </a:r>
            <a:endParaRPr lang="zh-CN" altLang="en-US" sz="2800" dirty="0">
              <a:latin typeface="华文新魏" pitchFamily="2" charset="-122"/>
            </a:endParaRPr>
          </a:p>
        </p:txBody>
      </p:sp>
      <p:sp>
        <p:nvSpPr>
          <p:cNvPr id="602245" name="Text Box 133"/>
          <p:cNvSpPr txBox="1">
            <a:spLocks noChangeArrowheads="1"/>
          </p:cNvSpPr>
          <p:nvPr/>
        </p:nvSpPr>
        <p:spPr bwMode="auto">
          <a:xfrm>
            <a:off x="1346200" y="87313"/>
            <a:ext cx="567407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pic>
        <p:nvPicPr>
          <p:cNvPr id="7106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931" y="2996952"/>
            <a:ext cx="7121525"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901721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680097"/>
          </a:xfrm>
        </p:spPr>
        <p:txBody>
          <a:bodyPr/>
          <a:lstStyle/>
          <a:p>
            <a:pPr>
              <a:lnSpc>
                <a:spcPct val="105000"/>
              </a:lnSpc>
            </a:pPr>
            <a:r>
              <a:rPr lang="zh-CN" altLang="en-US" sz="2400" dirty="0" smtClean="0">
                <a:solidFill>
                  <a:srgbClr val="FF0000"/>
                </a:solidFill>
              </a:rPr>
              <a:t>平衡信号：在很短时间内正电压与负电压一样多的信号</a:t>
            </a:r>
            <a:endParaRPr lang="zh-CN" altLang="en-US" sz="2400" dirty="0">
              <a:solidFill>
                <a:srgbClr val="FF0000"/>
              </a:solidFill>
            </a:endParaRPr>
          </a:p>
          <a:p>
            <a:pPr lvl="1">
              <a:lnSpc>
                <a:spcPct val="105000"/>
              </a:lnSpc>
            </a:pPr>
            <a:r>
              <a:rPr lang="zh-CN" altLang="en-US" sz="2000" dirty="0" smtClean="0"/>
              <a:t>信号的均值为</a:t>
            </a:r>
            <a:r>
              <a:rPr lang="en-US" altLang="zh-CN" sz="2000" dirty="0" smtClean="0"/>
              <a:t>0</a:t>
            </a:r>
            <a:r>
              <a:rPr lang="zh-CN" altLang="en-US" sz="2000" dirty="0" smtClean="0"/>
              <a:t>，即没有直流（</a:t>
            </a:r>
            <a:r>
              <a:rPr lang="en-US" altLang="zh-CN" sz="2000" dirty="0" smtClean="0"/>
              <a:t>DC</a:t>
            </a:r>
            <a:r>
              <a:rPr lang="zh-CN" altLang="en-US" sz="2000" dirty="0" smtClean="0"/>
              <a:t>）电气分量；</a:t>
            </a:r>
            <a:endParaRPr lang="en-US" altLang="zh-CN" sz="2000" dirty="0" smtClean="0"/>
          </a:p>
          <a:p>
            <a:pPr lvl="1">
              <a:lnSpc>
                <a:spcPct val="105000"/>
              </a:lnSpc>
            </a:pPr>
            <a:r>
              <a:rPr lang="zh-CN" altLang="en-US" sz="2000" dirty="0" smtClean="0"/>
              <a:t>没有直流分量是优点。</a:t>
            </a:r>
            <a:endParaRPr lang="en-US" altLang="zh-CN" sz="2000" dirty="0" smtClean="0"/>
          </a:p>
          <a:p>
            <a:pPr>
              <a:lnSpc>
                <a:spcPct val="105000"/>
              </a:lnSpc>
            </a:pPr>
            <a:r>
              <a:rPr lang="zh-CN" altLang="en-US" sz="2400" dirty="0">
                <a:solidFill>
                  <a:srgbClr val="FF0000"/>
                </a:solidFill>
              </a:rPr>
              <a:t>双</a:t>
            </a:r>
            <a:r>
              <a:rPr lang="zh-CN" altLang="en-US" sz="2400" dirty="0" smtClean="0">
                <a:solidFill>
                  <a:srgbClr val="FF0000"/>
                </a:solidFill>
              </a:rPr>
              <a:t>极编码</a:t>
            </a:r>
            <a:r>
              <a:rPr lang="en-US" altLang="zh-CN" sz="2400" dirty="0" smtClean="0">
                <a:solidFill>
                  <a:srgbClr val="FF0000"/>
                </a:solidFill>
              </a:rPr>
              <a:t>/</a:t>
            </a:r>
            <a:r>
              <a:rPr lang="zh-CN" altLang="en-US" sz="2400" dirty="0" smtClean="0">
                <a:solidFill>
                  <a:srgbClr val="FF0000"/>
                </a:solidFill>
              </a:rPr>
              <a:t>交换标记逆转（</a:t>
            </a:r>
            <a:r>
              <a:rPr lang="en-US" altLang="zh-CN" sz="2400" dirty="0" smtClean="0">
                <a:solidFill>
                  <a:srgbClr val="FF0000"/>
                </a:solidFill>
              </a:rPr>
              <a:t>AMI</a:t>
            </a:r>
            <a:r>
              <a:rPr lang="zh-CN" altLang="en-US" sz="2400" dirty="0" smtClean="0">
                <a:solidFill>
                  <a:srgbClr val="FF0000"/>
                </a:solidFill>
              </a:rPr>
              <a:t>）</a:t>
            </a:r>
            <a:endParaRPr lang="en-US" altLang="zh-CN" sz="2400" dirty="0" smtClean="0">
              <a:solidFill>
                <a:srgbClr val="FF0000"/>
              </a:solidFill>
            </a:endParaRPr>
          </a:p>
          <a:p>
            <a:pPr lvl="1">
              <a:lnSpc>
                <a:spcPct val="105000"/>
              </a:lnSpc>
            </a:pPr>
            <a:r>
              <a:rPr lang="zh-CN" altLang="en-US" sz="2000" dirty="0" smtClean="0">
                <a:solidFill>
                  <a:schemeClr val="tx1"/>
                </a:solidFill>
              </a:rPr>
              <a:t>使用两个电压级别来表示</a:t>
            </a:r>
            <a:r>
              <a:rPr lang="en-US" altLang="zh-CN" sz="2000" dirty="0" smtClean="0">
                <a:solidFill>
                  <a:schemeClr val="tx1"/>
                </a:solidFill>
              </a:rPr>
              <a:t>1</a:t>
            </a:r>
            <a:r>
              <a:rPr lang="zh-CN" altLang="en-US" sz="2000" dirty="0" smtClean="0">
                <a:solidFill>
                  <a:schemeClr val="tx1"/>
                </a:solidFill>
              </a:rPr>
              <a:t>，例如用</a:t>
            </a:r>
            <a:r>
              <a:rPr lang="en-US" altLang="zh-CN" sz="2000" dirty="0" smtClean="0">
                <a:solidFill>
                  <a:schemeClr val="tx1"/>
                </a:solidFill>
              </a:rPr>
              <a:t>+1V</a:t>
            </a:r>
            <a:r>
              <a:rPr lang="zh-CN" altLang="en-US" sz="2000" dirty="0" smtClean="0">
                <a:solidFill>
                  <a:schemeClr val="tx1"/>
                </a:solidFill>
              </a:rPr>
              <a:t>或</a:t>
            </a:r>
            <a:r>
              <a:rPr lang="en-US" altLang="zh-CN" sz="2000" dirty="0" smtClean="0">
                <a:solidFill>
                  <a:schemeClr val="tx1"/>
                </a:solidFill>
              </a:rPr>
              <a:t>-1V</a:t>
            </a:r>
            <a:r>
              <a:rPr lang="zh-CN" altLang="en-US" sz="2000" dirty="0" smtClean="0">
                <a:solidFill>
                  <a:schemeClr val="tx1"/>
                </a:solidFill>
              </a:rPr>
              <a:t>表示</a:t>
            </a:r>
            <a:r>
              <a:rPr lang="en-US" altLang="zh-CN" sz="2000" dirty="0" smtClean="0">
                <a:solidFill>
                  <a:schemeClr val="tx1"/>
                </a:solidFill>
              </a:rPr>
              <a:t>1</a:t>
            </a:r>
            <a:r>
              <a:rPr lang="zh-CN" altLang="en-US" sz="2000" dirty="0" smtClean="0">
                <a:solidFill>
                  <a:schemeClr val="tx1"/>
                </a:solidFill>
              </a:rPr>
              <a:t>，而用</a:t>
            </a:r>
            <a:r>
              <a:rPr lang="en-US" altLang="zh-CN" sz="2000" dirty="0" smtClean="0">
                <a:solidFill>
                  <a:schemeClr val="tx1"/>
                </a:solidFill>
              </a:rPr>
              <a:t>0V</a:t>
            </a:r>
            <a:r>
              <a:rPr lang="zh-CN" altLang="en-US" sz="2000" dirty="0" smtClean="0">
                <a:solidFill>
                  <a:schemeClr val="tx1"/>
                </a:solidFill>
              </a:rPr>
              <a:t>表示</a:t>
            </a:r>
            <a:r>
              <a:rPr lang="en-US" altLang="zh-CN" sz="2000" dirty="0" smtClean="0">
                <a:solidFill>
                  <a:schemeClr val="tx1"/>
                </a:solidFill>
              </a:rPr>
              <a:t>0</a:t>
            </a:r>
            <a:r>
              <a:rPr lang="zh-CN" altLang="en-US" sz="2000" dirty="0" smtClean="0">
                <a:solidFill>
                  <a:schemeClr val="tx1"/>
                </a:solidFill>
              </a:rPr>
              <a:t>；发送</a:t>
            </a:r>
            <a:r>
              <a:rPr lang="en-US" altLang="zh-CN" sz="2000" dirty="0" smtClean="0">
                <a:solidFill>
                  <a:schemeClr val="tx1"/>
                </a:solidFill>
              </a:rPr>
              <a:t>1</a:t>
            </a:r>
            <a:r>
              <a:rPr lang="zh-CN" altLang="en-US" sz="2000" dirty="0" smtClean="0">
                <a:solidFill>
                  <a:schemeClr val="tx1"/>
                </a:solidFill>
              </a:rPr>
              <a:t>时在</a:t>
            </a:r>
            <a:r>
              <a:rPr lang="en-US" altLang="zh-CN" sz="2000" dirty="0">
                <a:solidFill>
                  <a:schemeClr val="tx1"/>
                </a:solidFill>
              </a:rPr>
              <a:t>+</a:t>
            </a:r>
            <a:r>
              <a:rPr lang="en-US" altLang="zh-CN" sz="2000" dirty="0" smtClean="0">
                <a:solidFill>
                  <a:schemeClr val="tx1"/>
                </a:solidFill>
              </a:rPr>
              <a:t>1V</a:t>
            </a:r>
            <a:r>
              <a:rPr lang="zh-CN" altLang="en-US" sz="2000" dirty="0" smtClean="0">
                <a:solidFill>
                  <a:schemeClr val="tx1"/>
                </a:solidFill>
              </a:rPr>
              <a:t>和</a:t>
            </a:r>
            <a:r>
              <a:rPr lang="en-US" altLang="zh-CN" sz="2000" dirty="0" smtClean="0">
                <a:solidFill>
                  <a:schemeClr val="tx1"/>
                </a:solidFill>
              </a:rPr>
              <a:t>-1V</a:t>
            </a:r>
            <a:r>
              <a:rPr lang="zh-CN" altLang="en-US" sz="2000" dirty="0" smtClean="0">
                <a:solidFill>
                  <a:schemeClr val="tx1"/>
                </a:solidFill>
              </a:rPr>
              <a:t>之间进行选择以达到信号平衡。</a:t>
            </a:r>
            <a:endParaRPr lang="en-US" altLang="zh-CN" sz="2000" dirty="0" smtClean="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smtClean="0">
              <a:solidFill>
                <a:schemeClr val="tx1"/>
              </a:solidFill>
            </a:endParaRPr>
          </a:p>
          <a:p>
            <a:pPr>
              <a:lnSpc>
                <a:spcPct val="105000"/>
              </a:lnSpc>
            </a:pPr>
            <a:r>
              <a:rPr lang="en-US" altLang="zh-CN" sz="2400" dirty="0" smtClean="0">
                <a:solidFill>
                  <a:srgbClr val="FF0000"/>
                </a:solidFill>
              </a:rPr>
              <a:t>8B/10B</a:t>
            </a:r>
            <a:r>
              <a:rPr lang="zh-CN" altLang="en-US" sz="2400" dirty="0" smtClean="0">
                <a:solidFill>
                  <a:srgbClr val="FF0000"/>
                </a:solidFill>
              </a:rPr>
              <a:t>编码：略</a:t>
            </a:r>
            <a:endParaRPr lang="zh-CN" altLang="en-US" sz="2400" dirty="0">
              <a:solidFill>
                <a:srgbClr val="FF0000"/>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平衡信号</a:t>
            </a:r>
            <a:endParaRPr lang="zh-CN" altLang="en-US" dirty="0">
              <a:latin typeface="华文新魏" pitchFamily="2" charset="-122"/>
            </a:endParaRPr>
          </a:p>
        </p:txBody>
      </p:sp>
      <p:sp>
        <p:nvSpPr>
          <p:cNvPr id="602245" name="Text Box 133"/>
          <p:cNvSpPr txBox="1">
            <a:spLocks noChangeArrowheads="1"/>
          </p:cNvSpPr>
          <p:nvPr/>
        </p:nvSpPr>
        <p:spPr bwMode="auto">
          <a:xfrm>
            <a:off x="1346200" y="87313"/>
            <a:ext cx="617812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92" name="Line 5"/>
          <p:cNvSpPr>
            <a:spLocks noChangeShapeType="1"/>
          </p:cNvSpPr>
          <p:nvPr/>
        </p:nvSpPr>
        <p:spPr bwMode="auto">
          <a:xfrm>
            <a:off x="226853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3" name="Text Box 6"/>
          <p:cNvSpPr txBox="1">
            <a:spLocks noChangeArrowheads="1"/>
          </p:cNvSpPr>
          <p:nvPr/>
        </p:nvSpPr>
        <p:spPr bwMode="auto">
          <a:xfrm>
            <a:off x="971550" y="4221063"/>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94" name="Text Box 7"/>
          <p:cNvSpPr txBox="1">
            <a:spLocks noChangeArrowheads="1"/>
          </p:cNvSpPr>
          <p:nvPr/>
        </p:nvSpPr>
        <p:spPr bwMode="auto">
          <a:xfrm>
            <a:off x="971550" y="487035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95" name="Text Box 8"/>
          <p:cNvSpPr txBox="1">
            <a:spLocks noChangeArrowheads="1"/>
          </p:cNvSpPr>
          <p:nvPr/>
        </p:nvSpPr>
        <p:spPr bwMode="auto">
          <a:xfrm>
            <a:off x="900138" y="5301208"/>
            <a:ext cx="143961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sz="2000" b="1" dirty="0" smtClean="0">
                <a:latin typeface="+mn-lt"/>
                <a:ea typeface="+mn-ea"/>
              </a:rPr>
              <a:t>双极编码</a:t>
            </a:r>
            <a:endParaRPr lang="en-US" altLang="zh-CN" sz="2000" b="1" dirty="0" smtClean="0">
              <a:latin typeface="+mn-lt"/>
              <a:ea typeface="+mn-ea"/>
            </a:endParaRPr>
          </a:p>
          <a:p>
            <a:pPr algn="ctr"/>
            <a:r>
              <a:rPr lang="en-US" altLang="zh-CN" sz="2000" b="1" dirty="0" smtClean="0">
                <a:latin typeface="+mn-lt"/>
                <a:ea typeface="+mn-ea"/>
              </a:rPr>
              <a:t>/AMI</a:t>
            </a:r>
            <a:endParaRPr lang="zh-CN" altLang="en-US" sz="2000" b="1" dirty="0">
              <a:latin typeface="+mn-lt"/>
              <a:ea typeface="+mn-ea"/>
            </a:endParaRPr>
          </a:p>
        </p:txBody>
      </p:sp>
      <p:sp>
        <p:nvSpPr>
          <p:cNvPr id="96" name="Line 9"/>
          <p:cNvSpPr>
            <a:spLocks noChangeShapeType="1"/>
          </p:cNvSpPr>
          <p:nvPr/>
        </p:nvSpPr>
        <p:spPr bwMode="auto">
          <a:xfrm>
            <a:off x="284321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7" name="Line 10"/>
          <p:cNvSpPr>
            <a:spLocks noChangeShapeType="1"/>
          </p:cNvSpPr>
          <p:nvPr/>
        </p:nvSpPr>
        <p:spPr bwMode="auto">
          <a:xfrm>
            <a:off x="226853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8" name="Line 11"/>
          <p:cNvSpPr>
            <a:spLocks noChangeShapeType="1"/>
          </p:cNvSpPr>
          <p:nvPr/>
        </p:nvSpPr>
        <p:spPr bwMode="auto">
          <a:xfrm>
            <a:off x="255587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9" name="Line 12"/>
          <p:cNvSpPr>
            <a:spLocks noChangeShapeType="1"/>
          </p:cNvSpPr>
          <p:nvPr/>
        </p:nvSpPr>
        <p:spPr bwMode="auto">
          <a:xfrm>
            <a:off x="25558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0" name="Line 13"/>
          <p:cNvSpPr>
            <a:spLocks noChangeShapeType="1"/>
          </p:cNvSpPr>
          <p:nvPr/>
        </p:nvSpPr>
        <p:spPr bwMode="auto">
          <a:xfrm>
            <a:off x="34194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1" name="Line 14"/>
          <p:cNvSpPr>
            <a:spLocks noChangeShapeType="1"/>
          </p:cNvSpPr>
          <p:nvPr/>
        </p:nvSpPr>
        <p:spPr bwMode="auto">
          <a:xfrm>
            <a:off x="39941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2" name="Line 15"/>
          <p:cNvSpPr>
            <a:spLocks noChangeShapeType="1"/>
          </p:cNvSpPr>
          <p:nvPr/>
        </p:nvSpPr>
        <p:spPr bwMode="auto">
          <a:xfrm>
            <a:off x="341947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3" name="Line 16"/>
          <p:cNvSpPr>
            <a:spLocks noChangeShapeType="1"/>
          </p:cNvSpPr>
          <p:nvPr/>
        </p:nvSpPr>
        <p:spPr bwMode="auto">
          <a:xfrm>
            <a:off x="370681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4" name="Line 17"/>
          <p:cNvSpPr>
            <a:spLocks noChangeShapeType="1"/>
          </p:cNvSpPr>
          <p:nvPr/>
        </p:nvSpPr>
        <p:spPr bwMode="auto">
          <a:xfrm>
            <a:off x="37068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5" name="Line 18"/>
          <p:cNvSpPr>
            <a:spLocks noChangeShapeType="1"/>
          </p:cNvSpPr>
          <p:nvPr/>
        </p:nvSpPr>
        <p:spPr bwMode="auto">
          <a:xfrm>
            <a:off x="45720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6" name="Line 19"/>
          <p:cNvSpPr>
            <a:spLocks noChangeShapeType="1"/>
          </p:cNvSpPr>
          <p:nvPr/>
        </p:nvSpPr>
        <p:spPr bwMode="auto">
          <a:xfrm>
            <a:off x="51466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7" name="Line 20"/>
          <p:cNvSpPr>
            <a:spLocks noChangeShapeType="1"/>
          </p:cNvSpPr>
          <p:nvPr/>
        </p:nvSpPr>
        <p:spPr bwMode="auto">
          <a:xfrm>
            <a:off x="45720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8" name="Line 21"/>
          <p:cNvSpPr>
            <a:spLocks noChangeShapeType="1"/>
          </p:cNvSpPr>
          <p:nvPr/>
        </p:nvSpPr>
        <p:spPr bwMode="auto">
          <a:xfrm>
            <a:off x="48593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9" name="Line 22"/>
          <p:cNvSpPr>
            <a:spLocks noChangeShapeType="1"/>
          </p:cNvSpPr>
          <p:nvPr/>
        </p:nvSpPr>
        <p:spPr bwMode="auto">
          <a:xfrm>
            <a:off x="48593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0" name="Line 23"/>
          <p:cNvSpPr>
            <a:spLocks noChangeShapeType="1"/>
          </p:cNvSpPr>
          <p:nvPr/>
        </p:nvSpPr>
        <p:spPr bwMode="auto">
          <a:xfrm>
            <a:off x="57245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1" name="Line 24"/>
          <p:cNvSpPr>
            <a:spLocks noChangeShapeType="1"/>
          </p:cNvSpPr>
          <p:nvPr/>
        </p:nvSpPr>
        <p:spPr bwMode="auto">
          <a:xfrm>
            <a:off x="62992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2" name="Line 25"/>
          <p:cNvSpPr>
            <a:spLocks noChangeShapeType="1"/>
          </p:cNvSpPr>
          <p:nvPr/>
        </p:nvSpPr>
        <p:spPr bwMode="auto">
          <a:xfrm>
            <a:off x="57245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3" name="Line 26"/>
          <p:cNvSpPr>
            <a:spLocks noChangeShapeType="1"/>
          </p:cNvSpPr>
          <p:nvPr/>
        </p:nvSpPr>
        <p:spPr bwMode="auto">
          <a:xfrm>
            <a:off x="60118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4" name="Line 27"/>
          <p:cNvSpPr>
            <a:spLocks noChangeShapeType="1"/>
          </p:cNvSpPr>
          <p:nvPr/>
        </p:nvSpPr>
        <p:spPr bwMode="auto">
          <a:xfrm>
            <a:off x="60118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5" name="Line 28"/>
          <p:cNvSpPr>
            <a:spLocks noChangeShapeType="1"/>
          </p:cNvSpPr>
          <p:nvPr/>
        </p:nvSpPr>
        <p:spPr bwMode="auto">
          <a:xfrm>
            <a:off x="68770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6" name="Line 29"/>
          <p:cNvSpPr>
            <a:spLocks noChangeShapeType="1"/>
          </p:cNvSpPr>
          <p:nvPr/>
        </p:nvSpPr>
        <p:spPr bwMode="auto">
          <a:xfrm>
            <a:off x="74517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7" name="Line 30"/>
          <p:cNvSpPr>
            <a:spLocks noChangeShapeType="1"/>
          </p:cNvSpPr>
          <p:nvPr/>
        </p:nvSpPr>
        <p:spPr bwMode="auto">
          <a:xfrm>
            <a:off x="687705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8" name="Line 31"/>
          <p:cNvSpPr>
            <a:spLocks noChangeShapeType="1"/>
          </p:cNvSpPr>
          <p:nvPr/>
        </p:nvSpPr>
        <p:spPr bwMode="auto">
          <a:xfrm>
            <a:off x="716438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9" name="Line 32"/>
          <p:cNvSpPr>
            <a:spLocks noChangeShapeType="1"/>
          </p:cNvSpPr>
          <p:nvPr/>
        </p:nvSpPr>
        <p:spPr bwMode="auto">
          <a:xfrm>
            <a:off x="71643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0" name="Line 33"/>
          <p:cNvSpPr>
            <a:spLocks noChangeShapeType="1"/>
          </p:cNvSpPr>
          <p:nvPr/>
        </p:nvSpPr>
        <p:spPr bwMode="auto">
          <a:xfrm>
            <a:off x="802798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1" name="Line 34"/>
          <p:cNvSpPr>
            <a:spLocks noChangeShapeType="1"/>
          </p:cNvSpPr>
          <p:nvPr/>
        </p:nvSpPr>
        <p:spPr bwMode="auto">
          <a:xfrm>
            <a:off x="860266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2" name="Line 35"/>
          <p:cNvSpPr>
            <a:spLocks noChangeShapeType="1"/>
          </p:cNvSpPr>
          <p:nvPr/>
        </p:nvSpPr>
        <p:spPr bwMode="auto">
          <a:xfrm>
            <a:off x="80279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3" name="Line 36"/>
          <p:cNvSpPr>
            <a:spLocks noChangeShapeType="1"/>
          </p:cNvSpPr>
          <p:nvPr/>
        </p:nvSpPr>
        <p:spPr bwMode="auto">
          <a:xfrm>
            <a:off x="83153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4" name="Line 37"/>
          <p:cNvSpPr>
            <a:spLocks noChangeShapeType="1"/>
          </p:cNvSpPr>
          <p:nvPr/>
        </p:nvSpPr>
        <p:spPr bwMode="auto">
          <a:xfrm>
            <a:off x="83153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5" name="Line 38"/>
          <p:cNvSpPr>
            <a:spLocks noChangeShapeType="1"/>
          </p:cNvSpPr>
          <p:nvPr/>
        </p:nvSpPr>
        <p:spPr bwMode="auto">
          <a:xfrm>
            <a:off x="745331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6" name="Line 39"/>
          <p:cNvSpPr>
            <a:spLocks noChangeShapeType="1"/>
          </p:cNvSpPr>
          <p:nvPr/>
        </p:nvSpPr>
        <p:spPr bwMode="auto">
          <a:xfrm>
            <a:off x="774065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7" name="Line 40"/>
          <p:cNvSpPr>
            <a:spLocks noChangeShapeType="1"/>
          </p:cNvSpPr>
          <p:nvPr/>
        </p:nvSpPr>
        <p:spPr bwMode="auto">
          <a:xfrm>
            <a:off x="77406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8" name="Line 41"/>
          <p:cNvSpPr>
            <a:spLocks noChangeShapeType="1"/>
          </p:cNvSpPr>
          <p:nvPr/>
        </p:nvSpPr>
        <p:spPr bwMode="auto">
          <a:xfrm>
            <a:off x="63007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9" name="Line 42"/>
          <p:cNvSpPr>
            <a:spLocks noChangeShapeType="1"/>
          </p:cNvSpPr>
          <p:nvPr/>
        </p:nvSpPr>
        <p:spPr bwMode="auto">
          <a:xfrm>
            <a:off x="65881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0" name="Line 43"/>
          <p:cNvSpPr>
            <a:spLocks noChangeShapeType="1"/>
          </p:cNvSpPr>
          <p:nvPr/>
        </p:nvSpPr>
        <p:spPr bwMode="auto">
          <a:xfrm>
            <a:off x="65881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1" name="Line 44"/>
          <p:cNvSpPr>
            <a:spLocks noChangeShapeType="1"/>
          </p:cNvSpPr>
          <p:nvPr/>
        </p:nvSpPr>
        <p:spPr bwMode="auto">
          <a:xfrm>
            <a:off x="514826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2" name="Line 45"/>
          <p:cNvSpPr>
            <a:spLocks noChangeShapeType="1"/>
          </p:cNvSpPr>
          <p:nvPr/>
        </p:nvSpPr>
        <p:spPr bwMode="auto">
          <a:xfrm>
            <a:off x="543560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3" name="Line 46"/>
          <p:cNvSpPr>
            <a:spLocks noChangeShapeType="1"/>
          </p:cNvSpPr>
          <p:nvPr/>
        </p:nvSpPr>
        <p:spPr bwMode="auto">
          <a:xfrm>
            <a:off x="54356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4" name="Line 47"/>
          <p:cNvSpPr>
            <a:spLocks noChangeShapeType="1"/>
          </p:cNvSpPr>
          <p:nvPr/>
        </p:nvSpPr>
        <p:spPr bwMode="auto">
          <a:xfrm>
            <a:off x="39973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5" name="Line 48"/>
          <p:cNvSpPr>
            <a:spLocks noChangeShapeType="1"/>
          </p:cNvSpPr>
          <p:nvPr/>
        </p:nvSpPr>
        <p:spPr bwMode="auto">
          <a:xfrm>
            <a:off x="42846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6" name="Line 49"/>
          <p:cNvSpPr>
            <a:spLocks noChangeShapeType="1"/>
          </p:cNvSpPr>
          <p:nvPr/>
        </p:nvSpPr>
        <p:spPr bwMode="auto">
          <a:xfrm>
            <a:off x="42846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7" name="Line 50"/>
          <p:cNvSpPr>
            <a:spLocks noChangeShapeType="1"/>
          </p:cNvSpPr>
          <p:nvPr/>
        </p:nvSpPr>
        <p:spPr bwMode="auto">
          <a:xfrm>
            <a:off x="28448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8" name="Line 51"/>
          <p:cNvSpPr>
            <a:spLocks noChangeShapeType="1"/>
          </p:cNvSpPr>
          <p:nvPr/>
        </p:nvSpPr>
        <p:spPr bwMode="auto">
          <a:xfrm>
            <a:off x="31321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9" name="Line 52"/>
          <p:cNvSpPr>
            <a:spLocks noChangeShapeType="1"/>
          </p:cNvSpPr>
          <p:nvPr/>
        </p:nvSpPr>
        <p:spPr bwMode="auto">
          <a:xfrm>
            <a:off x="31321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0" name="Line 53"/>
          <p:cNvSpPr>
            <a:spLocks noChangeShapeType="1"/>
          </p:cNvSpPr>
          <p:nvPr/>
        </p:nvSpPr>
        <p:spPr bwMode="auto">
          <a:xfrm>
            <a:off x="28432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1" name="Line 54"/>
          <p:cNvSpPr>
            <a:spLocks noChangeShapeType="1"/>
          </p:cNvSpPr>
          <p:nvPr/>
        </p:nvSpPr>
        <p:spPr bwMode="auto">
          <a:xfrm>
            <a:off x="34194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2" name="Line 55"/>
          <p:cNvSpPr>
            <a:spLocks noChangeShapeType="1"/>
          </p:cNvSpPr>
          <p:nvPr/>
        </p:nvSpPr>
        <p:spPr bwMode="auto">
          <a:xfrm>
            <a:off x="39957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3" name="Line 56"/>
          <p:cNvSpPr>
            <a:spLocks noChangeShapeType="1"/>
          </p:cNvSpPr>
          <p:nvPr/>
        </p:nvSpPr>
        <p:spPr bwMode="auto">
          <a:xfrm>
            <a:off x="45720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4" name="Line 57"/>
          <p:cNvSpPr>
            <a:spLocks noChangeShapeType="1"/>
          </p:cNvSpPr>
          <p:nvPr/>
        </p:nvSpPr>
        <p:spPr bwMode="auto">
          <a:xfrm>
            <a:off x="51482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5" name="Line 58"/>
          <p:cNvSpPr>
            <a:spLocks noChangeShapeType="1"/>
          </p:cNvSpPr>
          <p:nvPr/>
        </p:nvSpPr>
        <p:spPr bwMode="auto">
          <a:xfrm>
            <a:off x="57245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6" name="Line 59"/>
          <p:cNvSpPr>
            <a:spLocks noChangeShapeType="1"/>
          </p:cNvSpPr>
          <p:nvPr/>
        </p:nvSpPr>
        <p:spPr bwMode="auto">
          <a:xfrm>
            <a:off x="63007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7" name="Line 60"/>
          <p:cNvSpPr>
            <a:spLocks noChangeShapeType="1"/>
          </p:cNvSpPr>
          <p:nvPr/>
        </p:nvSpPr>
        <p:spPr bwMode="auto">
          <a:xfrm>
            <a:off x="68770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8" name="Line 61"/>
          <p:cNvSpPr>
            <a:spLocks noChangeShapeType="1"/>
          </p:cNvSpPr>
          <p:nvPr/>
        </p:nvSpPr>
        <p:spPr bwMode="auto">
          <a:xfrm>
            <a:off x="74517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9" name="Line 62"/>
          <p:cNvSpPr>
            <a:spLocks noChangeShapeType="1"/>
          </p:cNvSpPr>
          <p:nvPr/>
        </p:nvSpPr>
        <p:spPr bwMode="auto">
          <a:xfrm>
            <a:off x="80279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50" name="Text Box 63"/>
          <p:cNvSpPr txBox="1">
            <a:spLocks noChangeArrowheads="1"/>
          </p:cNvSpPr>
          <p:nvPr/>
        </p:nvSpPr>
        <p:spPr bwMode="auto">
          <a:xfrm>
            <a:off x="241141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1" name="Text Box 64"/>
          <p:cNvSpPr txBox="1">
            <a:spLocks noChangeArrowheads="1"/>
          </p:cNvSpPr>
          <p:nvPr/>
        </p:nvSpPr>
        <p:spPr bwMode="auto">
          <a:xfrm>
            <a:off x="298767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2" name="Text Box 65"/>
          <p:cNvSpPr txBox="1">
            <a:spLocks noChangeArrowheads="1"/>
          </p:cNvSpPr>
          <p:nvPr/>
        </p:nvSpPr>
        <p:spPr bwMode="auto">
          <a:xfrm>
            <a:off x="3563938"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3" name="Text Box 66"/>
          <p:cNvSpPr txBox="1">
            <a:spLocks noChangeArrowheads="1"/>
          </p:cNvSpPr>
          <p:nvPr/>
        </p:nvSpPr>
        <p:spPr bwMode="auto">
          <a:xfrm>
            <a:off x="414020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4" name="Text Box 67"/>
          <p:cNvSpPr txBox="1">
            <a:spLocks noChangeArrowheads="1"/>
          </p:cNvSpPr>
          <p:nvPr/>
        </p:nvSpPr>
        <p:spPr bwMode="auto">
          <a:xfrm>
            <a:off x="471646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5" name="Text Box 68"/>
          <p:cNvSpPr txBox="1">
            <a:spLocks noChangeArrowheads="1"/>
          </p:cNvSpPr>
          <p:nvPr/>
        </p:nvSpPr>
        <p:spPr bwMode="auto">
          <a:xfrm>
            <a:off x="529272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6" name="Text Box 69"/>
          <p:cNvSpPr txBox="1">
            <a:spLocks noChangeArrowheads="1"/>
          </p:cNvSpPr>
          <p:nvPr/>
        </p:nvSpPr>
        <p:spPr bwMode="auto">
          <a:xfrm>
            <a:off x="586740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7" name="Text Box 70"/>
          <p:cNvSpPr txBox="1">
            <a:spLocks noChangeArrowheads="1"/>
          </p:cNvSpPr>
          <p:nvPr/>
        </p:nvSpPr>
        <p:spPr bwMode="auto">
          <a:xfrm>
            <a:off x="644366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8" name="Text Box 71"/>
          <p:cNvSpPr txBox="1">
            <a:spLocks noChangeArrowheads="1"/>
          </p:cNvSpPr>
          <p:nvPr/>
        </p:nvSpPr>
        <p:spPr bwMode="auto">
          <a:xfrm>
            <a:off x="701992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9" name="Text Box 72"/>
          <p:cNvSpPr txBox="1">
            <a:spLocks noChangeArrowheads="1"/>
          </p:cNvSpPr>
          <p:nvPr/>
        </p:nvSpPr>
        <p:spPr bwMode="auto">
          <a:xfrm>
            <a:off x="7596188"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60" name="Text Box 73"/>
          <p:cNvSpPr txBox="1">
            <a:spLocks noChangeArrowheads="1"/>
          </p:cNvSpPr>
          <p:nvPr/>
        </p:nvSpPr>
        <p:spPr bwMode="auto">
          <a:xfrm>
            <a:off x="817245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63" name="Line 76"/>
          <p:cNvSpPr>
            <a:spLocks noChangeShapeType="1"/>
          </p:cNvSpPr>
          <p:nvPr/>
        </p:nvSpPr>
        <p:spPr bwMode="auto">
          <a:xfrm flipV="1">
            <a:off x="2267184" y="5445224"/>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4" name="Line 102"/>
          <p:cNvSpPr>
            <a:spLocks noChangeShapeType="1"/>
          </p:cNvSpPr>
          <p:nvPr/>
        </p:nvSpPr>
        <p:spPr bwMode="auto">
          <a:xfrm flipV="1">
            <a:off x="2843213" y="5611417"/>
            <a:ext cx="576262" cy="1299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5" name="Line 107"/>
          <p:cNvSpPr>
            <a:spLocks noChangeShapeType="1"/>
          </p:cNvSpPr>
          <p:nvPr/>
        </p:nvSpPr>
        <p:spPr bwMode="auto">
          <a:xfrm>
            <a:off x="3419872" y="5617914"/>
            <a:ext cx="1587" cy="1858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6" name="Line 108"/>
          <p:cNvSpPr>
            <a:spLocks noChangeShapeType="1"/>
          </p:cNvSpPr>
          <p:nvPr/>
        </p:nvSpPr>
        <p:spPr bwMode="auto">
          <a:xfrm>
            <a:off x="3409804" y="579577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7" name="Line 109"/>
          <p:cNvSpPr>
            <a:spLocks noChangeShapeType="1"/>
          </p:cNvSpPr>
          <p:nvPr/>
        </p:nvSpPr>
        <p:spPr bwMode="auto">
          <a:xfrm>
            <a:off x="3997325" y="544502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9" name="Line 115"/>
          <p:cNvSpPr>
            <a:spLocks noChangeShapeType="1"/>
          </p:cNvSpPr>
          <p:nvPr/>
        </p:nvSpPr>
        <p:spPr bwMode="auto">
          <a:xfrm>
            <a:off x="5153674" y="5624413"/>
            <a:ext cx="0" cy="166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0" name="Line 116"/>
          <p:cNvSpPr>
            <a:spLocks noChangeShapeType="1"/>
          </p:cNvSpPr>
          <p:nvPr/>
        </p:nvSpPr>
        <p:spPr bwMode="auto">
          <a:xfrm>
            <a:off x="5149056" y="5803800"/>
            <a:ext cx="575470" cy="87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2" name="Line 125"/>
          <p:cNvSpPr>
            <a:spLocks noChangeShapeType="1"/>
          </p:cNvSpPr>
          <p:nvPr/>
        </p:nvSpPr>
        <p:spPr bwMode="auto">
          <a:xfrm flipH="1">
            <a:off x="6874669" y="5445224"/>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3" name="Line 126"/>
          <p:cNvSpPr>
            <a:spLocks noChangeShapeType="1"/>
          </p:cNvSpPr>
          <p:nvPr/>
        </p:nvSpPr>
        <p:spPr bwMode="auto">
          <a:xfrm>
            <a:off x="6876256" y="5461816"/>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6" name="Line 5"/>
          <p:cNvSpPr>
            <a:spLocks noChangeShapeType="1"/>
          </p:cNvSpPr>
          <p:nvPr/>
        </p:nvSpPr>
        <p:spPr bwMode="auto">
          <a:xfrm flipV="1">
            <a:off x="2186795" y="5624412"/>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7" name="Text Box 7"/>
          <p:cNvSpPr txBox="1">
            <a:spLocks noChangeArrowheads="1"/>
          </p:cNvSpPr>
          <p:nvPr/>
        </p:nvSpPr>
        <p:spPr bwMode="auto">
          <a:xfrm>
            <a:off x="8626869" y="5410272"/>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78" name="Line 107"/>
          <p:cNvSpPr>
            <a:spLocks noChangeShapeType="1"/>
          </p:cNvSpPr>
          <p:nvPr/>
        </p:nvSpPr>
        <p:spPr bwMode="auto">
          <a:xfrm>
            <a:off x="2840543" y="5466205"/>
            <a:ext cx="4258" cy="1582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9" name="Line 76"/>
          <p:cNvSpPr>
            <a:spLocks noChangeShapeType="1"/>
          </p:cNvSpPr>
          <p:nvPr/>
        </p:nvSpPr>
        <p:spPr bwMode="auto">
          <a:xfrm flipV="1">
            <a:off x="3986140" y="5455127"/>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0" name="Line 102"/>
          <p:cNvSpPr>
            <a:spLocks noChangeShapeType="1"/>
          </p:cNvSpPr>
          <p:nvPr/>
        </p:nvSpPr>
        <p:spPr bwMode="auto">
          <a:xfrm>
            <a:off x="4572000" y="5635420"/>
            <a:ext cx="58167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1" name="Line 107"/>
          <p:cNvSpPr>
            <a:spLocks noChangeShapeType="1"/>
          </p:cNvSpPr>
          <p:nvPr/>
        </p:nvSpPr>
        <p:spPr bwMode="auto">
          <a:xfrm>
            <a:off x="4570413" y="5454460"/>
            <a:ext cx="1587" cy="1858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2" name="Line 115"/>
          <p:cNvSpPr>
            <a:spLocks noChangeShapeType="1"/>
          </p:cNvSpPr>
          <p:nvPr/>
        </p:nvSpPr>
        <p:spPr bwMode="auto">
          <a:xfrm>
            <a:off x="5733545" y="5641789"/>
            <a:ext cx="0" cy="166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3" name="Line 102"/>
          <p:cNvSpPr>
            <a:spLocks noChangeShapeType="1"/>
          </p:cNvSpPr>
          <p:nvPr/>
        </p:nvSpPr>
        <p:spPr bwMode="auto">
          <a:xfrm>
            <a:off x="5724128" y="5626184"/>
            <a:ext cx="1152922" cy="92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4" name="Line 125"/>
          <p:cNvSpPr>
            <a:spLocks noChangeShapeType="1"/>
          </p:cNvSpPr>
          <p:nvPr/>
        </p:nvSpPr>
        <p:spPr bwMode="auto">
          <a:xfrm flipH="1">
            <a:off x="7450138" y="5472563"/>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5" name="Line 126"/>
          <p:cNvSpPr>
            <a:spLocks noChangeShapeType="1"/>
          </p:cNvSpPr>
          <p:nvPr/>
        </p:nvSpPr>
        <p:spPr bwMode="auto">
          <a:xfrm>
            <a:off x="7450138" y="5637608"/>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6" name="Line 125"/>
          <p:cNvSpPr>
            <a:spLocks noChangeShapeType="1"/>
          </p:cNvSpPr>
          <p:nvPr/>
        </p:nvSpPr>
        <p:spPr bwMode="auto">
          <a:xfrm flipH="1">
            <a:off x="8027988" y="5611416"/>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7" name="Line 126"/>
          <p:cNvSpPr>
            <a:spLocks noChangeShapeType="1"/>
          </p:cNvSpPr>
          <p:nvPr/>
        </p:nvSpPr>
        <p:spPr bwMode="auto">
          <a:xfrm>
            <a:off x="8025607" y="5803800"/>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8"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406902341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body" idx="1"/>
          </p:nvPr>
        </p:nvSpPr>
        <p:spPr/>
        <p:txBody>
          <a:bodyPr/>
          <a:lstStyle/>
          <a:p>
            <a:pPr>
              <a:lnSpc>
                <a:spcPct val="135000"/>
              </a:lnSpc>
            </a:pPr>
            <a:r>
              <a:rPr lang="zh-CN" altLang="en-US" sz="2800">
                <a:solidFill>
                  <a:srgbClr val="FC0404"/>
                </a:solidFill>
                <a:latin typeface="华文新魏" pitchFamily="2" charset="-122"/>
              </a:rPr>
              <a:t>方法</a:t>
            </a:r>
          </a:p>
          <a:p>
            <a:pPr lvl="1">
              <a:lnSpc>
                <a:spcPct val="135000"/>
              </a:lnSpc>
            </a:pPr>
            <a:r>
              <a:rPr lang="zh-CN" altLang="en-US" sz="2400">
                <a:solidFill>
                  <a:srgbClr val="0000FF"/>
                </a:solidFill>
                <a:latin typeface="华文新魏" pitchFamily="2" charset="-122"/>
              </a:rPr>
              <a:t>脉码调制 </a:t>
            </a:r>
            <a:r>
              <a:rPr lang="en-US" altLang="zh-CN" sz="2400">
                <a:solidFill>
                  <a:srgbClr val="0000FF"/>
                </a:solidFill>
                <a:latin typeface="华文新魏" pitchFamily="2" charset="-122"/>
              </a:rPr>
              <a:t>PCM</a:t>
            </a:r>
            <a:r>
              <a:rPr lang="zh-CN" altLang="en-US" sz="2400">
                <a:latin typeface="华文新魏" pitchFamily="2" charset="-122"/>
              </a:rPr>
              <a:t>（</a:t>
            </a:r>
            <a:r>
              <a:rPr lang="en-US" altLang="zh-CN" sz="2400">
                <a:latin typeface="华文新魏" pitchFamily="2" charset="-122"/>
              </a:rPr>
              <a:t>Pulse Code Modulation</a:t>
            </a:r>
            <a:r>
              <a:rPr lang="zh-CN" altLang="en-US" sz="2400">
                <a:latin typeface="华文新魏" pitchFamily="2" charset="-122"/>
              </a:rPr>
              <a:t>）技术</a:t>
            </a:r>
          </a:p>
          <a:p>
            <a:pPr>
              <a:lnSpc>
                <a:spcPct val="135000"/>
              </a:lnSpc>
            </a:pPr>
            <a:r>
              <a:rPr lang="en-US" altLang="zh-CN" sz="2800">
                <a:latin typeface="华文新魏" pitchFamily="2" charset="-122"/>
              </a:rPr>
              <a:t> </a:t>
            </a:r>
            <a:r>
              <a:rPr lang="zh-CN" altLang="en-US" sz="2800">
                <a:solidFill>
                  <a:srgbClr val="FF0000"/>
                </a:solidFill>
                <a:latin typeface="华文新魏" pitchFamily="2" charset="-122"/>
              </a:rPr>
              <a:t>理论基础</a:t>
            </a:r>
          </a:p>
          <a:p>
            <a:pPr lvl="1">
              <a:lnSpc>
                <a:spcPct val="135000"/>
              </a:lnSpc>
            </a:pPr>
            <a:r>
              <a:rPr lang="en-US" altLang="zh-CN" sz="2400">
                <a:latin typeface="华文新魏" pitchFamily="2" charset="-122"/>
              </a:rPr>
              <a:t>PCM</a:t>
            </a:r>
            <a:r>
              <a:rPr lang="zh-CN" altLang="en-US" sz="2400">
                <a:latin typeface="华文新魏" pitchFamily="2" charset="-122"/>
              </a:rPr>
              <a:t>技术基于</a:t>
            </a:r>
            <a:r>
              <a:rPr lang="en-US" altLang="zh-CN" sz="2400">
                <a:solidFill>
                  <a:srgbClr val="0000FF"/>
                </a:solidFill>
                <a:latin typeface="华文新魏" pitchFamily="2" charset="-122"/>
              </a:rPr>
              <a:t>Nyquist</a:t>
            </a:r>
            <a:r>
              <a:rPr lang="zh-CN" altLang="en-US" sz="2400">
                <a:solidFill>
                  <a:srgbClr val="0000FF"/>
                </a:solidFill>
                <a:latin typeface="华文新魏" pitchFamily="2" charset="-122"/>
              </a:rPr>
              <a:t>理论</a:t>
            </a:r>
            <a:r>
              <a:rPr lang="zh-CN" altLang="en-US" sz="2400">
                <a:latin typeface="华文新魏" pitchFamily="2" charset="-122"/>
              </a:rPr>
              <a:t>：若对连续变化的模拟信号进行周期性采样，只要采用频率大于等于有效信号最高频率或其带宽的两倍，则采用值便可包含原始信号的全部信息，利用低通滤波器可以从这些采样中重新构造出原始信号。 </a:t>
            </a:r>
            <a:endParaRPr lang="zh-CN" altLang="en-US" sz="2400"/>
          </a:p>
        </p:txBody>
      </p:sp>
      <p:sp>
        <p:nvSpPr>
          <p:cNvPr id="590851" name="Rectangle 3"/>
          <p:cNvSpPr>
            <a:spLocks noGrp="1" noChangeArrowheads="1"/>
          </p:cNvSpPr>
          <p:nvPr>
            <p:ph type="title"/>
          </p:nvPr>
        </p:nvSpPr>
        <p:spPr/>
        <p:txBody>
          <a:bodyPr/>
          <a:lstStyle/>
          <a:p>
            <a:r>
              <a:rPr lang="zh-CN" altLang="en-US" sz="4000"/>
              <a:t>模拟数据在数字信道</a:t>
            </a:r>
            <a:br>
              <a:rPr lang="zh-CN" altLang="en-US" sz="4000"/>
            </a:br>
            <a:r>
              <a:rPr lang="zh-CN" altLang="en-US" sz="4000"/>
              <a:t>上传输</a:t>
            </a:r>
          </a:p>
        </p:txBody>
      </p:sp>
      <p:sp>
        <p:nvSpPr>
          <p:cNvPr id="5908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90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body" idx="1"/>
          </p:nvPr>
        </p:nvSpPr>
        <p:spPr>
          <a:xfrm>
            <a:off x="809625" y="1773238"/>
            <a:ext cx="7958138" cy="863600"/>
          </a:xfrm>
        </p:spPr>
        <p:txBody>
          <a:bodyPr/>
          <a:lstStyle/>
          <a:p>
            <a:r>
              <a:rPr lang="zh-CN" altLang="en-US" sz="2000">
                <a:solidFill>
                  <a:srgbClr val="FC0404"/>
                </a:solidFill>
                <a:latin typeface="华文新魏" pitchFamily="2" charset="-122"/>
              </a:rPr>
              <a:t>采样</a:t>
            </a:r>
          </a:p>
          <a:p>
            <a:pPr>
              <a:buFont typeface="Wingdings" pitchFamily="2" charset="2"/>
              <a:buNone/>
            </a:pPr>
            <a:r>
              <a:rPr lang="zh-CN" altLang="en-US" sz="2000">
                <a:latin typeface="华文新魏" pitchFamily="2" charset="-122"/>
              </a:rPr>
              <a:t>        根据采样频率对模拟信号进行周期性采样，得到一系列模拟值。 </a:t>
            </a:r>
            <a:endParaRPr lang="zh-CN" altLang="en-US" sz="2000"/>
          </a:p>
        </p:txBody>
      </p:sp>
      <p:sp>
        <p:nvSpPr>
          <p:cNvPr id="591875"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（步骤一）</a:t>
            </a:r>
          </a:p>
        </p:txBody>
      </p:sp>
      <p:sp>
        <p:nvSpPr>
          <p:cNvPr id="5918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1877" name="Picture 5"/>
          <p:cNvPicPr>
            <a:picLocks noChangeAspect="1" noChangeArrowheads="1"/>
          </p:cNvPicPr>
          <p:nvPr/>
        </p:nvPicPr>
        <p:blipFill>
          <a:blip r:embed="rId5"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971550" y="2708275"/>
            <a:ext cx="742315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18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body" idx="1"/>
          </p:nvPr>
        </p:nvSpPr>
        <p:spPr>
          <a:xfrm>
            <a:off x="809625" y="1773238"/>
            <a:ext cx="7958138" cy="1079500"/>
          </a:xfrm>
        </p:spPr>
        <p:txBody>
          <a:bodyPr/>
          <a:lstStyle/>
          <a:p>
            <a:pPr>
              <a:lnSpc>
                <a:spcPct val="110000"/>
              </a:lnSpc>
            </a:pPr>
            <a:r>
              <a:rPr lang="zh-CN" altLang="en-US" sz="1800">
                <a:solidFill>
                  <a:srgbClr val="FC0404"/>
                </a:solidFill>
                <a:latin typeface="华文新魏" pitchFamily="2" charset="-122"/>
              </a:rPr>
              <a:t>量化</a:t>
            </a:r>
          </a:p>
          <a:p>
            <a:pPr>
              <a:lnSpc>
                <a:spcPct val="110000"/>
              </a:lnSpc>
              <a:buFont typeface="Wingdings" pitchFamily="2" charset="2"/>
              <a:buNone/>
            </a:pPr>
            <a:r>
              <a:rPr lang="zh-CN" altLang="en-US" sz="1800">
                <a:solidFill>
                  <a:srgbClr val="FC0404"/>
                </a:solidFill>
                <a:latin typeface="华文新魏" pitchFamily="2" charset="-122"/>
              </a:rPr>
              <a:t>                </a:t>
            </a:r>
            <a:r>
              <a:rPr lang="zh-CN" altLang="en-US" sz="1800">
                <a:latin typeface="华文新魏" pitchFamily="2" charset="-122"/>
              </a:rPr>
              <a:t>定量化级，本例采用</a:t>
            </a:r>
            <a:r>
              <a:rPr lang="en-US" altLang="zh-CN" sz="1800">
                <a:latin typeface="华文新魏" pitchFamily="2" charset="-122"/>
              </a:rPr>
              <a:t>256</a:t>
            </a:r>
            <a:r>
              <a:rPr lang="zh-CN" altLang="en-US" sz="1800">
                <a:latin typeface="华文新魏" pitchFamily="2" charset="-122"/>
              </a:rPr>
              <a:t>级，将采用得到的模拟值按量化级进行</a:t>
            </a:r>
            <a:r>
              <a:rPr lang="zh-CN" altLang="en-US" sz="1800">
                <a:latin typeface="Arial"/>
              </a:rPr>
              <a:t>“</a:t>
            </a:r>
            <a:r>
              <a:rPr lang="zh-CN" altLang="en-US" sz="1800">
                <a:latin typeface="华文新魏" pitchFamily="2" charset="-122"/>
              </a:rPr>
              <a:t>取整</a:t>
            </a:r>
            <a:r>
              <a:rPr lang="zh-CN" altLang="en-US" sz="1800">
                <a:latin typeface="Arial"/>
              </a:rPr>
              <a:t>”</a:t>
            </a:r>
            <a:r>
              <a:rPr lang="zh-CN" altLang="en-US" sz="1800">
                <a:latin typeface="华文新魏" pitchFamily="2" charset="-122"/>
              </a:rPr>
              <a:t>，得到一系列离散值。</a:t>
            </a:r>
          </a:p>
        </p:txBody>
      </p:sp>
      <p:sp>
        <p:nvSpPr>
          <p:cNvPr id="603139"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（步骤二）</a:t>
            </a:r>
          </a:p>
        </p:txBody>
      </p:sp>
      <p:sp>
        <p:nvSpPr>
          <p:cNvPr id="6031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3142" name="Picture 6"/>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331913" y="2924175"/>
            <a:ext cx="6875462" cy="337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314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body" idx="1"/>
          </p:nvPr>
        </p:nvSpPr>
        <p:spPr>
          <a:xfrm>
            <a:off x="809625" y="1773238"/>
            <a:ext cx="7958138" cy="1079500"/>
          </a:xfrm>
        </p:spPr>
        <p:txBody>
          <a:bodyPr/>
          <a:lstStyle/>
          <a:p>
            <a:r>
              <a:rPr lang="zh-CN" altLang="en-US" sz="2000">
                <a:solidFill>
                  <a:srgbClr val="FC0404"/>
                </a:solidFill>
                <a:latin typeface="华文新魏" pitchFamily="2" charset="-122"/>
              </a:rPr>
              <a:t>编码</a:t>
            </a:r>
          </a:p>
          <a:p>
            <a:pPr>
              <a:buFont typeface="Wingdings" pitchFamily="2" charset="2"/>
              <a:buNone/>
            </a:pPr>
            <a:r>
              <a:rPr lang="zh-CN" altLang="en-US" sz="2000">
                <a:solidFill>
                  <a:srgbClr val="FC0404"/>
                </a:solidFill>
                <a:latin typeface="华文新魏" pitchFamily="2" charset="-122"/>
              </a:rPr>
              <a:t>               </a:t>
            </a:r>
            <a:r>
              <a:rPr lang="zh-CN" altLang="en-US" sz="2000">
                <a:latin typeface="华文新魏" pitchFamily="2" charset="-122"/>
              </a:rPr>
              <a:t>将量化级数字化，得到一系列二进制值，最后将二进制值进行编码，得到数字信号。</a:t>
            </a:r>
          </a:p>
        </p:txBody>
      </p:sp>
      <p:sp>
        <p:nvSpPr>
          <p:cNvPr id="604163"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（步骤三）</a:t>
            </a:r>
          </a:p>
        </p:txBody>
      </p:sp>
      <p:sp>
        <p:nvSpPr>
          <p:cNvPr id="6041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4166" name="Picture 6"/>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827088" y="2852738"/>
            <a:ext cx="7993062"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67" name="Picture 7"/>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5013325"/>
            <a:ext cx="7993062"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r>
              <a:rPr lang="zh-CN" altLang="en-US">
                <a:latin typeface="华文新魏" pitchFamily="2" charset="-122"/>
              </a:rPr>
              <a:t>总  结</a:t>
            </a:r>
          </a:p>
        </p:txBody>
      </p:sp>
      <p:sp>
        <p:nvSpPr>
          <p:cNvPr id="5929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2901" name="Picture 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00113" y="1700213"/>
            <a:ext cx="755967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2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body" idx="1"/>
          </p:nvPr>
        </p:nvSpPr>
        <p:spPr>
          <a:xfrm>
            <a:off x="827088" y="5876925"/>
            <a:ext cx="7958137" cy="503238"/>
          </a:xfrm>
        </p:spPr>
        <p:txBody>
          <a:bodyPr/>
          <a:lstStyle/>
          <a:p>
            <a:pPr algn="ctr">
              <a:buFont typeface="Wingdings" pitchFamily="2" charset="2"/>
              <a:buNone/>
            </a:pPr>
            <a:r>
              <a:rPr lang="zh-CN" altLang="en-US" sz="2400"/>
              <a:t>可以有效地利用传输介质的带宽，提高通信效率。</a:t>
            </a:r>
          </a:p>
        </p:txBody>
      </p:sp>
      <p:sp>
        <p:nvSpPr>
          <p:cNvPr id="579587" name="Rectangle 3"/>
          <p:cNvSpPr>
            <a:spLocks noGrp="1" noChangeArrowheads="1"/>
          </p:cNvSpPr>
          <p:nvPr>
            <p:ph type="title"/>
          </p:nvPr>
        </p:nvSpPr>
        <p:spPr/>
        <p:txBody>
          <a:bodyPr/>
          <a:lstStyle/>
          <a:p>
            <a:r>
              <a:rPr lang="zh-CN" altLang="en-US"/>
              <a:t>多路复用技术</a:t>
            </a:r>
          </a:p>
        </p:txBody>
      </p:sp>
      <p:sp>
        <p:nvSpPr>
          <p:cNvPr id="5795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endParaRPr lang="en-US" altLang="zh-CN" sz="1200" dirty="0">
              <a:ea typeface="幼圆" pitchFamily="49" charset="-122"/>
            </a:endParaRPr>
          </a:p>
        </p:txBody>
      </p:sp>
      <p:pic>
        <p:nvPicPr>
          <p:cNvPr id="579589"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013" y="1844675"/>
            <a:ext cx="73437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959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type="title"/>
          </p:nvPr>
        </p:nvSpPr>
        <p:spPr/>
        <p:txBody>
          <a:bodyPr/>
          <a:lstStyle/>
          <a:p>
            <a:pPr>
              <a:lnSpc>
                <a:spcPct val="80000"/>
              </a:lnSpc>
            </a:pPr>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（模拟信道）</a:t>
            </a:r>
            <a:endParaRPr lang="zh-CN" altLang="en-US" sz="2800" baseline="-25000">
              <a:latin typeface="华文新魏" pitchFamily="2" charset="-122"/>
            </a:endParaRPr>
          </a:p>
        </p:txBody>
      </p:sp>
      <p:pic>
        <p:nvPicPr>
          <p:cNvPr id="540677" name="Picture 5"/>
          <p:cNvPicPr>
            <a:picLocks noChangeAspect="1" noChangeArrowheads="1"/>
          </p:cNvPicPr>
          <p:nvPr/>
        </p:nvPicPr>
        <p:blipFill>
          <a:blip r:embed="rId3">
            <a:clrChange>
              <a:clrFrom>
                <a:srgbClr val="FEFEFE"/>
              </a:clrFrom>
              <a:clrTo>
                <a:srgbClr val="FEFEFE">
                  <a:alpha val="0"/>
                </a:srgbClr>
              </a:clrTo>
            </a:clrChange>
            <a:lum bright="-24000"/>
            <a:extLst>
              <a:ext uri="{28A0092B-C50C-407E-A947-70E740481C1C}">
                <a14:useLocalDpi xmlns:a14="http://schemas.microsoft.com/office/drawing/2010/main" val="0"/>
              </a:ext>
            </a:extLst>
          </a:blip>
          <a:srcRect r="223" b="1268"/>
          <a:stretch>
            <a:fillRect/>
          </a:stretch>
        </p:blipFill>
        <p:spPr bwMode="auto">
          <a:xfrm>
            <a:off x="900113" y="1773238"/>
            <a:ext cx="7829550" cy="4537075"/>
          </a:xfrm>
          <a:prstGeom prst="rect">
            <a:avLst/>
          </a:prstGeom>
          <a:noFill/>
          <a:extLst>
            <a:ext uri="{909E8E84-426E-40DD-AFC4-6F175D3DCCD1}">
              <a14:hiddenFill xmlns:a14="http://schemas.microsoft.com/office/drawing/2010/main">
                <a:solidFill>
                  <a:srgbClr val="FFFFFF"/>
                </a:solidFill>
              </a14:hiddenFill>
            </a:ext>
          </a:extLst>
        </p:spPr>
      </p:pic>
      <p:sp>
        <p:nvSpPr>
          <p:cNvPr id="5406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54067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body" idx="1"/>
          </p:nvPr>
        </p:nvSpPr>
        <p:spPr>
          <a:xfrm>
            <a:off x="2339975" y="2133600"/>
            <a:ext cx="4968875" cy="3527425"/>
          </a:xfrm>
        </p:spPr>
        <p:txBody>
          <a:bodyPr/>
          <a:lstStyle/>
          <a:p>
            <a:pPr>
              <a:lnSpc>
                <a:spcPct val="150000"/>
              </a:lnSpc>
            </a:pPr>
            <a:r>
              <a:rPr lang="zh-CN" altLang="en-US">
                <a:hlinkClick r:id="rId3" action="ppaction://hlinksldjump"/>
              </a:rPr>
              <a:t>频分多路复用（</a:t>
            </a:r>
            <a:r>
              <a:rPr lang="en-US" altLang="zh-CN">
                <a:hlinkClick r:id="rId3" action="ppaction://hlinksldjump"/>
              </a:rPr>
              <a:t>FDM</a:t>
            </a:r>
            <a:r>
              <a:rPr lang="zh-CN" altLang="en-US">
                <a:hlinkClick r:id="rId3" action="ppaction://hlinksldjump"/>
              </a:rPr>
              <a:t>）</a:t>
            </a:r>
            <a:endParaRPr lang="zh-CN" altLang="en-US"/>
          </a:p>
          <a:p>
            <a:pPr>
              <a:lnSpc>
                <a:spcPct val="150000"/>
              </a:lnSpc>
            </a:pPr>
            <a:r>
              <a:rPr lang="zh-CN" altLang="en-US">
                <a:hlinkClick r:id="rId4" action="ppaction://hlinksldjump"/>
              </a:rPr>
              <a:t>时分多路复用（</a:t>
            </a:r>
            <a:r>
              <a:rPr lang="en-US" altLang="zh-CN">
                <a:hlinkClick r:id="rId4" action="ppaction://hlinksldjump"/>
              </a:rPr>
              <a:t>TDM</a:t>
            </a:r>
            <a:r>
              <a:rPr lang="zh-CN" altLang="en-US">
                <a:hlinkClick r:id="rId4" action="ppaction://hlinksldjump"/>
              </a:rPr>
              <a:t>）</a:t>
            </a:r>
            <a:endParaRPr lang="zh-CN" altLang="en-US"/>
          </a:p>
          <a:p>
            <a:pPr>
              <a:lnSpc>
                <a:spcPct val="150000"/>
              </a:lnSpc>
            </a:pPr>
            <a:r>
              <a:rPr lang="zh-CN" altLang="en-US">
                <a:hlinkClick r:id="rId5" action="ppaction://hlinksldjump"/>
              </a:rPr>
              <a:t>波分多路复用（</a:t>
            </a:r>
            <a:r>
              <a:rPr lang="en-US" altLang="zh-CN">
                <a:hlinkClick r:id="rId5" action="ppaction://hlinksldjump"/>
              </a:rPr>
              <a:t>WDM</a:t>
            </a:r>
            <a:r>
              <a:rPr lang="zh-CN" altLang="en-US">
                <a:hlinkClick r:id="rId5" action="ppaction://hlinksldjump"/>
              </a:rPr>
              <a:t>）</a:t>
            </a:r>
            <a:endParaRPr lang="zh-CN" altLang="en-US"/>
          </a:p>
          <a:p>
            <a:pPr>
              <a:lnSpc>
                <a:spcPct val="150000"/>
              </a:lnSpc>
            </a:pPr>
            <a:r>
              <a:rPr lang="zh-CN" altLang="en-US">
                <a:hlinkClick r:id="rId6" action="ppaction://hlinksldjump"/>
              </a:rPr>
              <a:t>码分多路复用（</a:t>
            </a:r>
            <a:r>
              <a:rPr lang="en-US" altLang="zh-CN">
                <a:hlinkClick r:id="rId6" action="ppaction://hlinksldjump"/>
              </a:rPr>
              <a:t>CDM</a:t>
            </a:r>
            <a:r>
              <a:rPr lang="zh-CN" altLang="en-US">
                <a:hlinkClick r:id="rId6" action="ppaction://hlinksldjump"/>
              </a:rPr>
              <a:t>）</a:t>
            </a:r>
            <a:endParaRPr lang="zh-CN" altLang="en-US"/>
          </a:p>
        </p:txBody>
      </p:sp>
      <p:sp>
        <p:nvSpPr>
          <p:cNvPr id="580611" name="Rectangle 3"/>
          <p:cNvSpPr>
            <a:spLocks noGrp="1" noChangeArrowheads="1"/>
          </p:cNvSpPr>
          <p:nvPr>
            <p:ph type="title"/>
          </p:nvPr>
        </p:nvSpPr>
        <p:spPr/>
        <p:txBody>
          <a:bodyPr/>
          <a:lstStyle/>
          <a:p>
            <a:r>
              <a:rPr lang="zh-CN" altLang="en-US"/>
              <a:t>常用多路复用技术</a:t>
            </a:r>
          </a:p>
        </p:txBody>
      </p:sp>
      <p:sp>
        <p:nvSpPr>
          <p:cNvPr id="5806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7" action="ppaction://hlinksldjump"/>
              </a:rPr>
              <a:t>本章</a:t>
            </a:r>
            <a:r>
              <a:rPr lang="zh-CN" altLang="en-US" sz="1200" dirty="0" smtClean="0">
                <a:ea typeface="幼圆" pitchFamily="49" charset="-122"/>
                <a:hlinkClick r:id="rId7" action="ppaction://hlinksldjump"/>
              </a:rPr>
              <a:t>内容</a:t>
            </a:r>
            <a:endParaRPr lang="en-US" altLang="zh-CN" sz="1200" dirty="0">
              <a:ea typeface="幼圆" pitchFamily="49" charset="-122"/>
            </a:endParaRPr>
          </a:p>
        </p:txBody>
      </p:sp>
      <p:sp>
        <p:nvSpPr>
          <p:cNvPr id="5806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7" name="Rectangle 3"/>
          <p:cNvSpPr>
            <a:spLocks noGrp="1" noChangeArrowheads="1"/>
          </p:cNvSpPr>
          <p:nvPr>
            <p:ph type="title"/>
          </p:nvPr>
        </p:nvSpPr>
        <p:spPr/>
        <p:txBody>
          <a:bodyPr/>
          <a:lstStyle/>
          <a:p>
            <a:r>
              <a:rPr lang="zh-CN" altLang="en-US" sz="4000" dirty="0"/>
              <a:t>频分多路复用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FDM</a:t>
            </a:r>
            <a:r>
              <a:rPr lang="zh-CN" altLang="en-US" sz="2800" dirty="0">
                <a:latin typeface="华文新魏" pitchFamily="2" charset="-122"/>
              </a:rPr>
              <a:t>）</a:t>
            </a:r>
          </a:p>
        </p:txBody>
      </p:sp>
      <p:sp>
        <p:nvSpPr>
          <p:cNvPr id="605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5190" name="Rectangle 6"/>
          <p:cNvSpPr>
            <a:spLocks noGrp="1" noChangeArrowheads="1"/>
          </p:cNvSpPr>
          <p:nvPr>
            <p:ph type="body" idx="1"/>
          </p:nvPr>
        </p:nvSpPr>
        <p:spPr>
          <a:xfrm>
            <a:off x="809625" y="1773238"/>
            <a:ext cx="7958138" cy="1439862"/>
          </a:xfrm>
        </p:spPr>
        <p:txBody>
          <a:bodyPr/>
          <a:lstStyle/>
          <a:p>
            <a:pPr marL="0" indent="0">
              <a:lnSpc>
                <a:spcPct val="110000"/>
              </a:lnSpc>
              <a:buFont typeface="Wingdings" pitchFamily="2" charset="2"/>
              <a:buNone/>
            </a:pPr>
            <a:r>
              <a:rPr lang="zh-CN" altLang="en-US" sz="2400" dirty="0">
                <a:latin typeface="+mn-ea"/>
              </a:rPr>
              <a:t>        将传输介质的可用带宽（信道）分割成若干频段（子信道），每个信源占用一个子</a:t>
            </a:r>
            <a:r>
              <a:rPr lang="zh-CN" altLang="en-US" sz="2400" dirty="0" smtClean="0">
                <a:latin typeface="+mn-ea"/>
              </a:rPr>
              <a:t>信道（</a:t>
            </a:r>
            <a:r>
              <a:rPr lang="zh-CN" altLang="en-US" sz="2400" dirty="0" smtClean="0">
                <a:solidFill>
                  <a:srgbClr val="0000FF"/>
                </a:solidFill>
                <a:latin typeface="+mn-ea"/>
              </a:rPr>
              <a:t>利用通带传输</a:t>
            </a:r>
            <a:r>
              <a:rPr lang="zh-CN" altLang="en-US" sz="2400" dirty="0" smtClean="0">
                <a:latin typeface="+mn-ea"/>
              </a:rPr>
              <a:t>）。</a:t>
            </a:r>
            <a:r>
              <a:rPr lang="zh-CN" altLang="en-US" sz="2400" dirty="0">
                <a:solidFill>
                  <a:srgbClr val="FF0000"/>
                </a:solidFill>
                <a:latin typeface="+mn-ea"/>
              </a:rPr>
              <a:t>注意：</a:t>
            </a:r>
            <a:r>
              <a:rPr lang="zh-CN" altLang="en-US" sz="2400" dirty="0">
                <a:latin typeface="+mn-ea"/>
              </a:rPr>
              <a:t>物理信道的可用带宽超过单个原始信号所需带宽。</a:t>
            </a:r>
          </a:p>
        </p:txBody>
      </p:sp>
      <p:pic>
        <p:nvPicPr>
          <p:cNvPr id="605191" name="Picture 7"/>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3141663"/>
            <a:ext cx="8064500" cy="308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5192"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
        <p:nvSpPr>
          <p:cNvPr id="2" name="TextBox 1"/>
          <p:cNvSpPr txBox="1"/>
          <p:nvPr/>
        </p:nvSpPr>
        <p:spPr>
          <a:xfrm>
            <a:off x="2843808" y="5301208"/>
            <a:ext cx="1512168" cy="369332"/>
          </a:xfrm>
          <a:prstGeom prst="rect">
            <a:avLst/>
          </a:prstGeom>
          <a:noFill/>
        </p:spPr>
        <p:txBody>
          <a:bodyPr wrap="square" rtlCol="0">
            <a:spAutoFit/>
          </a:bodyPr>
          <a:lstStyle/>
          <a:p>
            <a:r>
              <a:rPr lang="zh-CN" altLang="en-US" sz="1800" b="1" dirty="0" smtClean="0">
                <a:solidFill>
                  <a:srgbClr val="0000FF"/>
                </a:solidFill>
                <a:effectLst>
                  <a:outerShdw blurRad="38100" dist="38100" dir="2700000" algn="tl">
                    <a:srgbClr val="000000">
                      <a:alpha val="43137"/>
                    </a:srgbClr>
                  </a:outerShdw>
                </a:effectLst>
                <a:latin typeface="+mn-ea"/>
                <a:ea typeface="+mn-ea"/>
              </a:rPr>
              <a:t>（防止干扰）</a:t>
            </a:r>
            <a:endParaRPr lang="zh-CN" altLang="en-US" sz="1800" b="1" dirty="0">
              <a:solidFill>
                <a:srgbClr val="0000FF"/>
              </a:solidFill>
              <a:effectLst>
                <a:outerShdw blurRad="38100" dist="38100" dir="2700000" algn="tl">
                  <a:srgbClr val="000000">
                    <a:alpha val="43137"/>
                  </a:srgbClr>
                </a:outerShdw>
              </a:effectLst>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zh-CN" altLang="en-US">
                <a:latin typeface="华文新魏" pitchFamily="2" charset="-122"/>
              </a:rPr>
              <a:t>例  题</a:t>
            </a: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3" name="Rectangle 5"/>
          <p:cNvSpPr>
            <a:spLocks noGrp="1" noChangeArrowheads="1"/>
          </p:cNvSpPr>
          <p:nvPr>
            <p:ph type="body" idx="1"/>
          </p:nvPr>
        </p:nvSpPr>
        <p:spPr>
          <a:xfrm>
            <a:off x="684213" y="1700213"/>
            <a:ext cx="8135937" cy="1512763"/>
          </a:xfrm>
          <a:noFill/>
          <a:ln/>
        </p:spPr>
        <p:txBody>
          <a:bodyPr/>
          <a:lstStyle/>
          <a:p>
            <a:pPr marL="895350" indent="-895350">
              <a:lnSpc>
                <a:spcPct val="120000"/>
              </a:lnSpc>
              <a:buFont typeface="Wingdings" pitchFamily="2" charset="2"/>
              <a:buNone/>
            </a:pPr>
            <a:r>
              <a:rPr lang="en-US" altLang="zh-CN" sz="2400" dirty="0"/>
              <a:t>【</a:t>
            </a:r>
            <a:r>
              <a:rPr lang="zh-CN" altLang="en-US" sz="2400" dirty="0"/>
              <a:t>问</a:t>
            </a:r>
            <a:r>
              <a:rPr lang="en-US" altLang="zh-CN" sz="2400" dirty="0"/>
              <a:t>】</a:t>
            </a:r>
            <a:r>
              <a:rPr lang="zh-CN" altLang="en-US" sz="2400" dirty="0"/>
              <a:t>有</a:t>
            </a:r>
            <a:r>
              <a:rPr lang="en-US" altLang="zh-CN" sz="2400" dirty="0"/>
              <a:t>10</a:t>
            </a:r>
            <a:r>
              <a:rPr lang="zh-CN" altLang="en-US" sz="2400" dirty="0"/>
              <a:t>个信号，每个要求</a:t>
            </a:r>
            <a:r>
              <a:rPr lang="en-US" altLang="zh-CN" sz="2400" dirty="0"/>
              <a:t>4000Hz</a:t>
            </a:r>
            <a:r>
              <a:rPr lang="zh-CN" altLang="en-US" sz="2400" dirty="0"/>
              <a:t>，现在用</a:t>
            </a:r>
            <a:r>
              <a:rPr lang="en-US" altLang="zh-CN" sz="2400" dirty="0"/>
              <a:t>FDM</a:t>
            </a:r>
            <a:r>
              <a:rPr lang="zh-CN" altLang="en-US" sz="2400" dirty="0"/>
              <a:t>将它们复用在一条信道上。对于被复用的信道，最小要求多少带宽？假设保护频带为</a:t>
            </a:r>
            <a:r>
              <a:rPr lang="en-US" altLang="zh-CN" sz="2400" dirty="0"/>
              <a:t>400Hz</a:t>
            </a:r>
            <a:r>
              <a:rPr lang="zh-CN" altLang="en-US" sz="2400" dirty="0"/>
              <a:t>宽。</a:t>
            </a:r>
            <a:endParaRPr lang="en-US" altLang="zh-CN" sz="2400" dirty="0"/>
          </a:p>
        </p:txBody>
      </p:sp>
      <p:graphicFrame>
        <p:nvGraphicFramePr>
          <p:cNvPr id="606214" name="Object 6"/>
          <p:cNvGraphicFramePr>
            <a:graphicFrameLocks noChangeAspect="1"/>
          </p:cNvGraphicFramePr>
          <p:nvPr>
            <p:extLst>
              <p:ext uri="{D42A27DB-BD31-4B8C-83A1-F6EECF244321}">
                <p14:modId xmlns:p14="http://schemas.microsoft.com/office/powerpoint/2010/main" val="160241328"/>
              </p:ext>
            </p:extLst>
          </p:nvPr>
        </p:nvGraphicFramePr>
        <p:xfrm>
          <a:off x="2099694" y="4149081"/>
          <a:ext cx="5856682" cy="474618"/>
        </p:xfrm>
        <a:graphic>
          <a:graphicData uri="http://schemas.openxmlformats.org/presentationml/2006/ole">
            <mc:AlternateContent xmlns:mc="http://schemas.openxmlformats.org/markup-compatibility/2006">
              <mc:Choice xmlns:v="urn:schemas-microsoft-com:vml" Requires="v">
                <p:oleObj spid="_x0000_s606308" name="公式" r:id="rId6" imgW="2234230" imgH="177723" progId="Equation.3">
                  <p:embed/>
                </p:oleObj>
              </mc:Choice>
              <mc:Fallback>
                <p:oleObj name="公式" r:id="rId6" imgW="2234230" imgH="17772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9694" y="4149081"/>
                        <a:ext cx="5856682" cy="474618"/>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06215" name="Rectangle 7"/>
          <p:cNvSpPr>
            <a:spLocks noChangeArrowheads="1"/>
          </p:cNvSpPr>
          <p:nvPr/>
        </p:nvSpPr>
        <p:spPr bwMode="auto">
          <a:xfrm>
            <a:off x="683568" y="3356993"/>
            <a:ext cx="7991475"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8"/>
              </a:buBlip>
              <a:defRPr kumimoji="1" sz="2800" b="1">
                <a:solidFill>
                  <a:srgbClr val="000000"/>
                </a:solidFill>
                <a:latin typeface="Arial" pitchFamily="34" charset="0"/>
                <a:ea typeface="华文楷体" pitchFamily="2" charset="-122"/>
              </a:defRPr>
            </a:lvl2pPr>
            <a:lvl3pPr marL="2135188" indent="-228600">
              <a:buSzPct val="65000"/>
              <a:buBlip>
                <a:blip r:embed="rId9"/>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400" dirty="0">
                <a:solidFill>
                  <a:srgbClr val="FF0000"/>
                </a:solidFill>
                <a:latin typeface="+mn-lt"/>
                <a:ea typeface="+mn-ea"/>
              </a:rPr>
              <a:t>【</a:t>
            </a:r>
            <a:r>
              <a:rPr lang="zh-CN" altLang="en-US" sz="2400" dirty="0">
                <a:solidFill>
                  <a:srgbClr val="FF0000"/>
                </a:solidFill>
                <a:latin typeface="+mn-lt"/>
                <a:ea typeface="+mn-ea"/>
              </a:rPr>
              <a:t>答</a:t>
            </a:r>
            <a:r>
              <a:rPr lang="en-US" altLang="zh-CN" sz="2400" dirty="0">
                <a:solidFill>
                  <a:srgbClr val="FF0000"/>
                </a:solidFill>
                <a:latin typeface="+mn-lt"/>
                <a:ea typeface="+mn-ea"/>
              </a:rPr>
              <a:t>】</a:t>
            </a:r>
            <a:r>
              <a:rPr lang="zh-CN" altLang="en-US" sz="2400" dirty="0">
                <a:latin typeface="+mn-lt"/>
                <a:ea typeface="+mn-ea"/>
              </a:rPr>
              <a:t>总的带宽应该是：</a:t>
            </a: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
        <p:nvSpPr>
          <p:cNvPr id="8" name="Rectangle 7"/>
          <p:cNvSpPr>
            <a:spLocks noChangeArrowheads="1"/>
          </p:cNvSpPr>
          <p:nvPr/>
        </p:nvSpPr>
        <p:spPr bwMode="auto">
          <a:xfrm>
            <a:off x="761669" y="5229200"/>
            <a:ext cx="7991475" cy="1080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8"/>
              </a:buBlip>
              <a:defRPr kumimoji="1" sz="2800" b="1">
                <a:solidFill>
                  <a:srgbClr val="000000"/>
                </a:solidFill>
                <a:latin typeface="Arial" pitchFamily="34" charset="0"/>
                <a:ea typeface="华文楷体" pitchFamily="2" charset="-122"/>
              </a:defRPr>
            </a:lvl2pPr>
            <a:lvl3pPr marL="2135188" indent="-228600">
              <a:buSzPct val="65000"/>
              <a:buBlip>
                <a:blip r:embed="rId9"/>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zh-CN" altLang="en-US" sz="2400" dirty="0" smtClean="0">
                <a:solidFill>
                  <a:srgbClr val="0000FF"/>
                </a:solidFill>
                <a:latin typeface="+mn-lt"/>
                <a:ea typeface="+mn-ea"/>
              </a:rPr>
              <a:t>应用：</a:t>
            </a:r>
            <a:r>
              <a:rPr lang="zh-CN" altLang="en-US" sz="2400" dirty="0" smtClean="0">
                <a:solidFill>
                  <a:schemeClr val="tx1"/>
                </a:solidFill>
                <a:latin typeface="+mn-lt"/>
                <a:ea typeface="+mn-ea"/>
              </a:rPr>
              <a:t>电话网、蜂窝电话、地面无线和卫星网络等。</a:t>
            </a:r>
            <a:endParaRPr lang="en-US" altLang="zh-CN" sz="2400" dirty="0" smtClean="0">
              <a:solidFill>
                <a:schemeClr val="tx1"/>
              </a:solidFill>
              <a:latin typeface="+mn-lt"/>
              <a:ea typeface="+mn-ea"/>
            </a:endParaRPr>
          </a:p>
          <a:p>
            <a:pPr>
              <a:buFont typeface="Wingdings" pitchFamily="2" charset="2"/>
              <a:buNone/>
            </a:pPr>
            <a:r>
              <a:rPr lang="zh-CN" altLang="en-US" sz="2400" dirty="0" smtClean="0">
                <a:solidFill>
                  <a:srgbClr val="0000FF"/>
                </a:solidFill>
                <a:latin typeface="+mn-lt"/>
                <a:ea typeface="+mn-ea"/>
              </a:rPr>
              <a:t>缺点：</a:t>
            </a:r>
            <a:r>
              <a:rPr lang="zh-CN" altLang="en-US" sz="2400" dirty="0" smtClean="0">
                <a:solidFill>
                  <a:schemeClr val="tx1"/>
                </a:solidFill>
                <a:latin typeface="+mn-lt"/>
                <a:ea typeface="+mn-ea"/>
              </a:rPr>
              <a:t>存在保护频带，无法有效地使用信道带宽。</a:t>
            </a:r>
            <a:endParaRPr lang="zh-CN" altLang="en-US" sz="2400" dirty="0">
              <a:solidFill>
                <a:schemeClr val="tx1"/>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6215"/>
                                        </p:tgtEl>
                                        <p:attrNameLst>
                                          <p:attrName>style.visibility</p:attrName>
                                        </p:attrNameLst>
                                      </p:cBhvr>
                                      <p:to>
                                        <p:strVal val="visible"/>
                                      </p:to>
                                    </p:set>
                                    <p:animEffect transition="in" filter="dissolve">
                                      <p:cBhvr>
                                        <p:cTn id="7" dur="500"/>
                                        <p:tgtEl>
                                          <p:spTgt spid="60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06214"/>
                                        </p:tgtEl>
                                        <p:attrNameLst>
                                          <p:attrName>style.visibility</p:attrName>
                                        </p:attrNameLst>
                                      </p:cBhvr>
                                      <p:to>
                                        <p:strVal val="visible"/>
                                      </p:to>
                                    </p:set>
                                    <p:animEffect transition="in" filter="dissolve">
                                      <p:cBhvr>
                                        <p:cTn id="12" dur="500"/>
                                        <p:tgtEl>
                                          <p:spTgt spid="6062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5"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61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168" y="3645024"/>
            <a:ext cx="69342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6210" name="Rectangle 2"/>
          <p:cNvSpPr>
            <a:spLocks noGrp="1" noChangeArrowheads="1"/>
          </p:cNvSpPr>
          <p:nvPr>
            <p:ph type="title"/>
          </p:nvPr>
        </p:nvSpPr>
        <p:spPr/>
        <p:txBody>
          <a:bodyPr/>
          <a:lstStyle/>
          <a:p>
            <a:r>
              <a:rPr lang="zh-CN" altLang="en-US" dirty="0"/>
              <a:t>正交</a:t>
            </a:r>
            <a:r>
              <a:rPr lang="zh-CN" altLang="en-US" dirty="0" smtClean="0"/>
              <a:t>频分复用</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OFDM</a:t>
            </a:r>
            <a:r>
              <a:rPr lang="zh-CN" altLang="en-US" sz="3200" dirty="0">
                <a:latin typeface="华文新魏" pitchFamily="2" charset="-122"/>
              </a:rPr>
              <a:t>）</a:t>
            </a:r>
            <a:endParaRPr lang="zh-CN" altLang="en-US" dirty="0">
              <a:latin typeface="华文新魏" pitchFamily="2" charset="-122"/>
            </a:endParaRP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15802"/>
          </a:xfrm>
        </p:spPr>
        <p:txBody>
          <a:bodyPr/>
          <a:lstStyle/>
          <a:p>
            <a:r>
              <a:rPr lang="zh-CN" altLang="en-US" sz="2200" dirty="0" smtClean="0">
                <a:solidFill>
                  <a:srgbClr val="FF0000"/>
                </a:solidFill>
              </a:rPr>
              <a:t>原理</a:t>
            </a:r>
            <a:r>
              <a:rPr lang="zh-CN" altLang="en-US" sz="2200" dirty="0" smtClean="0"/>
              <a:t>：将信道带宽划分成许多独立发</a:t>
            </a:r>
            <a:r>
              <a:rPr lang="zh-CN" altLang="en-US" sz="2200" dirty="0"/>
              <a:t>送</a:t>
            </a:r>
            <a:r>
              <a:rPr lang="zh-CN" altLang="en-US" sz="2200" dirty="0" smtClean="0"/>
              <a:t>数据的子载波；为了有效率地使用带宽，将子载波在频谱上互相重叠；为了防止重叠部分互相干扰，将子载波彼此之间成正交。</a:t>
            </a:r>
            <a:endParaRPr lang="en-US" altLang="zh-CN" sz="2200" dirty="0" smtClean="0"/>
          </a:p>
          <a:p>
            <a:r>
              <a:rPr lang="zh-CN" altLang="en-US" sz="2200" dirty="0" smtClean="0">
                <a:solidFill>
                  <a:srgbClr val="FF0000"/>
                </a:solidFill>
              </a:rPr>
              <a:t>特点</a:t>
            </a:r>
            <a:r>
              <a:rPr lang="zh-CN" altLang="en-US" sz="2200" dirty="0" smtClean="0"/>
              <a:t>：达到</a:t>
            </a:r>
            <a:r>
              <a:rPr lang="zh-CN" altLang="en-US" sz="2200" dirty="0"/>
              <a:t>了</a:t>
            </a:r>
            <a:r>
              <a:rPr lang="zh-CN" altLang="en-US" sz="2200" dirty="0" smtClean="0"/>
              <a:t>理想</a:t>
            </a:r>
            <a:r>
              <a:rPr lang="zh-CN" altLang="en-US" sz="2200" dirty="0"/>
              <a:t>的</a:t>
            </a:r>
            <a:r>
              <a:rPr lang="zh-CN" altLang="en-US" sz="2200" dirty="0" smtClean="0"/>
              <a:t>信道带宽利用率。</a:t>
            </a:r>
            <a:endParaRPr lang="en-US" altLang="zh-CN" sz="2200" dirty="0" smtClean="0"/>
          </a:p>
          <a:p>
            <a:r>
              <a:rPr lang="zh-CN" altLang="en-US" sz="2200" dirty="0" smtClean="0">
                <a:solidFill>
                  <a:srgbClr val="FF0000"/>
                </a:solidFill>
              </a:rPr>
              <a:t>应用</a:t>
            </a:r>
            <a:r>
              <a:rPr lang="zh-CN" altLang="en-US" sz="2200" dirty="0" smtClean="0"/>
              <a:t>：</a:t>
            </a:r>
            <a:r>
              <a:rPr lang="en-US" altLang="zh-CN" sz="2200" dirty="0" smtClean="0"/>
              <a:t>802.11</a:t>
            </a:r>
            <a:r>
              <a:rPr lang="zh-CN" altLang="en-US" sz="2200" dirty="0" smtClean="0"/>
              <a:t>、</a:t>
            </a:r>
            <a:r>
              <a:rPr lang="en-US" altLang="zh-CN" sz="2200" dirty="0" smtClean="0"/>
              <a:t>CATV</a:t>
            </a:r>
            <a:r>
              <a:rPr lang="zh-CN" altLang="en-US" sz="2200" dirty="0"/>
              <a:t>、</a:t>
            </a:r>
            <a:r>
              <a:rPr lang="zh-CN" altLang="en-US" sz="2200" dirty="0" smtClean="0"/>
              <a:t>电力线网络、</a:t>
            </a:r>
            <a:r>
              <a:rPr lang="en-US" altLang="zh-CN" sz="2200" dirty="0" smtClean="0"/>
              <a:t>4G</a:t>
            </a:r>
            <a:r>
              <a:rPr lang="zh-CN" altLang="en-US" sz="2200" dirty="0" smtClean="0"/>
              <a:t>网络等。</a:t>
            </a:r>
            <a:endParaRPr lang="zh-CN" altLang="en-US" sz="2200" dirty="0"/>
          </a:p>
        </p:txBody>
      </p:sp>
      <p:sp>
        <p:nvSpPr>
          <p:cNvPr id="3" name="矩形 2"/>
          <p:cNvSpPr/>
          <p:nvPr/>
        </p:nvSpPr>
        <p:spPr>
          <a:xfrm>
            <a:off x="6012160" y="4365104"/>
            <a:ext cx="2627784" cy="923330"/>
          </a:xfrm>
          <a:prstGeom prst="rect">
            <a:avLst/>
          </a:prstGeom>
        </p:spPr>
        <p:txBody>
          <a:bodyPr wrap="square">
            <a:spAutoFit/>
          </a:bodyPr>
          <a:lstStyle/>
          <a:p>
            <a:pPr lvl="0">
              <a:buClr>
                <a:srgbClr val="000000"/>
              </a:buClr>
            </a:pPr>
            <a:r>
              <a:rPr lang="zh-CN" altLang="en-US" sz="1800" b="1" kern="0" dirty="0" smtClean="0">
                <a:solidFill>
                  <a:srgbClr val="000000"/>
                </a:solidFill>
                <a:latin typeface="Arial"/>
                <a:ea typeface="华文楷体"/>
              </a:rPr>
              <a:t>       在</a:t>
            </a:r>
            <a:r>
              <a:rPr lang="zh-CN" altLang="en-US" sz="1800" b="1" kern="0" dirty="0">
                <a:solidFill>
                  <a:srgbClr val="000000"/>
                </a:solidFill>
                <a:latin typeface="Arial"/>
                <a:ea typeface="华文楷体"/>
              </a:rPr>
              <a:t>每个子载波的抽样点上，其它的子载波信号抽样值均为</a:t>
            </a:r>
            <a:r>
              <a:rPr lang="en-US" altLang="zh-CN" sz="1800" b="1" kern="0" dirty="0">
                <a:solidFill>
                  <a:srgbClr val="000000"/>
                </a:solidFill>
                <a:latin typeface="Arial"/>
                <a:ea typeface="华文楷体"/>
              </a:rPr>
              <a:t>0</a:t>
            </a:r>
            <a:r>
              <a:rPr lang="zh-CN" altLang="en-US" sz="1800" b="1" kern="0" dirty="0">
                <a:solidFill>
                  <a:srgbClr val="000000"/>
                </a:solidFill>
                <a:latin typeface="Arial"/>
                <a:ea typeface="华文楷体"/>
              </a:rPr>
              <a:t>。</a:t>
            </a:r>
            <a:endParaRPr lang="en-US" altLang="zh-CN" sz="1800" b="1" kern="0" dirty="0">
              <a:solidFill>
                <a:srgbClr val="000000"/>
              </a:solidFill>
              <a:latin typeface="Arial"/>
              <a:ea typeface="华文楷体"/>
            </a:endParaRPr>
          </a:p>
        </p:txBody>
      </p:sp>
      <p:cxnSp>
        <p:nvCxnSpPr>
          <p:cNvPr id="5" name="曲线连接符 4"/>
          <p:cNvCxnSpPr>
            <a:stCxn id="3" idx="1"/>
          </p:cNvCxnSpPr>
          <p:nvPr/>
        </p:nvCxnSpPr>
        <p:spPr bwMode="auto">
          <a:xfrm rot="10800000" flipV="1">
            <a:off x="4067944" y="4826768"/>
            <a:ext cx="1944216" cy="1266527"/>
          </a:xfrm>
          <a:prstGeom prst="curvedConnector3">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23055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zh-CN" altLang="en-US" sz="4000"/>
              <a:t>时分多路复用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TDM</a:t>
            </a:r>
            <a:r>
              <a:rPr lang="zh-CN" altLang="en-US" sz="2800">
                <a:latin typeface="华文新魏" pitchFamily="2" charset="-122"/>
              </a:rPr>
              <a:t>）</a:t>
            </a:r>
          </a:p>
        </p:txBody>
      </p:sp>
      <p:sp>
        <p:nvSpPr>
          <p:cNvPr id="607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7236" name="Rectangle 4"/>
          <p:cNvSpPr>
            <a:spLocks noGrp="1" noChangeArrowheads="1"/>
          </p:cNvSpPr>
          <p:nvPr>
            <p:ph type="body" idx="1"/>
          </p:nvPr>
        </p:nvSpPr>
        <p:spPr>
          <a:xfrm>
            <a:off x="809625" y="1773238"/>
            <a:ext cx="7958138" cy="1439862"/>
          </a:xfrm>
        </p:spPr>
        <p:txBody>
          <a:bodyPr/>
          <a:lstStyle/>
          <a:p>
            <a:r>
              <a:rPr lang="zh-CN" altLang="en-US" sz="2400" dirty="0" smtClean="0">
                <a:solidFill>
                  <a:srgbClr val="FF0000"/>
                </a:solidFill>
                <a:latin typeface="+mn-ea"/>
              </a:rPr>
              <a:t>原理</a:t>
            </a:r>
            <a:r>
              <a:rPr lang="zh-CN" altLang="en-US" sz="2400" dirty="0" smtClean="0">
                <a:latin typeface="+mn-ea"/>
              </a:rPr>
              <a:t>：将</a:t>
            </a:r>
            <a:r>
              <a:rPr lang="zh-CN" altLang="en-US" sz="2400" dirty="0">
                <a:latin typeface="+mn-ea"/>
              </a:rPr>
              <a:t>一条物理传输线路按时间分成若干时间片轮换地被多个信源使用</a:t>
            </a:r>
            <a:r>
              <a:rPr lang="zh-CN" altLang="en-US" sz="2400" dirty="0" smtClean="0">
                <a:latin typeface="+mn-ea"/>
              </a:rPr>
              <a:t>。</a:t>
            </a:r>
            <a:endParaRPr lang="en-US" altLang="zh-CN" sz="2400" dirty="0" smtClean="0">
              <a:latin typeface="+mn-ea"/>
            </a:endParaRPr>
          </a:p>
          <a:p>
            <a:r>
              <a:rPr lang="zh-CN" altLang="en-US" sz="2400" dirty="0" smtClean="0">
                <a:solidFill>
                  <a:srgbClr val="FF0000"/>
                </a:solidFill>
                <a:latin typeface="+mn-ea"/>
              </a:rPr>
              <a:t>应用</a:t>
            </a:r>
            <a:r>
              <a:rPr lang="zh-CN" altLang="en-US" sz="2400" dirty="0" smtClean="0">
                <a:latin typeface="+mn-ea"/>
              </a:rPr>
              <a:t>：电话网络和蜂窝网络。</a:t>
            </a:r>
            <a:endParaRPr lang="zh-CN" altLang="en-US" sz="2400" dirty="0">
              <a:latin typeface="+mn-ea"/>
            </a:endParaRPr>
          </a:p>
        </p:txBody>
      </p:sp>
      <p:sp>
        <p:nvSpPr>
          <p:cNvPr id="6072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07239" name="Picture 7"/>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3213100"/>
            <a:ext cx="7948613"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zh-CN" altLang="en-US" sz="4000"/>
              <a:t>实现</a:t>
            </a:r>
            <a:r>
              <a:rPr lang="en-US" altLang="zh-CN" sz="4000"/>
              <a:t>1:</a:t>
            </a:r>
            <a:r>
              <a:rPr lang="zh-CN" altLang="en-US" sz="4000"/>
              <a:t>同步时分多路复用</a:t>
            </a:r>
            <a:endParaRPr lang="zh-CN" altLang="en-US" sz="2800">
              <a:latin typeface="华文新魏" pitchFamily="2" charset="-122"/>
            </a:endParaRPr>
          </a:p>
        </p:txBody>
      </p:sp>
      <p:sp>
        <p:nvSpPr>
          <p:cNvPr id="608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82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08263" name="Rectangle 7"/>
          <p:cNvSpPr>
            <a:spLocks noGrp="1" noChangeArrowheads="1"/>
          </p:cNvSpPr>
          <p:nvPr>
            <p:ph type="body" idx="1"/>
          </p:nvPr>
        </p:nvSpPr>
        <p:spPr>
          <a:xfrm>
            <a:off x="809625" y="1773238"/>
            <a:ext cx="7958138" cy="1727200"/>
          </a:xfrm>
        </p:spPr>
        <p:txBody>
          <a:bodyPr/>
          <a:lstStyle/>
          <a:p>
            <a:pPr>
              <a:lnSpc>
                <a:spcPct val="110000"/>
              </a:lnSpc>
            </a:pPr>
            <a:r>
              <a:rPr lang="zh-CN" altLang="en-US" sz="2000">
                <a:latin typeface="华文新魏" pitchFamily="2" charset="-122"/>
              </a:rPr>
              <a:t>时间片与输入端一一对应，即：</a:t>
            </a:r>
            <a:r>
              <a:rPr lang="zh-CN" altLang="en-US" sz="2000">
                <a:solidFill>
                  <a:srgbClr val="FC0404"/>
                </a:solidFill>
                <a:latin typeface="华文新魏" pitchFamily="2" charset="-122"/>
              </a:rPr>
              <a:t>同步</a:t>
            </a:r>
            <a:r>
              <a:rPr lang="zh-CN" altLang="en-US" sz="2000">
                <a:latin typeface="华文新魏" pitchFamily="2" charset="-122"/>
              </a:rPr>
              <a:t>；</a:t>
            </a:r>
          </a:p>
          <a:p>
            <a:pPr>
              <a:lnSpc>
                <a:spcPct val="110000"/>
              </a:lnSpc>
            </a:pPr>
            <a:r>
              <a:rPr lang="zh-CN" altLang="en-US" sz="2000">
                <a:latin typeface="华文新魏" pitchFamily="2" charset="-122"/>
              </a:rPr>
              <a:t>如某时间片对应的输入端无数据发送，则该时间片空闲，即：</a:t>
            </a:r>
            <a:r>
              <a:rPr lang="zh-CN" altLang="en-US" sz="2000">
                <a:solidFill>
                  <a:srgbClr val="FC0404"/>
                </a:solidFill>
                <a:latin typeface="华文新魏" pitchFamily="2" charset="-122"/>
              </a:rPr>
              <a:t>浪费带宽</a:t>
            </a:r>
            <a:r>
              <a:rPr lang="zh-CN" altLang="en-US" sz="2000">
                <a:latin typeface="华文新魏" pitchFamily="2" charset="-122"/>
              </a:rPr>
              <a:t>；</a:t>
            </a:r>
          </a:p>
          <a:p>
            <a:pPr>
              <a:lnSpc>
                <a:spcPct val="110000"/>
              </a:lnSpc>
            </a:pPr>
            <a:r>
              <a:rPr lang="zh-CN" altLang="en-US" sz="2000">
                <a:latin typeface="华文新魏" pitchFamily="2" charset="-122"/>
              </a:rPr>
              <a:t>传输介质的传输速率不低于各输入信号的数据速率之和。</a:t>
            </a:r>
            <a:endParaRPr lang="zh-CN" altLang="en-US" sz="2000"/>
          </a:p>
        </p:txBody>
      </p:sp>
      <p:pic>
        <p:nvPicPr>
          <p:cNvPr id="608264" name="Picture 8"/>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3500438"/>
            <a:ext cx="8207375" cy="274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altLang="zh-CN"/>
              <a:t>TDM</a:t>
            </a:r>
            <a:r>
              <a:rPr lang="zh-CN" altLang="en-US"/>
              <a:t>帧</a:t>
            </a:r>
            <a:endParaRPr lang="zh-CN" altLang="en-US" sz="3200">
              <a:latin typeface="华文新魏" pitchFamily="2" charset="-122"/>
            </a:endParaRPr>
          </a:p>
        </p:txBody>
      </p:sp>
      <p:sp>
        <p:nvSpPr>
          <p:cNvPr id="609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9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09285" name="Rectangle 5"/>
          <p:cNvSpPr>
            <a:spLocks noGrp="1" noChangeArrowheads="1"/>
          </p:cNvSpPr>
          <p:nvPr>
            <p:ph type="body" idx="1"/>
          </p:nvPr>
        </p:nvSpPr>
        <p:spPr>
          <a:xfrm>
            <a:off x="809625" y="1773238"/>
            <a:ext cx="7958138" cy="1727200"/>
          </a:xfrm>
        </p:spPr>
        <p:txBody>
          <a:bodyPr/>
          <a:lstStyle/>
          <a:p>
            <a:pPr marL="0" indent="0">
              <a:lnSpc>
                <a:spcPct val="120000"/>
              </a:lnSpc>
              <a:buFont typeface="Wingdings" pitchFamily="2" charset="2"/>
              <a:buNone/>
            </a:pPr>
            <a:r>
              <a:rPr lang="zh-CN" altLang="en-US" sz="2400" dirty="0">
                <a:latin typeface="华文新魏" pitchFamily="2" charset="-122"/>
              </a:rPr>
              <a:t>        将每路信号轮流一次所发送的数据集合形成</a:t>
            </a:r>
            <a:r>
              <a:rPr lang="en-US" altLang="zh-CN" sz="2400" dirty="0">
                <a:solidFill>
                  <a:srgbClr val="FF0000"/>
                </a:solidFill>
                <a:latin typeface="华文新魏" pitchFamily="2" charset="-122"/>
              </a:rPr>
              <a:t>TDM</a:t>
            </a:r>
            <a:r>
              <a:rPr lang="zh-CN" altLang="en-US" sz="2400" dirty="0">
                <a:solidFill>
                  <a:srgbClr val="FF0000"/>
                </a:solidFill>
                <a:latin typeface="华文新魏" pitchFamily="2" charset="-122"/>
              </a:rPr>
              <a:t>帧</a:t>
            </a:r>
            <a:r>
              <a:rPr lang="zh-CN" altLang="en-US" sz="2400" dirty="0">
                <a:latin typeface="华文新魏" pitchFamily="2" charset="-122"/>
              </a:rPr>
              <a:t>（</a:t>
            </a:r>
            <a:r>
              <a:rPr lang="en-US" altLang="zh-CN" sz="2400" dirty="0">
                <a:latin typeface="华文新魏" pitchFamily="2" charset="-122"/>
              </a:rPr>
              <a:t>TDM</a:t>
            </a:r>
            <a:r>
              <a:rPr lang="zh-CN" altLang="en-US" sz="2400" dirty="0">
                <a:latin typeface="华文新魏" pitchFamily="2" charset="-122"/>
              </a:rPr>
              <a:t>帧是在物理层传送的比特流中所划分的帧，与数据链路层的</a:t>
            </a:r>
            <a:r>
              <a:rPr lang="zh-CN" altLang="en-US" sz="2400" dirty="0">
                <a:latin typeface="Arial"/>
              </a:rPr>
              <a:t>“</a:t>
            </a:r>
            <a:r>
              <a:rPr lang="zh-CN" altLang="en-US" sz="2400" dirty="0">
                <a:solidFill>
                  <a:srgbClr val="0000FF"/>
                </a:solidFill>
                <a:latin typeface="华文新魏" pitchFamily="2" charset="-122"/>
              </a:rPr>
              <a:t>帧</a:t>
            </a:r>
            <a:r>
              <a:rPr lang="zh-CN" altLang="en-US" sz="2400" dirty="0">
                <a:latin typeface="Arial"/>
              </a:rPr>
              <a:t>”</a:t>
            </a:r>
            <a:r>
              <a:rPr lang="zh-CN" altLang="en-US" sz="2400" dirty="0">
                <a:latin typeface="华文新魏" pitchFamily="2" charset="-122"/>
              </a:rPr>
              <a:t>是完全不同的概念）。</a:t>
            </a:r>
          </a:p>
        </p:txBody>
      </p:sp>
      <p:pic>
        <p:nvPicPr>
          <p:cNvPr id="609287" name="Picture 7"/>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3284538"/>
            <a:ext cx="8080375"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zh-CN" altLang="en-US"/>
              <a:t>例  题</a:t>
            </a:r>
            <a:endParaRPr lang="zh-CN" altLang="en-US" sz="3200">
              <a:latin typeface="华文新魏" pitchFamily="2" charset="-122"/>
            </a:endParaRPr>
          </a:p>
        </p:txBody>
      </p:sp>
      <p:sp>
        <p:nvSpPr>
          <p:cNvPr id="610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0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0312" name="Rectangle 8"/>
          <p:cNvSpPr>
            <a:spLocks noGrp="1" noChangeArrowheads="1"/>
          </p:cNvSpPr>
          <p:nvPr>
            <p:ph type="body" idx="1"/>
          </p:nvPr>
        </p:nvSpPr>
        <p:spPr>
          <a:xfrm>
            <a:off x="755650" y="1700213"/>
            <a:ext cx="7993063" cy="2481262"/>
          </a:xfrm>
          <a:noFill/>
          <a:ln/>
        </p:spPr>
        <p:txBody>
          <a:bodyPr/>
          <a:lstStyle/>
          <a:p>
            <a:pPr marL="898525" indent="-898525">
              <a:lnSpc>
                <a:spcPct val="110000"/>
              </a:lnSpc>
              <a:buFont typeface="Wingdings" pitchFamily="2" charset="2"/>
              <a:buNone/>
            </a:pPr>
            <a:r>
              <a:rPr lang="en-US" altLang="zh-CN" sz="2400" dirty="0"/>
              <a:t>【</a:t>
            </a:r>
            <a:r>
              <a:rPr lang="zh-CN" altLang="en-US" sz="2400" dirty="0"/>
              <a:t>问</a:t>
            </a:r>
            <a:r>
              <a:rPr lang="en-US" altLang="zh-CN" sz="2400" dirty="0"/>
              <a:t>】</a:t>
            </a:r>
            <a:r>
              <a:rPr lang="zh-CN" altLang="en-US" sz="2400" dirty="0"/>
              <a:t>四条信道采用</a:t>
            </a:r>
            <a:r>
              <a:rPr lang="en-US" altLang="zh-CN" sz="2400" dirty="0"/>
              <a:t>TDM</a:t>
            </a:r>
            <a:r>
              <a:rPr lang="zh-CN" altLang="en-US" sz="2400" dirty="0"/>
              <a:t>进行复用，如果每条信道的速率为</a:t>
            </a:r>
            <a:r>
              <a:rPr lang="en-US" altLang="zh-CN" sz="2400" dirty="0" smtClean="0"/>
              <a:t>100Bytes/s</a:t>
            </a:r>
            <a:r>
              <a:rPr lang="zh-CN" altLang="en-US" sz="2400" dirty="0"/>
              <a:t>，而且每个信道每次复用</a:t>
            </a:r>
            <a:r>
              <a:rPr lang="en-US" altLang="zh-CN" sz="2400" dirty="0" smtClean="0"/>
              <a:t>1Byte</a:t>
            </a:r>
            <a:r>
              <a:rPr lang="zh-CN" altLang="en-US" sz="2400" dirty="0"/>
              <a:t>，请画出链路上传递的帧、帧的长度、帧的持续时间、帧的速率和链路的位速率。</a:t>
            </a:r>
          </a:p>
          <a:p>
            <a:pPr marL="898525" indent="-898525">
              <a:lnSpc>
                <a:spcPct val="110000"/>
              </a:lnSpc>
              <a:buFont typeface="Wingdings" pitchFamily="2" charset="2"/>
              <a:buNone/>
            </a:pPr>
            <a:r>
              <a:rPr lang="en-US" altLang="zh-CN" sz="2400" dirty="0">
                <a:solidFill>
                  <a:srgbClr val="FF0000"/>
                </a:solidFill>
              </a:rPr>
              <a:t>【</a:t>
            </a:r>
            <a:r>
              <a:rPr lang="zh-CN" altLang="en-US" sz="2400" dirty="0">
                <a:solidFill>
                  <a:srgbClr val="FF0000"/>
                </a:solidFill>
              </a:rPr>
              <a:t>答</a:t>
            </a:r>
            <a:r>
              <a:rPr lang="en-US" altLang="zh-CN" sz="2400" dirty="0">
                <a:solidFill>
                  <a:srgbClr val="FF0000"/>
                </a:solidFill>
              </a:rPr>
              <a:t>】</a:t>
            </a:r>
          </a:p>
        </p:txBody>
      </p:sp>
      <p:pic>
        <p:nvPicPr>
          <p:cNvPr id="610313" name="Picture 9"/>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4076700"/>
            <a:ext cx="7777163"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0313"/>
                                        </p:tgtEl>
                                        <p:attrNameLst>
                                          <p:attrName>style.visibility</p:attrName>
                                        </p:attrNameLst>
                                      </p:cBhvr>
                                      <p:to>
                                        <p:strVal val="visible"/>
                                      </p:to>
                                    </p:set>
                                    <p:animEffect transition="in" filter="dissolve">
                                      <p:cBhvr>
                                        <p:cTn id="7" dur="500"/>
                                        <p:tgtEl>
                                          <p:spTgt spid="610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zh-CN" altLang="en-US" sz="4000"/>
              <a:t>实现</a:t>
            </a:r>
            <a:r>
              <a:rPr lang="en-US" altLang="zh-CN" sz="4000"/>
              <a:t>2:</a:t>
            </a:r>
            <a:r>
              <a:rPr lang="zh-CN" altLang="en-US" sz="4000"/>
              <a:t>异步时分多路复用</a:t>
            </a:r>
            <a:endParaRPr lang="zh-CN" altLang="en-US" sz="2800">
              <a:latin typeface="华文新魏" pitchFamily="2" charset="-122"/>
            </a:endParaRPr>
          </a:p>
        </p:txBody>
      </p:sp>
      <p:sp>
        <p:nvSpPr>
          <p:cNvPr id="611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1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1333" name="Rectangle 5"/>
          <p:cNvSpPr>
            <a:spLocks noGrp="1" noChangeArrowheads="1"/>
          </p:cNvSpPr>
          <p:nvPr>
            <p:ph type="body" idx="1"/>
          </p:nvPr>
        </p:nvSpPr>
        <p:spPr>
          <a:xfrm>
            <a:off x="809625" y="1773238"/>
            <a:ext cx="8083550" cy="2087562"/>
          </a:xfrm>
        </p:spPr>
        <p:txBody>
          <a:bodyPr/>
          <a:lstStyle/>
          <a:p>
            <a:pPr>
              <a:lnSpc>
                <a:spcPct val="110000"/>
              </a:lnSpc>
            </a:pPr>
            <a:r>
              <a:rPr lang="zh-CN" altLang="en-US" sz="2000" dirty="0"/>
              <a:t>时间片是</a:t>
            </a:r>
            <a:r>
              <a:rPr lang="zh-CN" altLang="en-US" sz="2000" dirty="0">
                <a:solidFill>
                  <a:srgbClr val="FF0000"/>
                </a:solidFill>
              </a:rPr>
              <a:t>按需动态分配</a:t>
            </a:r>
            <a:r>
              <a:rPr lang="zh-CN" altLang="en-US" sz="2000" dirty="0"/>
              <a:t>的，时间片与输入端之间没有对应关系，任何一个时间片都可以被用于传输任何一路输入信号（</a:t>
            </a:r>
            <a:r>
              <a:rPr lang="zh-CN" altLang="en-US" sz="2000" dirty="0">
                <a:solidFill>
                  <a:srgbClr val="FC0404"/>
                </a:solidFill>
              </a:rPr>
              <a:t>提高信道的利用率</a:t>
            </a:r>
            <a:r>
              <a:rPr lang="zh-CN" altLang="en-US" sz="2000" dirty="0"/>
              <a:t>）；</a:t>
            </a:r>
          </a:p>
          <a:p>
            <a:pPr>
              <a:lnSpc>
                <a:spcPct val="110000"/>
              </a:lnSpc>
            </a:pPr>
            <a:r>
              <a:rPr lang="zh-CN" altLang="en-US" sz="2000" dirty="0"/>
              <a:t>在时间片中必须包含有地址信息，以便寻找目的节点；</a:t>
            </a:r>
          </a:p>
          <a:p>
            <a:pPr>
              <a:lnSpc>
                <a:spcPct val="110000"/>
              </a:lnSpc>
            </a:pPr>
            <a:r>
              <a:rPr lang="zh-CN" altLang="en-US" sz="2000" dirty="0"/>
              <a:t>传输介质的传输速率只要不低于各输入信号的最高数据速率即可；</a:t>
            </a:r>
          </a:p>
        </p:txBody>
      </p:sp>
      <p:pic>
        <p:nvPicPr>
          <p:cNvPr id="611335" name="Picture 7"/>
          <p:cNvPicPr>
            <a:picLocks noChangeAspect="1" noChangeArrowheads="1"/>
          </p:cNvPicPr>
          <p:nvPr/>
        </p:nvPicPr>
        <p:blipFill>
          <a:blip r:embed="rId5">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1042988" y="3933825"/>
            <a:ext cx="748982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1808801" y="5661892"/>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2474531" y="5652656"/>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lstStyle/>
          <a:p>
            <a:r>
              <a:rPr lang="zh-CN" altLang="en-US" sz="4000" dirty="0"/>
              <a:t>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WDM</a:t>
            </a:r>
            <a:r>
              <a:rPr lang="zh-CN" altLang="en-US" sz="2800" dirty="0">
                <a:latin typeface="华文新魏" pitchFamily="2" charset="-122"/>
              </a:rPr>
              <a:t>）</a:t>
            </a:r>
          </a:p>
        </p:txBody>
      </p:sp>
      <p:sp>
        <p:nvSpPr>
          <p:cNvPr id="612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2356" name="Rectangle 4"/>
          <p:cNvSpPr>
            <a:spLocks noGrp="1" noChangeArrowheads="1"/>
          </p:cNvSpPr>
          <p:nvPr>
            <p:ph type="body" idx="1"/>
          </p:nvPr>
        </p:nvSpPr>
        <p:spPr>
          <a:xfrm>
            <a:off x="809625" y="1773238"/>
            <a:ext cx="7958138" cy="576262"/>
          </a:xfrm>
        </p:spPr>
        <p:txBody>
          <a:bodyPr/>
          <a:lstStyle/>
          <a:p>
            <a:pPr marL="0" indent="0" algn="ctr">
              <a:lnSpc>
                <a:spcPct val="130000"/>
              </a:lnSpc>
              <a:buFont typeface="Wingdings" pitchFamily="2" charset="2"/>
              <a:buNone/>
            </a:pPr>
            <a:r>
              <a:rPr lang="zh-CN" altLang="en-US" sz="2000">
                <a:latin typeface="华文新魏" pitchFamily="2" charset="-122"/>
                <a:ea typeface="楷体_GB2312" pitchFamily="49" charset="-122"/>
              </a:rPr>
              <a:t> </a:t>
            </a:r>
            <a:r>
              <a:rPr lang="en-US" altLang="zh-CN" sz="2000">
                <a:latin typeface="华文新魏" pitchFamily="2" charset="-122"/>
              </a:rPr>
              <a:t>WDM</a:t>
            </a:r>
            <a:r>
              <a:rPr lang="zh-CN" altLang="en-US" sz="2000">
                <a:latin typeface="华文新魏" pitchFamily="2" charset="-122"/>
              </a:rPr>
              <a:t>是</a:t>
            </a:r>
            <a:r>
              <a:rPr lang="en-US" altLang="zh-CN" sz="2000">
                <a:latin typeface="华文新魏" pitchFamily="2" charset="-122"/>
              </a:rPr>
              <a:t>FDM</a:t>
            </a:r>
            <a:r>
              <a:rPr lang="zh-CN" altLang="en-US" sz="2000">
                <a:latin typeface="华文新魏" pitchFamily="2" charset="-122"/>
              </a:rPr>
              <a:t>的一个变种，用于光纤信道。</a:t>
            </a:r>
          </a:p>
        </p:txBody>
      </p:sp>
      <p:sp>
        <p:nvSpPr>
          <p:cNvPr id="6123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12359" name="Picture 7" descr="2-32"/>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684213" y="2349500"/>
            <a:ext cx="7920037" cy="405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p:txBody>
          <a:bodyPr/>
          <a:lstStyle/>
          <a:p>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（数字信道）</a:t>
            </a:r>
          </a:p>
        </p:txBody>
      </p:sp>
      <p:pic>
        <p:nvPicPr>
          <p:cNvPr id="541702" name="Picture 6"/>
          <p:cNvPicPr>
            <a:picLocks noChangeAspect="1" noChangeArrowheads="1"/>
          </p:cNvPicPr>
          <p:nvPr/>
        </p:nvPicPr>
        <p:blipFill>
          <a:blip r:embed="rId3">
            <a:clrChange>
              <a:clrFrom>
                <a:srgbClr val="FEFEFE"/>
              </a:clrFrom>
              <a:clrTo>
                <a:srgbClr val="FEFEFE">
                  <a:alpha val="0"/>
                </a:srgbClr>
              </a:clrTo>
            </a:clrChange>
            <a:lum bright="-36000"/>
            <a:extLst>
              <a:ext uri="{28A0092B-C50C-407E-A947-70E740481C1C}">
                <a14:useLocalDpi xmlns:a14="http://schemas.microsoft.com/office/drawing/2010/main" val="0"/>
              </a:ext>
            </a:extLst>
          </a:blip>
          <a:srcRect r="223" b="1282"/>
          <a:stretch>
            <a:fillRect/>
          </a:stretch>
        </p:blipFill>
        <p:spPr bwMode="auto">
          <a:xfrm>
            <a:off x="900113" y="1773238"/>
            <a:ext cx="7831137" cy="4481512"/>
          </a:xfrm>
          <a:prstGeom prst="rect">
            <a:avLst/>
          </a:prstGeom>
          <a:noFill/>
          <a:extLst>
            <a:ext uri="{909E8E84-426E-40DD-AFC4-6F175D3DCCD1}">
              <a14:hiddenFill xmlns:a14="http://schemas.microsoft.com/office/drawing/2010/main">
                <a:solidFill>
                  <a:srgbClr val="FFFFFF"/>
                </a:solidFill>
              </a14:hiddenFill>
            </a:ext>
          </a:extLst>
        </p:spPr>
      </p:pic>
      <p:sp>
        <p:nvSpPr>
          <p:cNvPr id="54170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54170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zh-CN" altLang="en-US" sz="4000" dirty="0"/>
              <a:t>密集波分多路复用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DWDM</a:t>
            </a:r>
            <a:r>
              <a:rPr lang="zh-CN" altLang="en-US" sz="2800" dirty="0">
                <a:latin typeface="华文新魏" pitchFamily="2" charset="-122"/>
              </a:rPr>
              <a:t>）</a:t>
            </a:r>
          </a:p>
        </p:txBody>
      </p:sp>
      <p:sp>
        <p:nvSpPr>
          <p:cNvPr id="613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33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3383" name="Rectangle 7"/>
          <p:cNvSpPr>
            <a:spLocks noGrp="1" noChangeArrowheads="1"/>
          </p:cNvSpPr>
          <p:nvPr>
            <p:ph type="body" idx="1"/>
          </p:nvPr>
        </p:nvSpPr>
        <p:spPr>
          <a:xfrm>
            <a:off x="809625" y="1773238"/>
            <a:ext cx="8010525" cy="4752106"/>
          </a:xfrm>
        </p:spPr>
        <p:txBody>
          <a:bodyPr/>
          <a:lstStyle/>
          <a:p>
            <a:pPr>
              <a:lnSpc>
                <a:spcPct val="115000"/>
              </a:lnSpc>
            </a:pPr>
            <a:r>
              <a:rPr lang="zh-CN" altLang="en-US" sz="2200" dirty="0">
                <a:solidFill>
                  <a:srgbClr val="FC0404"/>
                </a:solidFill>
              </a:rPr>
              <a:t>定义</a:t>
            </a:r>
            <a:r>
              <a:rPr lang="zh-CN" altLang="en-US" sz="2200" dirty="0" smtClean="0">
                <a:solidFill>
                  <a:srgbClr val="FC0404"/>
                </a:solidFill>
              </a:rPr>
              <a:t>：</a:t>
            </a:r>
            <a:r>
              <a:rPr lang="zh-CN" altLang="en-US" sz="2200" dirty="0" smtClean="0"/>
              <a:t>密集是指相邻波长</a:t>
            </a:r>
            <a:r>
              <a:rPr lang="zh-CN" altLang="en-US" sz="2200" dirty="0"/>
              <a:t>间隔而言。通常将</a:t>
            </a:r>
            <a:r>
              <a:rPr lang="en-US" altLang="zh-CN" sz="2200" dirty="0"/>
              <a:t>2≤</a:t>
            </a:r>
            <a:r>
              <a:rPr lang="en-US" altLang="zh-CN" sz="2200" dirty="0">
                <a:latin typeface="+mn-ea"/>
              </a:rPr>
              <a:t>λ</a:t>
            </a:r>
            <a:r>
              <a:rPr lang="zh-CN" altLang="en-US" sz="2200" dirty="0"/>
              <a:t>个数≤</a:t>
            </a:r>
            <a:r>
              <a:rPr lang="en-US" altLang="zh-CN" sz="2200" dirty="0"/>
              <a:t>8</a:t>
            </a:r>
            <a:r>
              <a:rPr lang="zh-CN" altLang="en-US" sz="2200" dirty="0"/>
              <a:t>的复用技术称为</a:t>
            </a:r>
            <a:r>
              <a:rPr lang="en-US" altLang="zh-CN" sz="2200" dirty="0"/>
              <a:t>WDM</a:t>
            </a:r>
            <a:r>
              <a:rPr lang="zh-CN" altLang="en-US" sz="2200" dirty="0"/>
              <a:t>，而将</a:t>
            </a:r>
            <a:r>
              <a:rPr lang="en-US" altLang="zh-CN" sz="2200" dirty="0">
                <a:latin typeface="+mn-ea"/>
              </a:rPr>
              <a:t>λ</a:t>
            </a:r>
            <a:r>
              <a:rPr lang="zh-CN" altLang="en-US" sz="2200" dirty="0"/>
              <a:t>个数≥</a:t>
            </a:r>
            <a:r>
              <a:rPr lang="en-US" altLang="zh-CN" sz="2200" dirty="0"/>
              <a:t>16</a:t>
            </a:r>
            <a:r>
              <a:rPr lang="zh-CN" altLang="en-US" sz="2200" dirty="0"/>
              <a:t>的复用技术称为</a:t>
            </a:r>
            <a:r>
              <a:rPr lang="en-US" altLang="zh-CN" sz="2200" dirty="0"/>
              <a:t>DWDM</a:t>
            </a:r>
            <a:r>
              <a:rPr lang="zh-CN" altLang="en-US" sz="2200" dirty="0"/>
              <a:t>。</a:t>
            </a:r>
          </a:p>
          <a:p>
            <a:pPr>
              <a:lnSpc>
                <a:spcPct val="115000"/>
              </a:lnSpc>
            </a:pPr>
            <a:r>
              <a:rPr lang="zh-CN" altLang="en-US" sz="2200" dirty="0" smtClean="0">
                <a:solidFill>
                  <a:srgbClr val="FC0404"/>
                </a:solidFill>
              </a:rPr>
              <a:t>发展</a:t>
            </a:r>
            <a:endParaRPr lang="en-US" altLang="zh-CN" sz="2200" dirty="0" smtClean="0">
              <a:solidFill>
                <a:srgbClr val="FC0404"/>
              </a:solidFill>
            </a:endParaRPr>
          </a:p>
          <a:p>
            <a:pPr lvl="1">
              <a:lnSpc>
                <a:spcPct val="115000"/>
              </a:lnSpc>
            </a:pPr>
            <a:r>
              <a:rPr lang="en-US" altLang="zh-CN" sz="2200" dirty="0" smtClean="0">
                <a:solidFill>
                  <a:schemeClr val="tx1"/>
                </a:solidFill>
              </a:rPr>
              <a:t>1990</a:t>
            </a:r>
            <a:r>
              <a:rPr lang="zh-CN" altLang="en-US" sz="2200" dirty="0" smtClean="0">
                <a:solidFill>
                  <a:schemeClr val="tx1"/>
                </a:solidFill>
              </a:rPr>
              <a:t>年前，</a:t>
            </a:r>
            <a:r>
              <a:rPr lang="en-US" altLang="zh-CN" sz="2200" dirty="0" smtClean="0">
                <a:solidFill>
                  <a:schemeClr val="tx1"/>
                </a:solidFill>
              </a:rPr>
              <a:t>8</a:t>
            </a:r>
            <a:r>
              <a:rPr lang="zh-CN" altLang="en-US" sz="2200" dirty="0" smtClean="0">
                <a:solidFill>
                  <a:schemeClr val="tx1"/>
                </a:solidFill>
              </a:rPr>
              <a:t>信道</a:t>
            </a:r>
            <a:r>
              <a:rPr lang="en-US" altLang="zh-CN" sz="2200" dirty="0" smtClean="0">
                <a:solidFill>
                  <a:schemeClr val="tx1"/>
                </a:solidFill>
              </a:rPr>
              <a:t>/</a:t>
            </a:r>
            <a:r>
              <a:rPr lang="zh-CN" altLang="en-US" sz="2200" dirty="0" smtClean="0">
                <a:solidFill>
                  <a:schemeClr val="tx1"/>
                </a:solidFill>
              </a:rPr>
              <a:t>根，</a:t>
            </a:r>
            <a:r>
              <a:rPr lang="en-US" altLang="zh-CN" sz="2200" dirty="0" smtClean="0">
                <a:solidFill>
                  <a:schemeClr val="tx1"/>
                </a:solidFill>
              </a:rPr>
              <a:t>2.5Gbps/</a:t>
            </a:r>
            <a:r>
              <a:rPr lang="zh-CN" altLang="en-US" sz="2200" dirty="0" smtClean="0">
                <a:solidFill>
                  <a:schemeClr val="tx1"/>
                </a:solidFill>
              </a:rPr>
              <a:t>信道（</a:t>
            </a:r>
            <a:r>
              <a:rPr lang="en-US" altLang="zh-CN" sz="2200" dirty="0" smtClean="0">
                <a:solidFill>
                  <a:schemeClr val="tx1"/>
                </a:solidFill>
              </a:rPr>
              <a:t>WDM</a:t>
            </a:r>
            <a:r>
              <a:rPr lang="zh-CN" altLang="en-US" sz="2200" dirty="0" smtClean="0">
                <a:solidFill>
                  <a:schemeClr val="tx1"/>
                </a:solidFill>
              </a:rPr>
              <a:t>）；</a:t>
            </a:r>
            <a:endParaRPr lang="en-US" altLang="zh-CN" sz="2200" dirty="0" smtClean="0">
              <a:solidFill>
                <a:schemeClr val="tx1"/>
              </a:solidFill>
            </a:endParaRPr>
          </a:p>
          <a:p>
            <a:pPr lvl="1">
              <a:lnSpc>
                <a:spcPct val="115000"/>
              </a:lnSpc>
            </a:pPr>
            <a:r>
              <a:rPr lang="en-US" altLang="zh-CN" sz="2200" dirty="0" smtClean="0">
                <a:solidFill>
                  <a:schemeClr val="tx1"/>
                </a:solidFill>
              </a:rPr>
              <a:t>1998</a:t>
            </a:r>
            <a:r>
              <a:rPr lang="zh-CN" altLang="en-US" sz="2200" dirty="0" smtClean="0">
                <a:solidFill>
                  <a:schemeClr val="tx1"/>
                </a:solidFill>
              </a:rPr>
              <a:t>年，</a:t>
            </a:r>
            <a:r>
              <a:rPr lang="en-US" altLang="zh-CN" sz="2200" dirty="0">
                <a:solidFill>
                  <a:schemeClr val="tx1"/>
                </a:solidFill>
              </a:rPr>
              <a:t> </a:t>
            </a:r>
            <a:r>
              <a:rPr lang="en-US" altLang="zh-CN" sz="2200" dirty="0" smtClean="0">
                <a:solidFill>
                  <a:schemeClr val="tx1"/>
                </a:solidFill>
              </a:rPr>
              <a:t>40</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en-US" altLang="zh-CN" sz="2200" dirty="0">
                <a:solidFill>
                  <a:schemeClr val="tx1"/>
                </a:solidFill>
              </a:rPr>
              <a:t>2.5Gbps/</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2006</a:t>
            </a:r>
            <a:r>
              <a:rPr lang="zh-CN" altLang="en-US" sz="2200" dirty="0" smtClean="0">
                <a:solidFill>
                  <a:schemeClr val="tx1"/>
                </a:solidFill>
              </a:rPr>
              <a:t>年，</a:t>
            </a:r>
            <a:r>
              <a:rPr lang="en-US" altLang="zh-CN" sz="2200" dirty="0" smtClean="0">
                <a:solidFill>
                  <a:schemeClr val="tx1"/>
                </a:solidFill>
              </a:rPr>
              <a:t>192</a:t>
            </a:r>
            <a:r>
              <a:rPr lang="zh-CN" altLang="en-US" sz="2200" dirty="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10Gbps</a:t>
            </a:r>
            <a:r>
              <a:rPr lang="en-US" altLang="zh-CN" sz="2200" dirty="0">
                <a:solidFill>
                  <a:schemeClr val="tx1"/>
                </a:solidFill>
              </a:rPr>
              <a:t>/</a:t>
            </a:r>
            <a:r>
              <a:rPr lang="zh-CN" altLang="en-US" sz="2200" dirty="0" smtClean="0">
                <a:solidFill>
                  <a:schemeClr val="tx1"/>
                </a:solidFill>
              </a:rPr>
              <a:t>信道；</a:t>
            </a:r>
            <a:r>
              <a:rPr lang="en-US" altLang="zh-CN" sz="2200" dirty="0" smtClean="0">
                <a:solidFill>
                  <a:schemeClr val="tx1"/>
                </a:solidFill>
              </a:rPr>
              <a:t>64</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40Gbps</a:t>
            </a:r>
            <a:r>
              <a:rPr lang="en-US" altLang="zh-CN" sz="2200" dirty="0">
                <a:solidFill>
                  <a:schemeClr val="tx1"/>
                </a:solidFill>
              </a:rPr>
              <a:t>/</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2019</a:t>
            </a:r>
            <a:r>
              <a:rPr lang="zh-CN" altLang="en-US" sz="2200" dirty="0">
                <a:solidFill>
                  <a:schemeClr val="tx1"/>
                </a:solidFill>
              </a:rPr>
              <a:t>年，</a:t>
            </a:r>
            <a:r>
              <a:rPr lang="en-US" altLang="zh-CN" sz="2200" dirty="0" smtClean="0">
                <a:solidFill>
                  <a:schemeClr val="tx1"/>
                </a:solidFill>
              </a:rPr>
              <a:t>160</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en-US" altLang="zh-CN" sz="2200" dirty="0" smtClean="0">
                <a:solidFill>
                  <a:schemeClr val="tx1"/>
                </a:solidFill>
              </a:rPr>
              <a:t>100Gbps</a:t>
            </a:r>
            <a:r>
              <a:rPr lang="en-US" altLang="zh-CN" sz="2200" dirty="0">
                <a:solidFill>
                  <a:schemeClr val="tx1"/>
                </a:solidFill>
              </a:rPr>
              <a:t>/</a:t>
            </a:r>
            <a:r>
              <a:rPr lang="zh-CN" altLang="en-US" sz="2200" dirty="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a:t>
            </a:r>
          </a:p>
          <a:p>
            <a:pPr>
              <a:lnSpc>
                <a:spcPct val="115000"/>
              </a:lnSpc>
            </a:pPr>
            <a:r>
              <a:rPr lang="zh-CN" altLang="en-US" sz="2200" dirty="0" smtClean="0"/>
              <a:t>单根</a:t>
            </a:r>
            <a:r>
              <a:rPr lang="zh-CN" altLang="en-US" sz="2200" dirty="0"/>
              <a:t>光纤总带宽可</a:t>
            </a:r>
            <a:r>
              <a:rPr lang="zh-CN" altLang="en-US" sz="2200" dirty="0" smtClean="0"/>
              <a:t>达</a:t>
            </a:r>
            <a:r>
              <a:rPr lang="en-US" altLang="zh-CN" sz="2200" dirty="0" smtClean="0"/>
              <a:t>25THz</a:t>
            </a:r>
            <a:r>
              <a:rPr lang="zh-CN" altLang="en-US" sz="2200" dirty="0" smtClean="0"/>
              <a:t>，理论上在</a:t>
            </a:r>
            <a:r>
              <a:rPr lang="en-US" altLang="zh-CN" sz="2200" dirty="0" smtClean="0"/>
              <a:t>1bit/Hz</a:t>
            </a:r>
            <a:r>
              <a:rPr lang="zh-CN" altLang="en-US" sz="2200" dirty="0" smtClean="0"/>
              <a:t>的情况下可复用</a:t>
            </a:r>
            <a:r>
              <a:rPr lang="en-US" altLang="zh-CN" sz="2200" dirty="0" smtClean="0"/>
              <a:t>625</a:t>
            </a:r>
            <a:r>
              <a:rPr lang="zh-CN" altLang="en-US" sz="2200" dirty="0" smtClean="0"/>
              <a:t>个</a:t>
            </a:r>
            <a:r>
              <a:rPr lang="en-US" altLang="zh-CN" sz="2200" dirty="0">
                <a:latin typeface="+mn-ea"/>
              </a:rPr>
              <a:t>λ </a:t>
            </a:r>
            <a:r>
              <a:rPr lang="zh-CN" altLang="en-US" sz="2200" dirty="0" smtClean="0">
                <a:latin typeface="+mn-ea"/>
              </a:rPr>
              <a:t>（</a:t>
            </a:r>
            <a:r>
              <a:rPr lang="en-US" altLang="zh-CN" sz="2200" dirty="0">
                <a:solidFill>
                  <a:schemeClr val="tx1"/>
                </a:solidFill>
              </a:rPr>
              <a:t> 40Gbps/</a:t>
            </a:r>
            <a:r>
              <a:rPr lang="zh-CN" altLang="en-US" sz="2200" dirty="0">
                <a:solidFill>
                  <a:schemeClr val="tx1"/>
                </a:solidFill>
              </a:rPr>
              <a:t>信道</a:t>
            </a:r>
            <a:r>
              <a:rPr lang="zh-CN" altLang="en-US" sz="2200" dirty="0" smtClean="0">
                <a:latin typeface="+mn-ea"/>
              </a:rPr>
              <a:t>）或</a:t>
            </a:r>
            <a:r>
              <a:rPr lang="en-US" altLang="zh-CN" sz="2200" dirty="0"/>
              <a:t>2500</a:t>
            </a:r>
            <a:r>
              <a:rPr lang="zh-CN" altLang="en-US" sz="2200" dirty="0"/>
              <a:t>个</a:t>
            </a:r>
            <a:r>
              <a:rPr lang="en-US" altLang="zh-CN" sz="2200" dirty="0">
                <a:latin typeface="+mn-ea"/>
              </a:rPr>
              <a:t>λ </a:t>
            </a:r>
            <a:r>
              <a:rPr lang="zh-CN" altLang="en-US" sz="2200" dirty="0">
                <a:latin typeface="+mn-ea"/>
              </a:rPr>
              <a:t>（</a:t>
            </a:r>
            <a:r>
              <a:rPr lang="en-US" altLang="zh-CN" sz="2200" dirty="0">
                <a:solidFill>
                  <a:schemeClr val="tx1"/>
                </a:solidFill>
              </a:rPr>
              <a:t> </a:t>
            </a:r>
            <a:r>
              <a:rPr lang="en-US" altLang="zh-CN" sz="2200" dirty="0" smtClean="0">
                <a:solidFill>
                  <a:schemeClr val="tx1"/>
                </a:solidFill>
              </a:rPr>
              <a:t>10Gbps</a:t>
            </a:r>
            <a:r>
              <a:rPr lang="en-US" altLang="zh-CN" sz="2200" dirty="0">
                <a:solidFill>
                  <a:schemeClr val="tx1"/>
                </a:solidFill>
              </a:rPr>
              <a:t>/</a:t>
            </a:r>
            <a:r>
              <a:rPr lang="zh-CN" altLang="en-US" sz="2200" dirty="0">
                <a:solidFill>
                  <a:schemeClr val="tx1"/>
                </a:solidFill>
              </a:rPr>
              <a:t>信道</a:t>
            </a:r>
            <a:r>
              <a:rPr lang="zh-CN" altLang="en-US" sz="2200" dirty="0">
                <a:latin typeface="+mn-ea"/>
              </a:rPr>
              <a:t>）</a:t>
            </a:r>
            <a:r>
              <a:rPr lang="zh-CN" altLang="en-US" sz="2200" dirty="0" smtClean="0"/>
              <a:t>。</a:t>
            </a:r>
            <a:endParaRPr lang="zh-CN" altLang="en-US" sz="2200" dirty="0"/>
          </a:p>
        </p:txBody>
      </p:sp>
      <p:sp>
        <p:nvSpPr>
          <p:cNvPr id="6" name="AutoShape 14"/>
          <p:cNvSpPr>
            <a:spLocks noChangeArrowheads="1"/>
          </p:cNvSpPr>
          <p:nvPr/>
        </p:nvSpPr>
        <p:spPr bwMode="auto">
          <a:xfrm>
            <a:off x="4572000" y="2775602"/>
            <a:ext cx="3733799" cy="437373"/>
          </a:xfrm>
          <a:prstGeom prst="wedgeRoundRectCallout">
            <a:avLst>
              <a:gd name="adj1" fmla="val -38684"/>
              <a:gd name="adj2" fmla="val 12093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ea"/>
                <a:ea typeface="+mn-ea"/>
              </a:rPr>
              <a:t>驱动力之一：</a:t>
            </a:r>
            <a:r>
              <a:rPr lang="zh-CN" altLang="en-US" sz="2000" b="1" dirty="0" smtClean="0">
                <a:solidFill>
                  <a:srgbClr val="FF0000"/>
                </a:solidFill>
                <a:latin typeface="+mn-ea"/>
                <a:ea typeface="+mn-ea"/>
              </a:rPr>
              <a:t>全光元件</a:t>
            </a:r>
            <a:r>
              <a:rPr lang="zh-CN" altLang="en-US" sz="2000" b="1" dirty="0" smtClean="0">
                <a:latin typeface="+mn-ea"/>
                <a:ea typeface="+mn-ea"/>
              </a:rPr>
              <a:t>的发展</a:t>
            </a:r>
            <a:endParaRPr lang="zh-CN" altLang="en-US" sz="2000" b="1" dirty="0">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zh-CN" altLang="en-US" sz="4000" dirty="0"/>
              <a:t>码分多路复用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CDM</a:t>
            </a:r>
            <a:r>
              <a:rPr lang="zh-CN" altLang="en-US" sz="2800" dirty="0">
                <a:latin typeface="华文新魏" pitchFamily="2" charset="-122"/>
              </a:rPr>
              <a:t>）</a:t>
            </a:r>
          </a:p>
        </p:txBody>
      </p:sp>
      <p:sp>
        <p:nvSpPr>
          <p:cNvPr id="614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44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614407" name="Rectangle 7"/>
          <p:cNvSpPr>
            <a:spLocks noGrp="1" noChangeArrowheads="1"/>
          </p:cNvSpPr>
          <p:nvPr>
            <p:ph type="body" idx="1"/>
          </p:nvPr>
        </p:nvSpPr>
        <p:spPr>
          <a:xfrm>
            <a:off x="809625" y="1773239"/>
            <a:ext cx="7958138" cy="4608090"/>
          </a:xfrm>
        </p:spPr>
        <p:txBody>
          <a:bodyPr/>
          <a:lstStyle/>
          <a:p>
            <a:pPr marL="0" indent="0">
              <a:lnSpc>
                <a:spcPct val="125000"/>
              </a:lnSpc>
              <a:spcBef>
                <a:spcPts val="0"/>
              </a:spcBef>
              <a:buFont typeface="Wingdings" pitchFamily="2" charset="2"/>
              <a:buNone/>
            </a:pPr>
            <a:r>
              <a:rPr lang="en-US" altLang="zh-CN" sz="2800" dirty="0">
                <a:solidFill>
                  <a:srgbClr val="FC0404"/>
                </a:solidFill>
              </a:rPr>
              <a:t>       </a:t>
            </a:r>
            <a:r>
              <a:rPr lang="en-US" altLang="zh-CN" sz="2800" dirty="0">
                <a:solidFill>
                  <a:srgbClr val="0000FF"/>
                </a:solidFill>
                <a:latin typeface="华文新魏" panose="02010800040101010101" pitchFamily="2" charset="-122"/>
                <a:ea typeface="华文新魏" panose="02010800040101010101" pitchFamily="2" charset="-122"/>
              </a:rPr>
              <a:t>CDM </a:t>
            </a:r>
            <a:r>
              <a:rPr lang="en-US" altLang="zh-CN" sz="2800" dirty="0">
                <a:latin typeface="华文新魏" panose="02010800040101010101" pitchFamily="2" charset="-122"/>
                <a:ea typeface="华文新魏" panose="02010800040101010101" pitchFamily="2" charset="-122"/>
              </a:rPr>
              <a:t>(Code Division Multiplexing)</a:t>
            </a:r>
            <a:r>
              <a:rPr lang="zh-CN" altLang="en-US" sz="2800" dirty="0"/>
              <a:t>常称为</a:t>
            </a:r>
            <a:r>
              <a:rPr lang="en-US" altLang="zh-CN" sz="2800" dirty="0">
                <a:solidFill>
                  <a:srgbClr val="0000FF"/>
                </a:solidFill>
                <a:latin typeface="华文新魏" panose="02010800040101010101" pitchFamily="2" charset="-122"/>
                <a:ea typeface="华文新魏" panose="02010800040101010101" pitchFamily="2" charset="-122"/>
              </a:rPr>
              <a:t>CDMA</a:t>
            </a:r>
            <a:r>
              <a:rPr lang="en-US" altLang="zh-CN" sz="2800" dirty="0">
                <a:latin typeface="华文新魏" panose="02010800040101010101" pitchFamily="2" charset="-122"/>
                <a:ea typeface="华文新魏" panose="02010800040101010101" pitchFamily="2" charset="-122"/>
              </a:rPr>
              <a:t> (Code Division Multiple Access)</a:t>
            </a:r>
            <a:r>
              <a:rPr lang="zh-CN" altLang="en-US" sz="2800" dirty="0"/>
              <a:t>，它允许所有站点同时在</a:t>
            </a:r>
            <a:r>
              <a:rPr lang="zh-CN" altLang="en-US" sz="2800" dirty="0">
                <a:solidFill>
                  <a:schemeClr val="tx1"/>
                </a:solidFill>
              </a:rPr>
              <a:t>整个频谱</a:t>
            </a:r>
            <a:r>
              <a:rPr lang="zh-CN" altLang="en-US" sz="2800" dirty="0"/>
              <a:t>上进行传输（</a:t>
            </a:r>
            <a:r>
              <a:rPr lang="zh-CN" altLang="en-US" sz="2800" dirty="0">
                <a:solidFill>
                  <a:srgbClr val="FF0000"/>
                </a:solidFill>
              </a:rPr>
              <a:t>扩频通信</a:t>
            </a:r>
            <a:r>
              <a:rPr lang="zh-CN" altLang="en-US" sz="2800" dirty="0"/>
              <a:t>的一种），</a:t>
            </a:r>
            <a:r>
              <a:rPr lang="zh-CN" altLang="en-US" sz="2800" dirty="0">
                <a:solidFill>
                  <a:srgbClr val="FF0000"/>
                </a:solidFill>
              </a:rPr>
              <a:t>多路的同时传输</a:t>
            </a:r>
            <a:r>
              <a:rPr lang="zh-CN" altLang="en-US" sz="2800" dirty="0"/>
              <a:t>采用</a:t>
            </a:r>
            <a:r>
              <a:rPr lang="zh-CN" altLang="en-US" sz="2800" dirty="0">
                <a:solidFill>
                  <a:srgbClr val="0000FF"/>
                </a:solidFill>
              </a:rPr>
              <a:t>编码原理</a:t>
            </a:r>
            <a:r>
              <a:rPr lang="zh-CN" altLang="en-US" sz="2800" dirty="0"/>
              <a:t>（各用户使用经过特殊挑选的不同码型）加以区分，因此彼此不会造成干扰。这种系统发送的信号有</a:t>
            </a:r>
            <a:r>
              <a:rPr lang="zh-CN" altLang="en-US" sz="2800" dirty="0">
                <a:solidFill>
                  <a:srgbClr val="FC0404"/>
                </a:solidFill>
              </a:rPr>
              <a:t>很强的抗干扰能力</a:t>
            </a:r>
            <a:r>
              <a:rPr lang="zh-CN" altLang="en-US" sz="2800" dirty="0"/>
              <a:t>，其频谱类似于白噪声，不易被敌人发现。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zh-CN" altLang="en-US">
                <a:latin typeface="华文新魏" pitchFamily="2" charset="-122"/>
              </a:rPr>
              <a:t>码片和码片序列</a:t>
            </a:r>
          </a:p>
        </p:txBody>
      </p:sp>
      <p:sp>
        <p:nvSpPr>
          <p:cNvPr id="615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542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5430" name="Rectangle 6"/>
          <p:cNvSpPr>
            <a:spLocks noGrp="1" noChangeArrowheads="1"/>
          </p:cNvSpPr>
          <p:nvPr>
            <p:ph type="body" idx="1"/>
          </p:nvPr>
        </p:nvSpPr>
        <p:spPr>
          <a:xfrm>
            <a:off x="809625" y="1773238"/>
            <a:ext cx="7958138" cy="4679950"/>
          </a:xfrm>
        </p:spPr>
        <p:txBody>
          <a:bodyPr/>
          <a:lstStyle/>
          <a:p>
            <a:r>
              <a:rPr lang="zh-CN" altLang="en-US" sz="2400" dirty="0">
                <a:solidFill>
                  <a:srgbClr val="FC0404"/>
                </a:solidFill>
                <a:latin typeface="华文新魏" pitchFamily="2" charset="-122"/>
              </a:rPr>
              <a:t>码片（</a:t>
            </a:r>
            <a:r>
              <a:rPr lang="en-US" altLang="zh-CN" sz="2400" dirty="0">
                <a:solidFill>
                  <a:srgbClr val="FC0404"/>
                </a:solidFill>
                <a:latin typeface="华文新魏" pitchFamily="2" charset="-122"/>
              </a:rPr>
              <a:t>chip</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在</a:t>
            </a:r>
            <a:r>
              <a:rPr lang="en-US" altLang="zh-CN" sz="2400" dirty="0">
                <a:latin typeface="华文新魏" pitchFamily="2" charset="-122"/>
              </a:rPr>
              <a:t>CDMA</a:t>
            </a:r>
            <a:r>
              <a:rPr lang="zh-CN" altLang="en-US" sz="2400" dirty="0">
                <a:latin typeface="华文新魏" pitchFamily="2" charset="-122"/>
              </a:rPr>
              <a:t>中将每个比特时间分成</a:t>
            </a:r>
            <a:r>
              <a:rPr lang="en-US" altLang="zh-CN" sz="2400" dirty="0">
                <a:latin typeface="华文新魏" pitchFamily="2" charset="-122"/>
              </a:rPr>
              <a:t>m</a:t>
            </a:r>
            <a:r>
              <a:rPr lang="zh-CN" altLang="en-US" sz="2400" dirty="0">
                <a:latin typeface="华文新魏" pitchFamily="2" charset="-122"/>
              </a:rPr>
              <a:t>个短时间段（即：码片），</a:t>
            </a:r>
            <a:r>
              <a:rPr lang="en-US" altLang="zh-CN" sz="2400" dirty="0">
                <a:latin typeface="华文新魏" pitchFamily="2" charset="-122"/>
              </a:rPr>
              <a:t>m</a:t>
            </a:r>
            <a:r>
              <a:rPr lang="zh-CN" altLang="en-US" sz="2400" dirty="0">
                <a:latin typeface="华文新魏" pitchFamily="2" charset="-122"/>
              </a:rPr>
              <a:t>通常为</a:t>
            </a:r>
            <a:r>
              <a:rPr lang="en-US" altLang="zh-CN" sz="2400" dirty="0">
                <a:latin typeface="华文新魏" pitchFamily="2" charset="-122"/>
              </a:rPr>
              <a:t>64/128</a:t>
            </a:r>
            <a:r>
              <a:rPr lang="zh-CN" altLang="en-US" sz="2400" dirty="0">
                <a:latin typeface="华文新魏" pitchFamily="2" charset="-122"/>
              </a:rPr>
              <a:t>，为简化取</a:t>
            </a:r>
            <a:r>
              <a:rPr lang="en-US" altLang="zh-CN" sz="2400" dirty="0">
                <a:latin typeface="华文新魏" pitchFamily="2" charset="-122"/>
              </a:rPr>
              <a:t>m=8</a:t>
            </a:r>
            <a:r>
              <a:rPr lang="zh-CN" altLang="en-US" sz="2400" dirty="0">
                <a:latin typeface="华文新魏" pitchFamily="2" charset="-122"/>
              </a:rPr>
              <a:t>进行讨论。</a:t>
            </a:r>
          </a:p>
          <a:p>
            <a:r>
              <a:rPr lang="zh-CN" altLang="en-US" sz="2400" dirty="0">
                <a:solidFill>
                  <a:srgbClr val="FC0404"/>
                </a:solidFill>
                <a:latin typeface="华文新魏" pitchFamily="2" charset="-122"/>
              </a:rPr>
              <a:t>码片序列（</a:t>
            </a:r>
            <a:r>
              <a:rPr lang="en-US" altLang="zh-CN" sz="2400" dirty="0">
                <a:solidFill>
                  <a:srgbClr val="FC0404"/>
                </a:solidFill>
                <a:latin typeface="华文新魏" pitchFamily="2" charset="-122"/>
              </a:rPr>
              <a:t>chip sequence</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由</a:t>
            </a:r>
            <a:r>
              <a:rPr lang="en-US" altLang="zh-CN" sz="2400" dirty="0">
                <a:latin typeface="华文新魏" pitchFamily="2" charset="-122"/>
              </a:rPr>
              <a:t>m</a:t>
            </a:r>
            <a:r>
              <a:rPr lang="zh-CN" altLang="en-US" sz="2400" dirty="0">
                <a:latin typeface="华文新魏" pitchFamily="2" charset="-122"/>
              </a:rPr>
              <a:t>个码片组成，每个站分配一个唯一的码片序列。若发送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，则发送码片序列；若发送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，则发送码片序列的反码。</a:t>
            </a:r>
          </a:p>
          <a:p>
            <a:r>
              <a:rPr lang="zh-CN" altLang="en-US" sz="2400" dirty="0">
                <a:solidFill>
                  <a:srgbClr val="0000FF"/>
                </a:solidFill>
                <a:latin typeface="华文新魏" pitchFamily="2" charset="-122"/>
              </a:rPr>
              <a:t>双极型</a:t>
            </a:r>
          </a:p>
          <a:p>
            <a:pPr>
              <a:buFont typeface="Wingdings" pitchFamily="2" charset="2"/>
              <a:buNone/>
            </a:pPr>
            <a:r>
              <a:rPr lang="zh-CN" altLang="en-US" sz="2400" dirty="0">
                <a:latin typeface="华文新魏" pitchFamily="2" charset="-122"/>
              </a:rPr>
              <a:t>              为讲解方便，码片序列采用双极型形式表示（</a:t>
            </a:r>
            <a:r>
              <a:rPr lang="en-US" altLang="zh-CN" sz="2400" dirty="0">
                <a:latin typeface="华文新魏" pitchFamily="2" charset="-122"/>
              </a:rPr>
              <a:t>0</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a:t>
            </a:r>
            <a:r>
              <a:rPr lang="en-US" altLang="zh-CN" sz="2400" dirty="0">
                <a:latin typeface="华文新魏" pitchFamily="2" charset="-122"/>
              </a:rPr>
              <a:t>1</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代替）。例如：码片序列为</a:t>
            </a:r>
            <a:r>
              <a:rPr lang="en-US" altLang="zh-CN" sz="2400" dirty="0">
                <a:latin typeface="华文新魏" pitchFamily="2" charset="-122"/>
              </a:rPr>
              <a:t>10100011</a:t>
            </a:r>
            <a:r>
              <a:rPr lang="zh-CN" altLang="en-US" sz="2400" dirty="0">
                <a:latin typeface="华文新魏" pitchFamily="2" charset="-122"/>
              </a:rPr>
              <a:t>，则对应的双极型为（</a:t>
            </a:r>
            <a:r>
              <a:rPr lang="en-US" altLang="zh-CN" sz="2400" dirty="0">
                <a:latin typeface="华文新魏" pitchFamily="2" charset="-122"/>
              </a:rPr>
              <a:t>+1-1+1-1-1-1+1+1</a:t>
            </a:r>
            <a:r>
              <a:rPr lang="zh-CN" altLang="en-US" sz="2400" dirty="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之一</a:t>
            </a:r>
          </a:p>
        </p:txBody>
      </p:sp>
      <p:sp>
        <p:nvSpPr>
          <p:cNvPr id="616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64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16454" name="Rectangle 6"/>
          <p:cNvSpPr>
            <a:spLocks noGrp="1" noChangeArrowheads="1"/>
          </p:cNvSpPr>
          <p:nvPr>
            <p:ph type="body" idx="1"/>
          </p:nvPr>
        </p:nvSpPr>
        <p:spPr>
          <a:xfrm>
            <a:off x="827088" y="1700213"/>
            <a:ext cx="7921625" cy="4681537"/>
          </a:xfrm>
          <a:noFill/>
          <a:ln/>
        </p:spPr>
        <p:txBody>
          <a:bodyPr/>
          <a:lstStyle/>
          <a:p>
            <a:pPr marL="0" indent="0">
              <a:lnSpc>
                <a:spcPct val="110000"/>
              </a:lnSpc>
              <a:buFont typeface="Wingdings" pitchFamily="2" charset="2"/>
              <a:buNone/>
            </a:pPr>
            <a:r>
              <a:rPr lang="zh-CN" altLang="en-US" sz="2400" dirty="0"/>
              <a:t>        </a:t>
            </a:r>
            <a:r>
              <a:rPr lang="zh-CN" altLang="en-US" sz="2400" dirty="0">
                <a:solidFill>
                  <a:srgbClr val="FF0000"/>
                </a:solidFill>
              </a:rPr>
              <a:t>每个站分配的码片序列不仅必须各不相同并且还必须互相正交</a:t>
            </a:r>
            <a:r>
              <a:rPr lang="zh-CN" altLang="en-US" sz="2400" dirty="0" smtClean="0"/>
              <a:t>（</a:t>
            </a:r>
            <a:r>
              <a:rPr lang="zh-CN" altLang="en-US" sz="2400" dirty="0" smtClean="0">
                <a:solidFill>
                  <a:srgbClr val="0000FF"/>
                </a:solidFill>
              </a:rPr>
              <a:t>码片相等的数目与不相等的数目一样多</a:t>
            </a:r>
            <a:r>
              <a:rPr lang="zh-CN" altLang="en-US" sz="2400" dirty="0" smtClean="0"/>
              <a:t>，利用</a:t>
            </a:r>
            <a:r>
              <a:rPr lang="en-US" altLang="zh-CN" sz="2400" dirty="0" smtClean="0">
                <a:solidFill>
                  <a:srgbClr val="0000FF"/>
                </a:solidFill>
              </a:rPr>
              <a:t>Walsh</a:t>
            </a:r>
            <a:r>
              <a:rPr lang="zh-CN" altLang="en-US" sz="2400" dirty="0" smtClean="0">
                <a:solidFill>
                  <a:srgbClr val="0000FF"/>
                </a:solidFill>
              </a:rPr>
              <a:t>码</a:t>
            </a:r>
            <a:r>
              <a:rPr lang="zh-CN" altLang="en-US" sz="2400" dirty="0" smtClean="0"/>
              <a:t>可以产生）</a:t>
            </a:r>
            <a:r>
              <a:rPr lang="zh-CN" altLang="en-US" sz="2400" dirty="0"/>
              <a:t>。令向量</a:t>
            </a:r>
            <a:r>
              <a:rPr lang="en-US" altLang="zh-CN" sz="2400" dirty="0"/>
              <a:t>S</a:t>
            </a:r>
            <a:r>
              <a:rPr lang="zh-CN" altLang="en-US" sz="2400" dirty="0"/>
              <a:t>表示站</a:t>
            </a:r>
            <a:r>
              <a:rPr lang="en-US" altLang="zh-CN" sz="2400" dirty="0"/>
              <a:t>S</a:t>
            </a:r>
            <a:r>
              <a:rPr lang="zh-CN" altLang="en-US" sz="2400" dirty="0"/>
              <a:t>的码片向量，令</a:t>
            </a:r>
            <a:r>
              <a:rPr lang="en-US" altLang="zh-CN" sz="2400" dirty="0"/>
              <a:t>T</a:t>
            </a:r>
            <a:r>
              <a:rPr lang="zh-CN" altLang="en-US" sz="2400" dirty="0"/>
              <a:t>表示其他任何站的码片向量。两个不同站的码片序列正交，就是向量</a:t>
            </a:r>
            <a:r>
              <a:rPr lang="en-US" altLang="zh-CN" sz="2400" dirty="0"/>
              <a:t>S</a:t>
            </a:r>
            <a:r>
              <a:rPr lang="zh-CN" altLang="en-US" sz="2400" dirty="0"/>
              <a:t>和</a:t>
            </a:r>
            <a:r>
              <a:rPr lang="en-US" altLang="zh-CN" sz="2400" dirty="0"/>
              <a:t>T</a:t>
            </a:r>
            <a:r>
              <a:rPr lang="zh-CN" altLang="en-US" sz="2400" dirty="0"/>
              <a:t>的规格化内积都是 </a:t>
            </a:r>
            <a:r>
              <a:rPr lang="en-US" altLang="zh-CN" sz="2400" dirty="0"/>
              <a:t>0</a:t>
            </a:r>
            <a:r>
              <a:rPr lang="zh-CN" altLang="en-US" sz="2400" dirty="0"/>
              <a:t>：</a:t>
            </a:r>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r>
              <a:rPr lang="zh-CN" altLang="en-US" sz="2400" dirty="0"/>
              <a:t>      </a:t>
            </a:r>
            <a:r>
              <a:rPr lang="zh-CN" altLang="en-US" sz="2400" dirty="0" smtClean="0"/>
              <a:t>则</a:t>
            </a:r>
            <a:r>
              <a:rPr lang="zh-CN" altLang="en-US" sz="2400" dirty="0"/>
              <a:t>向量</a:t>
            </a:r>
            <a:r>
              <a:rPr lang="en-US" altLang="zh-CN" sz="2400" dirty="0"/>
              <a:t>S</a:t>
            </a:r>
            <a:r>
              <a:rPr lang="zh-CN" altLang="en-US" sz="2400" dirty="0"/>
              <a:t>与各站码片反码的向量的规格化内积也是</a:t>
            </a:r>
            <a:r>
              <a:rPr lang="en-US" altLang="zh-CN" sz="2400" dirty="0"/>
              <a:t>0</a:t>
            </a:r>
            <a:r>
              <a:rPr lang="zh-CN" altLang="en-US" sz="2400" dirty="0"/>
              <a:t>：</a:t>
            </a:r>
          </a:p>
        </p:txBody>
      </p:sp>
      <p:graphicFrame>
        <p:nvGraphicFramePr>
          <p:cNvPr id="616455" name="Object 7"/>
          <p:cNvGraphicFramePr>
            <a:graphicFrameLocks noChangeAspect="1"/>
          </p:cNvGraphicFramePr>
          <p:nvPr>
            <p:extLst>
              <p:ext uri="{D42A27DB-BD31-4B8C-83A1-F6EECF244321}">
                <p14:modId xmlns:p14="http://schemas.microsoft.com/office/powerpoint/2010/main" val="3796968148"/>
              </p:ext>
            </p:extLst>
          </p:nvPr>
        </p:nvGraphicFramePr>
        <p:xfrm>
          <a:off x="1790700" y="3814763"/>
          <a:ext cx="2897188" cy="854075"/>
        </p:xfrm>
        <a:graphic>
          <a:graphicData uri="http://schemas.openxmlformats.org/presentationml/2006/ole">
            <mc:AlternateContent xmlns:mc="http://schemas.openxmlformats.org/markup-compatibility/2006">
              <mc:Choice xmlns:v="urn:schemas-microsoft-com:vml" Requires="v">
                <p:oleObj spid="_x0000_s616714" name="公式" r:id="rId6" imgW="1371600" imgH="406080" progId="Equation.3">
                  <p:embed/>
                </p:oleObj>
              </mc:Choice>
              <mc:Fallback>
                <p:oleObj name="公式" r:id="rId6" imgW="1371600" imgH="406080" progId="Equation.3">
                  <p:embed/>
                  <p:pic>
                    <p:nvPicPr>
                      <p:cNvPr id="0" name="Object 7"/>
                      <p:cNvPicPr>
                        <a:picLocks noChangeAspect="1" noChangeArrowheads="1"/>
                      </p:cNvPicPr>
                      <p:nvPr/>
                    </p:nvPicPr>
                    <p:blipFill>
                      <a:blip r:embed="rId7"/>
                      <a:srcRect/>
                      <a:stretch>
                        <a:fillRect/>
                      </a:stretch>
                    </p:blipFill>
                    <p:spPr bwMode="auto">
                      <a:xfrm>
                        <a:off x="1790700" y="3814763"/>
                        <a:ext cx="2897188" cy="8540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616456" name="Object 8"/>
          <p:cNvGraphicFramePr>
            <a:graphicFrameLocks noChangeAspect="1"/>
          </p:cNvGraphicFramePr>
          <p:nvPr>
            <p:extLst>
              <p:ext uri="{D42A27DB-BD31-4B8C-83A1-F6EECF244321}">
                <p14:modId xmlns:p14="http://schemas.microsoft.com/office/powerpoint/2010/main" val="2152226239"/>
              </p:ext>
            </p:extLst>
          </p:nvPr>
        </p:nvGraphicFramePr>
        <p:xfrm>
          <a:off x="2932113" y="5229225"/>
          <a:ext cx="3065462" cy="949325"/>
        </p:xfrm>
        <a:graphic>
          <a:graphicData uri="http://schemas.openxmlformats.org/presentationml/2006/ole">
            <mc:AlternateContent xmlns:mc="http://schemas.openxmlformats.org/markup-compatibility/2006">
              <mc:Choice xmlns:v="urn:schemas-microsoft-com:vml" Requires="v">
                <p:oleObj spid="_x0000_s616715" name="公式" r:id="rId8" imgW="1384200" imgH="431640" progId="Equation.3">
                  <p:embed/>
                </p:oleObj>
              </mc:Choice>
              <mc:Fallback>
                <p:oleObj name="公式" r:id="rId8" imgW="1384200" imgH="431640" progId="Equation.3">
                  <p:embed/>
                  <p:pic>
                    <p:nvPicPr>
                      <p:cNvPr id="0" name="Object 8"/>
                      <p:cNvPicPr>
                        <a:picLocks noChangeAspect="1" noChangeArrowheads="1"/>
                      </p:cNvPicPr>
                      <p:nvPr/>
                    </p:nvPicPr>
                    <p:blipFill>
                      <a:blip r:embed="rId9"/>
                      <a:srcRect/>
                      <a:stretch>
                        <a:fillRect/>
                      </a:stretch>
                    </p:blipFill>
                    <p:spPr bwMode="auto">
                      <a:xfrm>
                        <a:off x="2932113" y="5229225"/>
                        <a:ext cx="3065462" cy="94932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69551044"/>
              </p:ext>
            </p:extLst>
          </p:nvPr>
        </p:nvGraphicFramePr>
        <p:xfrm>
          <a:off x="5202238" y="3814763"/>
          <a:ext cx="2949575" cy="866775"/>
        </p:xfrm>
        <a:graphic>
          <a:graphicData uri="http://schemas.openxmlformats.org/presentationml/2006/ole">
            <mc:AlternateContent xmlns:mc="http://schemas.openxmlformats.org/markup-compatibility/2006">
              <mc:Choice xmlns:v="urn:schemas-microsoft-com:vml" Requires="v">
                <p:oleObj spid="_x0000_s616716" name="公式" r:id="rId10" imgW="1371600" imgH="406080" progId="Equation.3">
                  <p:embed/>
                </p:oleObj>
              </mc:Choice>
              <mc:Fallback>
                <p:oleObj name="公式" r:id="rId10" imgW="1371600" imgH="406080" progId="Equation.3">
                  <p:embed/>
                  <p:pic>
                    <p:nvPicPr>
                      <p:cNvPr id="0" name=""/>
                      <p:cNvPicPr>
                        <a:picLocks noChangeAspect="1" noChangeArrowheads="1"/>
                      </p:cNvPicPr>
                      <p:nvPr/>
                    </p:nvPicPr>
                    <p:blipFill>
                      <a:blip r:embed="rId11"/>
                      <a:srcRect/>
                      <a:stretch>
                        <a:fillRect/>
                      </a:stretch>
                    </p:blipFill>
                    <p:spPr bwMode="auto">
                      <a:xfrm>
                        <a:off x="5202238" y="3814763"/>
                        <a:ext cx="2949575" cy="8667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之二</a:t>
            </a:r>
          </a:p>
        </p:txBody>
      </p:sp>
      <p:sp>
        <p:nvSpPr>
          <p:cNvPr id="617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74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7478" name="Rectangle 6"/>
          <p:cNvSpPr>
            <a:spLocks noGrp="1" noChangeArrowheads="1"/>
          </p:cNvSpPr>
          <p:nvPr>
            <p:ph type="body" sz="half" idx="1"/>
          </p:nvPr>
        </p:nvSpPr>
        <p:spPr>
          <a:xfrm>
            <a:off x="827088" y="1700213"/>
            <a:ext cx="7921625" cy="4395787"/>
          </a:xfrm>
          <a:noFill/>
          <a:ln/>
        </p:spPr>
        <p:txBody>
          <a:bodyPr/>
          <a:lstStyle/>
          <a:p>
            <a:pPr>
              <a:lnSpc>
                <a:spcPct val="120000"/>
              </a:lnSpc>
            </a:pPr>
            <a:r>
              <a:rPr lang="zh-CN" altLang="en-US" sz="2800"/>
              <a:t>任何一个码片向量和该码片向量自己的规格化内积都是</a:t>
            </a:r>
            <a:r>
              <a:rPr lang="en-US" altLang="zh-CN" sz="2800"/>
              <a:t>1 </a:t>
            </a:r>
            <a:r>
              <a:rPr lang="zh-CN" altLang="en-US" sz="2800"/>
              <a:t>：</a:t>
            </a:r>
          </a:p>
          <a:p>
            <a:pPr>
              <a:lnSpc>
                <a:spcPct val="120000"/>
              </a:lnSpc>
            </a:pPr>
            <a:endParaRPr lang="zh-CN" altLang="en-US" sz="2800"/>
          </a:p>
          <a:p>
            <a:pPr>
              <a:lnSpc>
                <a:spcPct val="120000"/>
              </a:lnSpc>
            </a:pPr>
            <a:endParaRPr lang="zh-CN" altLang="en-US" sz="2800"/>
          </a:p>
          <a:p>
            <a:pPr>
              <a:lnSpc>
                <a:spcPct val="120000"/>
              </a:lnSpc>
            </a:pPr>
            <a:r>
              <a:rPr lang="zh-CN" altLang="en-US" sz="2800"/>
              <a:t>任何一个码片向量和该码片反码的向量的规格化内积值是 </a:t>
            </a:r>
            <a:r>
              <a:rPr lang="en-US" altLang="zh-CN" sz="2800"/>
              <a:t>–1</a:t>
            </a:r>
            <a:r>
              <a:rPr lang="zh-CN" altLang="en-US" sz="2800"/>
              <a:t>：</a:t>
            </a:r>
          </a:p>
        </p:txBody>
      </p:sp>
      <p:graphicFrame>
        <p:nvGraphicFramePr>
          <p:cNvPr id="617479" name="Object 7"/>
          <p:cNvGraphicFramePr>
            <a:graphicFrameLocks noChangeAspect="1"/>
          </p:cNvGraphicFramePr>
          <p:nvPr/>
        </p:nvGraphicFramePr>
        <p:xfrm>
          <a:off x="2195513" y="2997200"/>
          <a:ext cx="5422900" cy="869950"/>
        </p:xfrm>
        <a:graphic>
          <a:graphicData uri="http://schemas.openxmlformats.org/presentationml/2006/ole">
            <mc:AlternateContent xmlns:mc="http://schemas.openxmlformats.org/markup-compatibility/2006">
              <mc:Choice xmlns:v="urn:schemas-microsoft-com:vml" Requires="v">
                <p:oleObj spid="_x0000_s617657" name="公式" r:id="rId6" imgW="2705040" imgH="431640" progId="Equation.3">
                  <p:embed/>
                </p:oleObj>
              </mc:Choice>
              <mc:Fallback>
                <p:oleObj name="公式" r:id="rId6" imgW="270504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2997200"/>
                        <a:ext cx="5422900" cy="869950"/>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617480" name="Object 8"/>
          <p:cNvGraphicFramePr>
            <a:graphicFrameLocks noChangeAspect="1"/>
          </p:cNvGraphicFramePr>
          <p:nvPr/>
        </p:nvGraphicFramePr>
        <p:xfrm>
          <a:off x="1908175" y="5229225"/>
          <a:ext cx="6062663" cy="869950"/>
        </p:xfrm>
        <a:graphic>
          <a:graphicData uri="http://schemas.openxmlformats.org/presentationml/2006/ole">
            <mc:AlternateContent xmlns:mc="http://schemas.openxmlformats.org/markup-compatibility/2006">
              <mc:Choice xmlns:v="urn:schemas-microsoft-com:vml" Requires="v">
                <p:oleObj spid="_x0000_s617658" name="公式" r:id="rId8" imgW="3022560" imgH="431640" progId="Equation.3">
                  <p:embed/>
                </p:oleObj>
              </mc:Choice>
              <mc:Fallback>
                <p:oleObj name="公式" r:id="rId8" imgW="3022560" imgH="4316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5229225"/>
                        <a:ext cx="6062663" cy="869950"/>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发送端</a:t>
            </a:r>
          </a:p>
        </p:txBody>
      </p:sp>
      <p:sp>
        <p:nvSpPr>
          <p:cNvPr id="618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8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8501" name="Rectangle 5"/>
          <p:cNvSpPr>
            <a:spLocks noGrp="1" noChangeArrowheads="1"/>
          </p:cNvSpPr>
          <p:nvPr>
            <p:ph type="body" idx="1"/>
          </p:nvPr>
        </p:nvSpPr>
        <p:spPr/>
        <p:txBody>
          <a:bodyPr/>
          <a:lstStyle/>
          <a:p>
            <a:r>
              <a:rPr lang="zh-CN" altLang="en-US" sz="2800" dirty="0">
                <a:solidFill>
                  <a:srgbClr val="FC0404"/>
                </a:solidFill>
                <a:latin typeface="华文新魏" pitchFamily="2" charset="-122"/>
              </a:rPr>
              <a:t>前提</a:t>
            </a:r>
          </a:p>
          <a:p>
            <a:pPr lvl="1"/>
            <a:r>
              <a:rPr lang="zh-CN" altLang="en-US" sz="2400" dirty="0">
                <a:latin typeface="华文新魏" pitchFamily="2" charset="-122"/>
              </a:rPr>
              <a:t>所有站点在时间上都是同步的，即：所有的码片序列都是从同一时刻开始；</a:t>
            </a:r>
          </a:p>
          <a:p>
            <a:pPr lvl="1"/>
            <a:r>
              <a:rPr lang="zh-CN" altLang="en-US" sz="2400" dirty="0">
                <a:latin typeface="华文新魏" pitchFamily="2" charset="-122"/>
              </a:rPr>
              <a:t>所有站点的码片序列都是两两正交（</a:t>
            </a:r>
            <a:r>
              <a:rPr lang="zh-CN" altLang="en-US" sz="2400" dirty="0">
                <a:solidFill>
                  <a:srgbClr val="0000FF"/>
                </a:solidFill>
                <a:latin typeface="华文新魏" pitchFamily="2" charset="-122"/>
              </a:rPr>
              <a:t>极其关键</a:t>
            </a:r>
            <a:r>
              <a:rPr lang="zh-CN" altLang="en-US" sz="2400" dirty="0">
                <a:latin typeface="华文新魏" pitchFamily="2" charset="-122"/>
              </a:rPr>
              <a:t>）。</a:t>
            </a:r>
          </a:p>
          <a:p>
            <a:r>
              <a:rPr lang="zh-CN" altLang="en-US" sz="2800" dirty="0">
                <a:solidFill>
                  <a:srgbClr val="FC0404"/>
                </a:solidFill>
                <a:latin typeface="华文新魏" pitchFamily="2" charset="-122"/>
              </a:rPr>
              <a:t>发送</a:t>
            </a:r>
          </a:p>
          <a:p>
            <a:pPr lvl="1"/>
            <a:r>
              <a:rPr lang="zh-CN" altLang="en-US" sz="2400" dirty="0">
                <a:solidFill>
                  <a:srgbClr val="0000FF"/>
                </a:solidFill>
                <a:latin typeface="华文新魏" pitchFamily="2" charset="-122"/>
              </a:rPr>
              <a:t>单个站点</a:t>
            </a:r>
          </a:p>
          <a:p>
            <a:pPr lvl="1">
              <a:buFont typeface="Wingdings" pitchFamily="2" charset="2"/>
              <a:buNone/>
            </a:pPr>
            <a:r>
              <a:rPr lang="zh-CN" altLang="en-US" sz="2400" dirty="0">
                <a:latin typeface="华文新魏" pitchFamily="2" charset="-122"/>
              </a:rPr>
              <a:t>            发送码片序列表示发送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，发送码片序列的反码表示发送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a:t>
            </a:r>
          </a:p>
          <a:p>
            <a:pPr lvl="1"/>
            <a:r>
              <a:rPr lang="zh-CN" altLang="en-US" sz="2400" dirty="0">
                <a:solidFill>
                  <a:srgbClr val="0000FF"/>
                </a:solidFill>
                <a:latin typeface="华文新魏" pitchFamily="2" charset="-122"/>
              </a:rPr>
              <a:t>多个站点</a:t>
            </a:r>
          </a:p>
          <a:p>
            <a:pPr lvl="1">
              <a:buFont typeface="Wingdings" pitchFamily="2" charset="2"/>
              <a:buNone/>
            </a:pPr>
            <a:r>
              <a:rPr lang="zh-CN" altLang="en-US" sz="2400" dirty="0">
                <a:latin typeface="华文新魏" pitchFamily="2" charset="-122"/>
              </a:rPr>
              <a:t>    各个站点的双极型信号线性相加。</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zh-CN" altLang="en-US">
                <a:latin typeface="华文新魏" pitchFamily="2" charset="-122"/>
              </a:rPr>
              <a:t>举  例</a:t>
            </a:r>
          </a:p>
        </p:txBody>
      </p:sp>
      <p:sp>
        <p:nvSpPr>
          <p:cNvPr id="619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9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pic>
        <p:nvPicPr>
          <p:cNvPr id="619528" name="Picture 8" descr="2-4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b="33070"/>
          <a:stretch>
            <a:fillRect/>
          </a:stretch>
        </p:blipFill>
        <p:spPr bwMode="auto">
          <a:xfrm>
            <a:off x="1187450" y="1700213"/>
            <a:ext cx="7058025" cy="4725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接收端</a:t>
            </a:r>
          </a:p>
        </p:txBody>
      </p:sp>
      <p:sp>
        <p:nvSpPr>
          <p:cNvPr id="628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287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628741" name="Rectangle 5"/>
          <p:cNvSpPr>
            <a:spLocks noGrp="1" noChangeArrowheads="1"/>
          </p:cNvSpPr>
          <p:nvPr>
            <p:ph type="body" idx="1"/>
          </p:nvPr>
        </p:nvSpPr>
        <p:spPr/>
        <p:txBody>
          <a:bodyPr/>
          <a:lstStyle/>
          <a:p>
            <a:pPr>
              <a:lnSpc>
                <a:spcPct val="130000"/>
              </a:lnSpc>
            </a:pPr>
            <a:r>
              <a:rPr lang="zh-CN" altLang="en-US" sz="2400" dirty="0">
                <a:solidFill>
                  <a:srgbClr val="FC0404"/>
                </a:solidFill>
                <a:latin typeface="华文新魏" pitchFamily="2" charset="-122"/>
              </a:rPr>
              <a:t>前提</a:t>
            </a:r>
          </a:p>
          <a:p>
            <a:pPr>
              <a:lnSpc>
                <a:spcPct val="130000"/>
              </a:lnSpc>
              <a:buFont typeface="Wingdings" pitchFamily="2" charset="2"/>
              <a:buNone/>
            </a:pPr>
            <a:r>
              <a:rPr lang="zh-CN" altLang="en-US" sz="2400" dirty="0">
                <a:latin typeface="华文新魏" pitchFamily="2" charset="-122"/>
              </a:rPr>
              <a:t>             接收方必须知道发送方的码片序列，才能从信号中还原出单个站点的比特流。</a:t>
            </a:r>
          </a:p>
          <a:p>
            <a:pPr>
              <a:lnSpc>
                <a:spcPct val="130000"/>
              </a:lnSpc>
            </a:pPr>
            <a:r>
              <a:rPr lang="zh-CN" altLang="en-US" sz="2400" dirty="0">
                <a:solidFill>
                  <a:srgbClr val="FC0404"/>
                </a:solidFill>
                <a:latin typeface="华文新魏" pitchFamily="2" charset="-122"/>
              </a:rPr>
              <a:t>方法</a:t>
            </a:r>
          </a:p>
          <a:p>
            <a:pPr>
              <a:lnSpc>
                <a:spcPct val="130000"/>
              </a:lnSpc>
              <a:buFont typeface="Wingdings" pitchFamily="2" charset="2"/>
              <a:buNone/>
            </a:pPr>
            <a:r>
              <a:rPr lang="zh-CN" altLang="en-US" sz="2400" dirty="0">
                <a:latin typeface="华文新魏" pitchFamily="2" charset="-122"/>
              </a:rPr>
              <a:t>             计算收到的码片序列（所有站点发送的线性和）和欲还原站点的码片序列的规格化内积，结果</a:t>
            </a:r>
            <a:r>
              <a:rPr lang="zh-CN" altLang="en-US" sz="2400" dirty="0" smtClean="0">
                <a:latin typeface="华文新魏" pitchFamily="2" charset="-122"/>
              </a:rPr>
              <a:t>就是（</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”表示“无”</a:t>
            </a:r>
            <a:r>
              <a:rPr lang="zh-CN" altLang="en-US" sz="2400" dirty="0" smtClean="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zh-CN" altLang="en-US">
                <a:latin typeface="华文新魏" pitchFamily="2" charset="-122"/>
              </a:rPr>
              <a:t>举  例</a:t>
            </a:r>
          </a:p>
        </p:txBody>
      </p:sp>
      <p:sp>
        <p:nvSpPr>
          <p:cNvPr id="629765" name="Rectangle 5"/>
          <p:cNvSpPr>
            <a:spLocks noGrp="1" noChangeArrowheads="1"/>
          </p:cNvSpPr>
          <p:nvPr>
            <p:ph type="body" sz="half" idx="1"/>
          </p:nvPr>
        </p:nvSpPr>
        <p:spPr>
          <a:xfrm>
            <a:off x="5724525" y="1844675"/>
            <a:ext cx="3109913" cy="4319588"/>
          </a:xfr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lstStyle/>
          <a:p>
            <a:pPr marL="269875" indent="-269875">
              <a:lnSpc>
                <a:spcPct val="130000"/>
              </a:lnSpc>
              <a:buFont typeface="Wingdings" pitchFamily="2" charset="2"/>
              <a:buNone/>
            </a:pPr>
            <a:r>
              <a:rPr lang="zh-CN" altLang="en-US" sz="1800">
                <a:latin typeface="华文新魏" pitchFamily="2" charset="-122"/>
              </a:rPr>
              <a:t>            左图（</a:t>
            </a:r>
            <a:r>
              <a:rPr lang="en-US" altLang="zh-CN" sz="1800">
                <a:latin typeface="华文新魏" pitchFamily="2" charset="-122"/>
              </a:rPr>
              <a:t>c</a:t>
            </a:r>
            <a:r>
              <a:rPr lang="zh-CN" altLang="en-US" sz="1800">
                <a:latin typeface="华文新魏" pitchFamily="2" charset="-122"/>
              </a:rPr>
              <a:t>）的第</a:t>
            </a:r>
            <a:r>
              <a:rPr lang="en-US" altLang="zh-CN" sz="1800">
                <a:latin typeface="华文新魏" pitchFamily="2" charset="-122"/>
              </a:rPr>
              <a:t>4</a:t>
            </a:r>
            <a:r>
              <a:rPr lang="zh-CN" altLang="en-US" sz="1800">
                <a:latin typeface="华文新魏" pitchFamily="2" charset="-122"/>
              </a:rPr>
              <a:t>个例子（</a:t>
            </a:r>
            <a:r>
              <a:rPr lang="en-US" altLang="zh-CN" sz="1800">
                <a:latin typeface="华文新魏" pitchFamily="2" charset="-122"/>
              </a:rPr>
              <a:t>A</a:t>
            </a:r>
            <a:r>
              <a:rPr lang="zh-CN" altLang="en-US" sz="1800">
                <a:latin typeface="华文新魏" pitchFamily="2" charset="-122"/>
              </a:rPr>
              <a:t>、</a:t>
            </a:r>
            <a:r>
              <a:rPr lang="en-US" altLang="zh-CN" sz="1800">
                <a:latin typeface="华文新魏" pitchFamily="2" charset="-122"/>
              </a:rPr>
              <a:t>C</a:t>
            </a:r>
            <a:r>
              <a:rPr lang="zh-CN" altLang="en-US" sz="1800">
                <a:latin typeface="华文新魏" pitchFamily="2" charset="-122"/>
              </a:rPr>
              <a:t>发送</a:t>
            </a:r>
            <a:r>
              <a:rPr lang="zh-CN" altLang="en-US" sz="1800">
                <a:latin typeface="Arial"/>
              </a:rPr>
              <a:t>“</a:t>
            </a:r>
            <a:r>
              <a:rPr lang="en-US" altLang="zh-CN" sz="1800">
                <a:latin typeface="华文新魏" pitchFamily="2" charset="-122"/>
              </a:rPr>
              <a:t>1</a:t>
            </a:r>
            <a:r>
              <a:rPr lang="en-US" altLang="zh-CN" sz="1800">
                <a:latin typeface="Arial"/>
              </a:rPr>
              <a:t>”</a:t>
            </a:r>
            <a:r>
              <a:rPr lang="zh-CN" altLang="en-US" sz="1800">
                <a:latin typeface="华文新魏" pitchFamily="2" charset="-122"/>
              </a:rPr>
              <a:t>，</a:t>
            </a:r>
            <a:r>
              <a:rPr lang="en-US" altLang="zh-CN" sz="1800">
                <a:latin typeface="华文新魏" pitchFamily="2" charset="-122"/>
              </a:rPr>
              <a:t>B</a:t>
            </a:r>
            <a:r>
              <a:rPr lang="zh-CN" altLang="en-US" sz="1800">
                <a:latin typeface="华文新魏" pitchFamily="2" charset="-122"/>
              </a:rPr>
              <a:t>发送</a:t>
            </a:r>
            <a:r>
              <a:rPr lang="zh-CN" altLang="en-US" sz="1800">
                <a:latin typeface="Arial"/>
              </a:rPr>
              <a:t>“</a:t>
            </a:r>
            <a:r>
              <a:rPr lang="en-US" altLang="zh-CN" sz="1800">
                <a:latin typeface="华文新魏" pitchFamily="2" charset="-122"/>
              </a:rPr>
              <a:t>0</a:t>
            </a:r>
            <a:r>
              <a:rPr lang="en-US" altLang="zh-CN" sz="1800">
                <a:latin typeface="Arial"/>
              </a:rPr>
              <a:t>”</a:t>
            </a:r>
            <a:r>
              <a:rPr lang="zh-CN" altLang="en-US" sz="1800">
                <a:latin typeface="华文新魏" pitchFamily="2" charset="-122"/>
              </a:rPr>
              <a:t> ）：</a:t>
            </a:r>
          </a:p>
          <a:p>
            <a:pPr marL="269875" indent="-269875">
              <a:lnSpc>
                <a:spcPct val="130000"/>
              </a:lnSpc>
            </a:pPr>
            <a:r>
              <a:rPr lang="zh-CN" altLang="en-US" sz="1800">
                <a:solidFill>
                  <a:srgbClr val="0000FF"/>
                </a:solidFill>
                <a:latin typeface="华文新魏" pitchFamily="2" charset="-122"/>
              </a:rPr>
              <a:t>发送时：</a:t>
            </a:r>
          </a:p>
          <a:p>
            <a:pPr marL="269875" indent="-269875">
              <a:lnSpc>
                <a:spcPct val="130000"/>
              </a:lnSpc>
            </a:pPr>
            <a:endParaRPr lang="zh-CN" altLang="en-US" sz="1800">
              <a:solidFill>
                <a:srgbClr val="0000FF"/>
              </a:solidFill>
              <a:latin typeface="华文新魏" pitchFamily="2" charset="-122"/>
            </a:endParaRPr>
          </a:p>
          <a:p>
            <a:pPr marL="269875" indent="-269875">
              <a:lnSpc>
                <a:spcPct val="130000"/>
              </a:lnSpc>
            </a:pPr>
            <a:endParaRPr lang="zh-CN" altLang="en-US" sz="1800">
              <a:latin typeface="华文新魏" pitchFamily="2" charset="-122"/>
            </a:endParaRPr>
          </a:p>
          <a:p>
            <a:pPr marL="269875" indent="-269875">
              <a:lnSpc>
                <a:spcPct val="130000"/>
              </a:lnSpc>
            </a:pPr>
            <a:r>
              <a:rPr lang="zh-CN" altLang="en-US" sz="1800">
                <a:solidFill>
                  <a:srgbClr val="0000FF"/>
                </a:solidFill>
                <a:latin typeface="华文新魏" pitchFamily="2" charset="-122"/>
              </a:rPr>
              <a:t>接收时：</a:t>
            </a:r>
            <a:endParaRPr lang="zh-CN" altLang="en-US" sz="1800">
              <a:solidFill>
                <a:srgbClr val="0000FF"/>
              </a:solidFill>
            </a:endParaRPr>
          </a:p>
        </p:txBody>
      </p:sp>
      <p:graphicFrame>
        <p:nvGraphicFramePr>
          <p:cNvPr id="629767" name="Object 7"/>
          <p:cNvGraphicFramePr>
            <a:graphicFrameLocks noGrp="1" noChangeAspect="1"/>
          </p:cNvGraphicFramePr>
          <p:nvPr>
            <p:ph sz="quarter" idx="2"/>
          </p:nvPr>
        </p:nvGraphicFramePr>
        <p:xfrm>
          <a:off x="6156325" y="3644900"/>
          <a:ext cx="1584325" cy="396875"/>
        </p:xfrm>
        <a:graphic>
          <a:graphicData uri="http://schemas.openxmlformats.org/presentationml/2006/ole">
            <mc:AlternateContent xmlns:mc="http://schemas.openxmlformats.org/markup-compatibility/2006">
              <mc:Choice xmlns:v="urn:schemas-microsoft-com:vml" Requires="v">
                <p:oleObj spid="_x0000_s629949" name="公式" r:id="rId4" imgW="965200" imgH="241300" progId="Equation.3">
                  <p:embed/>
                </p:oleObj>
              </mc:Choice>
              <mc:Fallback>
                <p:oleObj name="公式" r:id="rId4" imgW="965200" imgH="2413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3644900"/>
                        <a:ext cx="1584325" cy="3968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29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r>
              <a:rPr lang="en-US" altLang="zh-CN" sz="1200" dirty="0" smtClean="0">
                <a:ea typeface="幼圆" pitchFamily="49" charset="-122"/>
              </a:rPr>
              <a:t>&gt;&gt;</a:t>
            </a:r>
            <a:r>
              <a:rPr lang="zh-CN" altLang="en-US" sz="1200" dirty="0">
                <a:ea typeface="幼圆" pitchFamily="49" charset="-122"/>
                <a:hlinkClick r:id="rId7" action="ppaction://hlinksldjump"/>
              </a:rPr>
              <a:t>多路复用技术</a:t>
            </a:r>
            <a:endParaRPr lang="en-US" altLang="zh-CN" sz="1200" dirty="0">
              <a:ea typeface="幼圆" pitchFamily="49" charset="-122"/>
            </a:endParaRPr>
          </a:p>
        </p:txBody>
      </p:sp>
      <p:sp>
        <p:nvSpPr>
          <p:cNvPr id="6297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pic>
        <p:nvPicPr>
          <p:cNvPr id="629766" name="Picture 6" descr="2-45"/>
          <p:cNvPicPr>
            <a:picLocks noChangeAspect="1" noChangeArrowheads="1"/>
          </p:cNvPicPr>
          <p:nvPr/>
        </p:nvPicPr>
        <p:blipFill>
          <a:blip r:embed="rId8"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628775"/>
            <a:ext cx="4822825" cy="4824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9769" name="Object 9"/>
          <p:cNvGraphicFramePr>
            <a:graphicFrameLocks noGrp="1" noChangeAspect="1"/>
          </p:cNvGraphicFramePr>
          <p:nvPr>
            <p:ph sz="quarter" idx="3"/>
          </p:nvPr>
        </p:nvGraphicFramePr>
        <p:xfrm>
          <a:off x="6156325" y="4868863"/>
          <a:ext cx="2376488" cy="1004887"/>
        </p:xfrm>
        <a:graphic>
          <a:graphicData uri="http://schemas.openxmlformats.org/presentationml/2006/ole">
            <mc:AlternateContent xmlns:mc="http://schemas.openxmlformats.org/markup-compatibility/2006">
              <mc:Choice xmlns:v="urn:schemas-microsoft-com:vml" Requires="v">
                <p:oleObj spid="_x0000_s629950" name="公式" r:id="rId9" imgW="1650960" imgH="698400" progId="Equation.3">
                  <p:embed/>
                </p:oleObj>
              </mc:Choice>
              <mc:Fallback>
                <p:oleObj name="公式" r:id="rId9" imgW="1650960" imgH="698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868863"/>
                        <a:ext cx="2376488" cy="1004887"/>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29771" name="Rectangle 11"/>
          <p:cNvSpPr>
            <a:spLocks noChangeArrowheads="1"/>
          </p:cNvSpPr>
          <p:nvPr/>
        </p:nvSpPr>
        <p:spPr bwMode="auto">
          <a:xfrm>
            <a:off x="1258888" y="3860800"/>
            <a:ext cx="4321175" cy="288925"/>
          </a:xfrm>
          <a:prstGeom prst="rect">
            <a:avLst/>
          </a:prstGeom>
          <a:solidFill>
            <a:srgbClr val="FF00FF">
              <a:alpha val="3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629772" name="Rectangle 12"/>
          <p:cNvSpPr>
            <a:spLocks noChangeArrowheads="1"/>
          </p:cNvSpPr>
          <p:nvPr/>
        </p:nvSpPr>
        <p:spPr bwMode="auto">
          <a:xfrm>
            <a:off x="755650" y="5516563"/>
            <a:ext cx="2879725" cy="288925"/>
          </a:xfrm>
          <a:prstGeom prst="rect">
            <a:avLst/>
          </a:prstGeom>
          <a:solidFill>
            <a:srgbClr val="FF00FF">
              <a:alpha val="3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29767"/>
                                        </p:tgtEl>
                                        <p:attrNameLst>
                                          <p:attrName>style.visibility</p:attrName>
                                        </p:attrNameLst>
                                      </p:cBhvr>
                                      <p:to>
                                        <p:strVal val="visible"/>
                                      </p:to>
                                    </p:set>
                                    <p:anim calcmode="lin" valueType="num">
                                      <p:cBhvr additive="base">
                                        <p:cTn id="7" dur="1000" fill="hold"/>
                                        <p:tgtEl>
                                          <p:spTgt spid="629767"/>
                                        </p:tgtEl>
                                        <p:attrNameLst>
                                          <p:attrName>ppt_x</p:attrName>
                                        </p:attrNameLst>
                                      </p:cBhvr>
                                      <p:tavLst>
                                        <p:tav tm="0">
                                          <p:val>
                                            <p:strVal val="1+#ppt_w/2"/>
                                          </p:val>
                                        </p:tav>
                                        <p:tav tm="100000">
                                          <p:val>
                                            <p:strVal val="#ppt_x"/>
                                          </p:val>
                                        </p:tav>
                                      </p:tavLst>
                                    </p:anim>
                                    <p:anim calcmode="lin" valueType="num">
                                      <p:cBhvr additive="base">
                                        <p:cTn id="8" dur="1000" fill="hold"/>
                                        <p:tgtEl>
                                          <p:spTgt spid="6297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629771"/>
                                        </p:tgtEl>
                                        <p:attrNameLst>
                                          <p:attrName>style.visibility</p:attrName>
                                        </p:attrNameLst>
                                      </p:cBhvr>
                                      <p:to>
                                        <p:strVal val="visible"/>
                                      </p:to>
                                    </p:set>
                                    <p:anim calcmode="lin" valueType="num">
                                      <p:cBhvr>
                                        <p:cTn id="13" dur="5000" fill="hold"/>
                                        <p:tgtEl>
                                          <p:spTgt spid="629771"/>
                                        </p:tgtEl>
                                        <p:attrNameLst>
                                          <p:attrName>ppt_w</p:attrName>
                                        </p:attrNameLst>
                                      </p:cBhvr>
                                      <p:tavLst>
                                        <p:tav tm="0" fmla="#ppt_w*sin(2.5*pi*$)">
                                          <p:val>
                                            <p:fltVal val="0"/>
                                          </p:val>
                                        </p:tav>
                                        <p:tav tm="100000">
                                          <p:val>
                                            <p:fltVal val="1"/>
                                          </p:val>
                                        </p:tav>
                                      </p:tavLst>
                                    </p:anim>
                                    <p:anim calcmode="lin" valueType="num">
                                      <p:cBhvr>
                                        <p:cTn id="14" dur="5000" fill="hold"/>
                                        <p:tgtEl>
                                          <p:spTgt spid="629771"/>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29769"/>
                                        </p:tgtEl>
                                        <p:attrNameLst>
                                          <p:attrName>style.visibility</p:attrName>
                                        </p:attrNameLst>
                                      </p:cBhvr>
                                      <p:to>
                                        <p:strVal val="visible"/>
                                      </p:to>
                                    </p:set>
                                    <p:anim calcmode="lin" valueType="num">
                                      <p:cBhvr additive="base">
                                        <p:cTn id="19" dur="1000" fill="hold"/>
                                        <p:tgtEl>
                                          <p:spTgt spid="629769"/>
                                        </p:tgtEl>
                                        <p:attrNameLst>
                                          <p:attrName>ppt_x</p:attrName>
                                        </p:attrNameLst>
                                      </p:cBhvr>
                                      <p:tavLst>
                                        <p:tav tm="0">
                                          <p:val>
                                            <p:strVal val="1+#ppt_w/2"/>
                                          </p:val>
                                        </p:tav>
                                        <p:tav tm="100000">
                                          <p:val>
                                            <p:strVal val="#ppt_x"/>
                                          </p:val>
                                        </p:tav>
                                      </p:tavLst>
                                    </p:anim>
                                    <p:anim calcmode="lin" valueType="num">
                                      <p:cBhvr additive="base">
                                        <p:cTn id="20" dur="1000" fill="hold"/>
                                        <p:tgtEl>
                                          <p:spTgt spid="6297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9" presetClass="entr" presetSubtype="10" fill="hold" grpId="0" nodeType="clickEffect">
                                  <p:stCondLst>
                                    <p:cond delay="0"/>
                                  </p:stCondLst>
                                  <p:childTnLst>
                                    <p:set>
                                      <p:cBhvr>
                                        <p:cTn id="24" dur="1" fill="hold">
                                          <p:stCondLst>
                                            <p:cond delay="0"/>
                                          </p:stCondLst>
                                        </p:cTn>
                                        <p:tgtEl>
                                          <p:spTgt spid="629772"/>
                                        </p:tgtEl>
                                        <p:attrNameLst>
                                          <p:attrName>style.visibility</p:attrName>
                                        </p:attrNameLst>
                                      </p:cBhvr>
                                      <p:to>
                                        <p:strVal val="visible"/>
                                      </p:to>
                                    </p:set>
                                    <p:anim calcmode="lin" valueType="num">
                                      <p:cBhvr>
                                        <p:cTn id="25" dur="5000" fill="hold"/>
                                        <p:tgtEl>
                                          <p:spTgt spid="629772"/>
                                        </p:tgtEl>
                                        <p:attrNameLst>
                                          <p:attrName>ppt_w</p:attrName>
                                        </p:attrNameLst>
                                      </p:cBhvr>
                                      <p:tavLst>
                                        <p:tav tm="0" fmla="#ppt_w*sin(2.5*pi*$)">
                                          <p:val>
                                            <p:fltVal val="0"/>
                                          </p:val>
                                        </p:tav>
                                        <p:tav tm="100000">
                                          <p:val>
                                            <p:fltVal val="1"/>
                                          </p:val>
                                        </p:tav>
                                      </p:tavLst>
                                    </p:anim>
                                    <p:anim calcmode="lin" valueType="num">
                                      <p:cBhvr>
                                        <p:cTn id="26" dur="5000" fill="hold"/>
                                        <p:tgtEl>
                                          <p:spTgt spid="6297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71" grpId="0" animBg="1"/>
      <p:bldP spid="62977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body" idx="1"/>
          </p:nvPr>
        </p:nvSpPr>
        <p:spPr>
          <a:xfrm>
            <a:off x="3276600" y="2492375"/>
            <a:ext cx="2538413" cy="3240088"/>
          </a:xfrm>
        </p:spPr>
        <p:txBody>
          <a:bodyPr/>
          <a:lstStyle/>
          <a:p>
            <a:r>
              <a:rPr lang="zh-CN" altLang="en-US">
                <a:hlinkClick r:id="rId3" action="ppaction://hlinksldjump"/>
              </a:rPr>
              <a:t>电路交换</a:t>
            </a:r>
            <a:endParaRPr lang="zh-CN" altLang="en-US"/>
          </a:p>
          <a:p>
            <a:endParaRPr lang="zh-CN" altLang="en-US"/>
          </a:p>
          <a:p>
            <a:r>
              <a:rPr lang="zh-CN" altLang="en-US">
                <a:hlinkClick r:id="rId4" action="ppaction://hlinksldjump"/>
              </a:rPr>
              <a:t>报文交换</a:t>
            </a:r>
            <a:endParaRPr lang="zh-CN" altLang="en-US"/>
          </a:p>
          <a:p>
            <a:endParaRPr lang="zh-CN" altLang="en-US"/>
          </a:p>
          <a:p>
            <a:r>
              <a:rPr lang="zh-CN" altLang="en-US">
                <a:hlinkClick r:id="rId5" action="ppaction://hlinksldjump"/>
              </a:rPr>
              <a:t>分组交换</a:t>
            </a:r>
            <a:endParaRPr lang="zh-CN" altLang="en-US"/>
          </a:p>
        </p:txBody>
      </p:sp>
      <p:sp>
        <p:nvSpPr>
          <p:cNvPr id="581635" name="Rectangle 3"/>
          <p:cNvSpPr>
            <a:spLocks noGrp="1" noChangeArrowheads="1"/>
          </p:cNvSpPr>
          <p:nvPr>
            <p:ph type="title"/>
          </p:nvPr>
        </p:nvSpPr>
        <p:spPr/>
        <p:txBody>
          <a:bodyPr/>
          <a:lstStyle/>
          <a:p>
            <a:r>
              <a:rPr lang="zh-CN" altLang="en-US"/>
              <a:t>数据交换技术</a:t>
            </a:r>
          </a:p>
        </p:txBody>
      </p:sp>
      <p:sp>
        <p:nvSpPr>
          <p:cNvPr id="581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body" idx="1"/>
          </p:nvPr>
        </p:nvSpPr>
        <p:spPr>
          <a:xfrm>
            <a:off x="809625" y="1773238"/>
            <a:ext cx="7958138" cy="4679950"/>
          </a:xfrm>
        </p:spPr>
        <p:txBody>
          <a:bodyPr/>
          <a:lstStyle/>
          <a:p>
            <a:r>
              <a:rPr lang="zh-CN" altLang="en-US" sz="2800" dirty="0">
                <a:solidFill>
                  <a:srgbClr val="FC0404"/>
                </a:solidFill>
                <a:latin typeface="华文新魏" pitchFamily="2" charset="-122"/>
              </a:rPr>
              <a:t>串行传输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数据按位依次在通信线上传输</a:t>
            </a:r>
            <a:r>
              <a:rPr lang="zh-CN" altLang="en-US" sz="2800" dirty="0">
                <a:latin typeface="华文新魏" pitchFamily="2" charset="-122"/>
              </a:rPr>
              <a:t>。特点：成本低，利用率高，速度慢，需串</a:t>
            </a:r>
            <a:r>
              <a:rPr lang="en-US" altLang="zh-CN" sz="2800" dirty="0">
                <a:latin typeface="华文新魏" pitchFamily="2" charset="-122"/>
              </a:rPr>
              <a:t>/</a:t>
            </a:r>
            <a:r>
              <a:rPr lang="zh-CN" altLang="en-US" sz="2800" dirty="0">
                <a:latin typeface="华文新魏" pitchFamily="2" charset="-122"/>
              </a:rPr>
              <a:t>并转换，适合长距离的传输。例如：计算机网络通常就使用串行传输方式。</a:t>
            </a:r>
          </a:p>
          <a:p>
            <a:r>
              <a:rPr lang="zh-CN" altLang="en-US" sz="2800" dirty="0">
                <a:solidFill>
                  <a:srgbClr val="FC0404"/>
                </a:solidFill>
                <a:latin typeface="华文新魏" pitchFamily="2" charset="-122"/>
              </a:rPr>
              <a:t>并行传输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多个位同时进行传输</a:t>
            </a:r>
            <a:r>
              <a:rPr lang="zh-CN" altLang="en-US" sz="2800" dirty="0">
                <a:latin typeface="华文新魏" pitchFamily="2" charset="-122"/>
              </a:rPr>
              <a:t>。特点：成本高，利用率低，速度快，不需串</a:t>
            </a:r>
            <a:r>
              <a:rPr lang="en-US" altLang="zh-CN" sz="2800" dirty="0">
                <a:latin typeface="华文新魏" pitchFamily="2" charset="-122"/>
              </a:rPr>
              <a:t>/</a:t>
            </a:r>
            <a:r>
              <a:rPr lang="zh-CN" altLang="en-US" sz="2800" dirty="0">
                <a:latin typeface="华文新魏" pitchFamily="2" charset="-122"/>
              </a:rPr>
              <a:t>并转换，适合近距离的传输。例如：在计算机内部的数据通信通常以并行传输方式进行。</a:t>
            </a:r>
            <a:endParaRPr lang="zh-CN" altLang="en-US" sz="2800" dirty="0"/>
          </a:p>
        </p:txBody>
      </p:sp>
      <p:sp>
        <p:nvSpPr>
          <p:cNvPr id="586755" name="Rectangle 3"/>
          <p:cNvSpPr>
            <a:spLocks noGrp="1" noChangeArrowheads="1"/>
          </p:cNvSpPr>
          <p:nvPr>
            <p:ph type="title"/>
          </p:nvPr>
        </p:nvSpPr>
        <p:spPr/>
        <p:txBody>
          <a:bodyPr/>
          <a:lstStyle/>
          <a:p>
            <a:r>
              <a:rPr lang="zh-CN" altLang="en-US">
                <a:latin typeface="华文新魏" pitchFamily="2" charset="-122"/>
              </a:rPr>
              <a:t>串行传输和并行传输</a:t>
            </a:r>
          </a:p>
        </p:txBody>
      </p:sp>
      <p:sp>
        <p:nvSpPr>
          <p:cNvPr id="5867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67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3" name="Rectangle 3"/>
          <p:cNvSpPr>
            <a:spLocks noGrp="1" noChangeArrowheads="1"/>
          </p:cNvSpPr>
          <p:nvPr>
            <p:ph type="title"/>
          </p:nvPr>
        </p:nvSpPr>
        <p:spPr/>
        <p:txBody>
          <a:bodyPr/>
          <a:lstStyle/>
          <a:p>
            <a:r>
              <a:rPr lang="zh-CN" altLang="en-US"/>
              <a:t>电路交换</a:t>
            </a:r>
          </a:p>
        </p:txBody>
      </p:sp>
      <p:sp>
        <p:nvSpPr>
          <p:cNvPr id="6348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4885" name="Rectangle 5"/>
          <p:cNvSpPr>
            <a:spLocks noGrp="1" noChangeArrowheads="1"/>
          </p:cNvSpPr>
          <p:nvPr>
            <p:ph type="body" idx="1"/>
          </p:nvPr>
        </p:nvSpPr>
        <p:spPr/>
        <p:txBody>
          <a:bodyPr/>
          <a:lstStyle/>
          <a:p>
            <a:pPr>
              <a:lnSpc>
                <a:spcPct val="110000"/>
              </a:lnSpc>
            </a:pPr>
            <a:r>
              <a:rPr lang="zh-CN" altLang="en-US" sz="2800">
                <a:solidFill>
                  <a:srgbClr val="FF0000"/>
                </a:solidFill>
              </a:rPr>
              <a:t>思想来源</a:t>
            </a:r>
          </a:p>
          <a:p>
            <a:pPr lvl="1">
              <a:lnSpc>
                <a:spcPct val="110000"/>
              </a:lnSpc>
            </a:pPr>
            <a:r>
              <a:rPr lang="zh-CN" altLang="en-US" sz="2400"/>
              <a:t>电话系统</a:t>
            </a:r>
          </a:p>
          <a:p>
            <a:pPr>
              <a:lnSpc>
                <a:spcPct val="110000"/>
              </a:lnSpc>
            </a:pPr>
            <a:r>
              <a:rPr lang="zh-CN" altLang="en-US" sz="2800">
                <a:solidFill>
                  <a:srgbClr val="FF0000"/>
                </a:solidFill>
              </a:rPr>
              <a:t>工作思想</a:t>
            </a:r>
          </a:p>
          <a:p>
            <a:pPr lvl="1">
              <a:lnSpc>
                <a:spcPct val="110000"/>
              </a:lnSpc>
            </a:pPr>
            <a:r>
              <a:rPr lang="zh-CN" altLang="en-US" sz="2400"/>
              <a:t>通信双方之间有一条利用中间节点构成的一条专用的物理连接线路（即，电路），直至数据传输结束。 </a:t>
            </a:r>
          </a:p>
          <a:p>
            <a:pPr>
              <a:lnSpc>
                <a:spcPct val="110000"/>
              </a:lnSpc>
            </a:pPr>
            <a:r>
              <a:rPr lang="zh-CN" altLang="en-US" sz="2800">
                <a:solidFill>
                  <a:srgbClr val="FF0000"/>
                </a:solidFill>
              </a:rPr>
              <a:t>工作过程</a:t>
            </a:r>
          </a:p>
          <a:p>
            <a:pPr lvl="1">
              <a:lnSpc>
                <a:spcPct val="110000"/>
              </a:lnSpc>
            </a:pPr>
            <a:r>
              <a:rPr lang="zh-CN" altLang="en-US" sz="2400"/>
              <a:t>电路建立</a:t>
            </a:r>
          </a:p>
          <a:p>
            <a:pPr lvl="1">
              <a:lnSpc>
                <a:spcPct val="110000"/>
              </a:lnSpc>
            </a:pPr>
            <a:r>
              <a:rPr lang="zh-CN" altLang="en-US" sz="2400"/>
              <a:t>数据传输</a:t>
            </a:r>
          </a:p>
          <a:p>
            <a:pPr lvl="1">
              <a:lnSpc>
                <a:spcPct val="110000"/>
              </a:lnSpc>
            </a:pPr>
            <a:r>
              <a:rPr lang="zh-CN" altLang="en-US" sz="2400"/>
              <a:t>电路拆除</a:t>
            </a:r>
          </a:p>
        </p:txBody>
      </p:sp>
      <p:sp>
        <p:nvSpPr>
          <p:cNvPr id="6348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r>
              <a:rPr lang="zh-CN" altLang="en-US"/>
              <a:t>图示电路交换</a:t>
            </a:r>
          </a:p>
        </p:txBody>
      </p:sp>
      <p:sp>
        <p:nvSpPr>
          <p:cNvPr id="635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5976"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5980" name="Picture 7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2708275"/>
            <a:ext cx="7991475" cy="272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7008813" y="3924300"/>
            <a:ext cx="754062"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5" name="Rectangle 3"/>
          <p:cNvSpPr>
            <a:spLocks noChangeArrowheads="1"/>
          </p:cNvSpPr>
          <p:nvPr/>
        </p:nvSpPr>
        <p:spPr bwMode="auto">
          <a:xfrm>
            <a:off x="5345113" y="4772025"/>
            <a:ext cx="754062" cy="104298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6" name="Rectangle 4"/>
          <p:cNvSpPr>
            <a:spLocks noChangeArrowheads="1"/>
          </p:cNvSpPr>
          <p:nvPr/>
        </p:nvSpPr>
        <p:spPr bwMode="auto">
          <a:xfrm>
            <a:off x="3767138" y="3476625"/>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7" name="Rectangle 5"/>
          <p:cNvSpPr>
            <a:spLocks noChangeArrowheads="1"/>
          </p:cNvSpPr>
          <p:nvPr/>
        </p:nvSpPr>
        <p:spPr bwMode="auto">
          <a:xfrm>
            <a:off x="1957388" y="43735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8" name="Rectangle 6"/>
          <p:cNvSpPr>
            <a:spLocks noGrp="1" noChangeArrowheads="1"/>
          </p:cNvSpPr>
          <p:nvPr>
            <p:ph type="title"/>
          </p:nvPr>
        </p:nvSpPr>
        <p:spPr/>
        <p:txBody>
          <a:bodyPr/>
          <a:lstStyle/>
          <a:p>
            <a:r>
              <a:rPr lang="zh-CN" altLang="en-US"/>
              <a:t>例</a:t>
            </a:r>
            <a:r>
              <a:rPr lang="en-US" altLang="zh-CN"/>
              <a:t>1:</a:t>
            </a:r>
            <a:r>
              <a:rPr lang="zh-CN" altLang="en-US"/>
              <a:t>电路交换</a:t>
            </a:r>
          </a:p>
        </p:txBody>
      </p:sp>
      <p:sp>
        <p:nvSpPr>
          <p:cNvPr id="6481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8200"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A </a:t>
            </a:r>
            <a:r>
              <a:rPr lang="zh-CN" altLang="en-US" sz="2400">
                <a:solidFill>
                  <a:schemeClr val="tx1"/>
                </a:solidFill>
              </a:rPr>
              <a:t>和 </a:t>
            </a:r>
            <a:r>
              <a:rPr lang="en-US" altLang="zh-CN" sz="2400">
                <a:solidFill>
                  <a:schemeClr val="tx1"/>
                </a:solidFill>
              </a:rPr>
              <a:t>B </a:t>
            </a:r>
            <a:r>
              <a:rPr lang="zh-CN" altLang="en-US" sz="2400">
                <a:solidFill>
                  <a:schemeClr val="tx1"/>
                </a:solidFill>
              </a:rPr>
              <a:t>通话经过四个交换机，通话在 </a:t>
            </a:r>
            <a:r>
              <a:rPr lang="en-US" altLang="zh-CN" sz="2400">
                <a:solidFill>
                  <a:schemeClr val="tx1"/>
                </a:solidFill>
              </a:rPr>
              <a:t>A </a:t>
            </a:r>
            <a:r>
              <a:rPr lang="zh-CN" altLang="en-US" sz="2400">
                <a:solidFill>
                  <a:schemeClr val="tx1"/>
                </a:solidFill>
              </a:rPr>
              <a:t>到 </a:t>
            </a:r>
            <a:r>
              <a:rPr lang="en-US" altLang="zh-CN" sz="2400">
                <a:solidFill>
                  <a:schemeClr val="tx1"/>
                </a:solidFill>
              </a:rPr>
              <a:t>B </a:t>
            </a:r>
            <a:r>
              <a:rPr lang="zh-CN" altLang="en-US" sz="2400">
                <a:solidFill>
                  <a:schemeClr val="tx1"/>
                </a:solidFill>
              </a:rPr>
              <a:t>的连接上进行。</a:t>
            </a:r>
          </a:p>
        </p:txBody>
      </p:sp>
      <p:sp>
        <p:nvSpPr>
          <p:cNvPr id="648201" name="Line 9"/>
          <p:cNvSpPr>
            <a:spLocks noChangeShapeType="1"/>
          </p:cNvSpPr>
          <p:nvPr/>
        </p:nvSpPr>
        <p:spPr bwMode="auto">
          <a:xfrm flipV="1">
            <a:off x="1203325" y="5221288"/>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2" name="Line 10"/>
          <p:cNvSpPr>
            <a:spLocks noChangeShapeType="1"/>
          </p:cNvSpPr>
          <p:nvPr/>
        </p:nvSpPr>
        <p:spPr bwMode="auto">
          <a:xfrm flipV="1">
            <a:off x="1208088" y="4899025"/>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3" name="Line 11"/>
          <p:cNvSpPr>
            <a:spLocks noChangeShapeType="1"/>
          </p:cNvSpPr>
          <p:nvPr/>
        </p:nvSpPr>
        <p:spPr bwMode="auto">
          <a:xfrm flipV="1">
            <a:off x="7804150" y="4505325"/>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4" name="Line 12"/>
          <p:cNvSpPr>
            <a:spLocks noChangeShapeType="1"/>
          </p:cNvSpPr>
          <p:nvPr/>
        </p:nvSpPr>
        <p:spPr bwMode="auto">
          <a:xfrm>
            <a:off x="1062038" y="4391025"/>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5" name="Freeform 13"/>
          <p:cNvSpPr>
            <a:spLocks/>
          </p:cNvSpPr>
          <p:nvPr/>
        </p:nvSpPr>
        <p:spPr bwMode="auto">
          <a:xfrm>
            <a:off x="1908175" y="3787775"/>
            <a:ext cx="5930900" cy="1524000"/>
          </a:xfrm>
          <a:custGeom>
            <a:avLst/>
            <a:gdLst>
              <a:gd name="T0" fmla="*/ 0 w 3776"/>
              <a:gd name="T1" fmla="*/ 462 h 981"/>
              <a:gd name="T2" fmla="*/ 3 w 3776"/>
              <a:gd name="T3" fmla="*/ 463 h 981"/>
              <a:gd name="T4" fmla="*/ 558 w 3776"/>
              <a:gd name="T5" fmla="*/ 690 h 981"/>
              <a:gd name="T6" fmla="*/ 1167 w 3776"/>
              <a:gd name="T7" fmla="*/ 0 h 981"/>
              <a:gd name="T8" fmla="*/ 1712 w 3776"/>
              <a:gd name="T9" fmla="*/ 209 h 981"/>
              <a:gd name="T10" fmla="*/ 2167 w 3776"/>
              <a:gd name="T11" fmla="*/ 754 h 981"/>
              <a:gd name="T12" fmla="*/ 2712 w 3776"/>
              <a:gd name="T13" fmla="*/ 981 h 981"/>
              <a:gd name="T14" fmla="*/ 3230 w 3776"/>
              <a:gd name="T15" fmla="*/ 500 h 981"/>
              <a:gd name="T16" fmla="*/ 3776 w 3776"/>
              <a:gd name="T17" fmla="*/ 618 h 981"/>
              <a:gd name="T18" fmla="*/ 3766 w 3776"/>
              <a:gd name="T19" fmla="*/ 608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6" name="Oval 14"/>
          <p:cNvSpPr>
            <a:spLocks noChangeArrowheads="1"/>
          </p:cNvSpPr>
          <p:nvPr/>
        </p:nvSpPr>
        <p:spPr bwMode="auto">
          <a:xfrm>
            <a:off x="1863725"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7" name="Oval 15"/>
          <p:cNvSpPr>
            <a:spLocks noChangeArrowheads="1"/>
          </p:cNvSpPr>
          <p:nvPr/>
        </p:nvSpPr>
        <p:spPr bwMode="auto">
          <a:xfrm>
            <a:off x="1863725"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8" name="Oval 16"/>
          <p:cNvSpPr>
            <a:spLocks noChangeArrowheads="1"/>
          </p:cNvSpPr>
          <p:nvPr/>
        </p:nvSpPr>
        <p:spPr bwMode="auto">
          <a:xfrm>
            <a:off x="1863725"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9" name="Oval 17"/>
          <p:cNvSpPr>
            <a:spLocks noChangeArrowheads="1"/>
          </p:cNvSpPr>
          <p:nvPr/>
        </p:nvSpPr>
        <p:spPr bwMode="auto">
          <a:xfrm>
            <a:off x="1863725"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0" name="Oval 18"/>
          <p:cNvSpPr>
            <a:spLocks noChangeArrowheads="1"/>
          </p:cNvSpPr>
          <p:nvPr/>
        </p:nvSpPr>
        <p:spPr bwMode="auto">
          <a:xfrm>
            <a:off x="1863725"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1" name="Oval 19"/>
          <p:cNvSpPr>
            <a:spLocks noChangeArrowheads="1"/>
          </p:cNvSpPr>
          <p:nvPr/>
        </p:nvSpPr>
        <p:spPr bwMode="auto">
          <a:xfrm>
            <a:off x="2711450"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2" name="Oval 20"/>
          <p:cNvSpPr>
            <a:spLocks noChangeArrowheads="1"/>
          </p:cNvSpPr>
          <p:nvPr/>
        </p:nvSpPr>
        <p:spPr bwMode="auto">
          <a:xfrm>
            <a:off x="2711450"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3" name="Oval 21"/>
          <p:cNvSpPr>
            <a:spLocks noChangeArrowheads="1"/>
          </p:cNvSpPr>
          <p:nvPr/>
        </p:nvSpPr>
        <p:spPr bwMode="auto">
          <a:xfrm>
            <a:off x="2711450"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4" name="Oval 22"/>
          <p:cNvSpPr>
            <a:spLocks noChangeArrowheads="1"/>
          </p:cNvSpPr>
          <p:nvPr/>
        </p:nvSpPr>
        <p:spPr bwMode="auto">
          <a:xfrm>
            <a:off x="2711450"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5" name="Oval 23"/>
          <p:cNvSpPr>
            <a:spLocks noChangeArrowheads="1"/>
          </p:cNvSpPr>
          <p:nvPr/>
        </p:nvSpPr>
        <p:spPr bwMode="auto">
          <a:xfrm>
            <a:off x="2711450"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6" name="Oval 24"/>
          <p:cNvSpPr>
            <a:spLocks noChangeArrowheads="1"/>
          </p:cNvSpPr>
          <p:nvPr/>
        </p:nvSpPr>
        <p:spPr bwMode="auto">
          <a:xfrm>
            <a:off x="3671888"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7" name="Oval 25"/>
          <p:cNvSpPr>
            <a:spLocks noChangeArrowheads="1"/>
          </p:cNvSpPr>
          <p:nvPr/>
        </p:nvSpPr>
        <p:spPr bwMode="auto">
          <a:xfrm>
            <a:off x="3671888"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8" name="Oval 26"/>
          <p:cNvSpPr>
            <a:spLocks noChangeArrowheads="1"/>
          </p:cNvSpPr>
          <p:nvPr/>
        </p:nvSpPr>
        <p:spPr bwMode="auto">
          <a:xfrm>
            <a:off x="3671888"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9" name="Oval 27"/>
          <p:cNvSpPr>
            <a:spLocks noChangeArrowheads="1"/>
          </p:cNvSpPr>
          <p:nvPr/>
        </p:nvSpPr>
        <p:spPr bwMode="auto">
          <a:xfrm>
            <a:off x="3671888"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0" name="Oval 28"/>
          <p:cNvSpPr>
            <a:spLocks noChangeArrowheads="1"/>
          </p:cNvSpPr>
          <p:nvPr/>
        </p:nvSpPr>
        <p:spPr bwMode="auto">
          <a:xfrm>
            <a:off x="3671888"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1" name="Oval 29"/>
          <p:cNvSpPr>
            <a:spLocks noChangeArrowheads="1"/>
          </p:cNvSpPr>
          <p:nvPr/>
        </p:nvSpPr>
        <p:spPr bwMode="auto">
          <a:xfrm>
            <a:off x="4519613"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2" name="Oval 30"/>
          <p:cNvSpPr>
            <a:spLocks noChangeArrowheads="1"/>
          </p:cNvSpPr>
          <p:nvPr/>
        </p:nvSpPr>
        <p:spPr bwMode="auto">
          <a:xfrm>
            <a:off x="4519613"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3" name="Oval 31"/>
          <p:cNvSpPr>
            <a:spLocks noChangeArrowheads="1"/>
          </p:cNvSpPr>
          <p:nvPr/>
        </p:nvSpPr>
        <p:spPr bwMode="auto">
          <a:xfrm>
            <a:off x="4519613"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4" name="Oval 32"/>
          <p:cNvSpPr>
            <a:spLocks noChangeArrowheads="1"/>
          </p:cNvSpPr>
          <p:nvPr/>
        </p:nvSpPr>
        <p:spPr bwMode="auto">
          <a:xfrm>
            <a:off x="4519613"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5" name="Oval 33"/>
          <p:cNvSpPr>
            <a:spLocks noChangeArrowheads="1"/>
          </p:cNvSpPr>
          <p:nvPr/>
        </p:nvSpPr>
        <p:spPr bwMode="auto">
          <a:xfrm>
            <a:off x="4519613"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6" name="Oval 34"/>
          <p:cNvSpPr>
            <a:spLocks noChangeArrowheads="1"/>
          </p:cNvSpPr>
          <p:nvPr/>
        </p:nvSpPr>
        <p:spPr bwMode="auto">
          <a:xfrm>
            <a:off x="5254625" y="4951413"/>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7" name="Oval 35"/>
          <p:cNvSpPr>
            <a:spLocks noChangeArrowheads="1"/>
          </p:cNvSpPr>
          <p:nvPr/>
        </p:nvSpPr>
        <p:spPr bwMode="auto">
          <a:xfrm>
            <a:off x="5254625" y="51181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8" name="Oval 36"/>
          <p:cNvSpPr>
            <a:spLocks noChangeArrowheads="1"/>
          </p:cNvSpPr>
          <p:nvPr/>
        </p:nvSpPr>
        <p:spPr bwMode="auto">
          <a:xfrm>
            <a:off x="5254625" y="5295900"/>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9" name="Oval 37"/>
          <p:cNvSpPr>
            <a:spLocks noChangeArrowheads="1"/>
          </p:cNvSpPr>
          <p:nvPr/>
        </p:nvSpPr>
        <p:spPr bwMode="auto">
          <a:xfrm>
            <a:off x="5254625" y="54530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0" name="Oval 38"/>
          <p:cNvSpPr>
            <a:spLocks noChangeArrowheads="1"/>
          </p:cNvSpPr>
          <p:nvPr/>
        </p:nvSpPr>
        <p:spPr bwMode="auto">
          <a:xfrm>
            <a:off x="5254625" y="562133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1" name="Oval 39"/>
          <p:cNvSpPr>
            <a:spLocks noChangeArrowheads="1"/>
          </p:cNvSpPr>
          <p:nvPr/>
        </p:nvSpPr>
        <p:spPr bwMode="auto">
          <a:xfrm>
            <a:off x="6103938" y="495141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2" name="Oval 40"/>
          <p:cNvSpPr>
            <a:spLocks noChangeArrowheads="1"/>
          </p:cNvSpPr>
          <p:nvPr/>
        </p:nvSpPr>
        <p:spPr bwMode="auto">
          <a:xfrm>
            <a:off x="6103938" y="51181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3" name="Oval 41"/>
          <p:cNvSpPr>
            <a:spLocks noChangeArrowheads="1"/>
          </p:cNvSpPr>
          <p:nvPr/>
        </p:nvSpPr>
        <p:spPr bwMode="auto">
          <a:xfrm>
            <a:off x="6103938" y="5295900"/>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4" name="Oval 42"/>
          <p:cNvSpPr>
            <a:spLocks noChangeArrowheads="1"/>
          </p:cNvSpPr>
          <p:nvPr/>
        </p:nvSpPr>
        <p:spPr bwMode="auto">
          <a:xfrm>
            <a:off x="6103938" y="545306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5" name="Oval 43"/>
          <p:cNvSpPr>
            <a:spLocks noChangeArrowheads="1"/>
          </p:cNvSpPr>
          <p:nvPr/>
        </p:nvSpPr>
        <p:spPr bwMode="auto">
          <a:xfrm>
            <a:off x="6103938" y="562133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6" name="Oval 44"/>
          <p:cNvSpPr>
            <a:spLocks noChangeArrowheads="1"/>
          </p:cNvSpPr>
          <p:nvPr/>
        </p:nvSpPr>
        <p:spPr bwMode="auto">
          <a:xfrm>
            <a:off x="6913563" y="40560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7" name="Oval 45"/>
          <p:cNvSpPr>
            <a:spLocks noChangeArrowheads="1"/>
          </p:cNvSpPr>
          <p:nvPr/>
        </p:nvSpPr>
        <p:spPr bwMode="auto">
          <a:xfrm>
            <a:off x="6913563" y="42243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8" name="Oval 46"/>
          <p:cNvSpPr>
            <a:spLocks noChangeArrowheads="1"/>
          </p:cNvSpPr>
          <p:nvPr/>
        </p:nvSpPr>
        <p:spPr bwMode="auto">
          <a:xfrm>
            <a:off x="6913563" y="44021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9" name="Oval 47"/>
          <p:cNvSpPr>
            <a:spLocks noChangeArrowheads="1"/>
          </p:cNvSpPr>
          <p:nvPr/>
        </p:nvSpPr>
        <p:spPr bwMode="auto">
          <a:xfrm>
            <a:off x="6913563" y="45593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0" name="Oval 48"/>
          <p:cNvSpPr>
            <a:spLocks noChangeArrowheads="1"/>
          </p:cNvSpPr>
          <p:nvPr/>
        </p:nvSpPr>
        <p:spPr bwMode="auto">
          <a:xfrm>
            <a:off x="6913563" y="472757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1" name="Oval 49"/>
          <p:cNvSpPr>
            <a:spLocks noChangeArrowheads="1"/>
          </p:cNvSpPr>
          <p:nvPr/>
        </p:nvSpPr>
        <p:spPr bwMode="auto">
          <a:xfrm>
            <a:off x="7762875" y="405606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2" name="Oval 50"/>
          <p:cNvSpPr>
            <a:spLocks noChangeArrowheads="1"/>
          </p:cNvSpPr>
          <p:nvPr/>
        </p:nvSpPr>
        <p:spPr bwMode="auto">
          <a:xfrm>
            <a:off x="7762875" y="42243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3" name="Oval 51"/>
          <p:cNvSpPr>
            <a:spLocks noChangeArrowheads="1"/>
          </p:cNvSpPr>
          <p:nvPr/>
        </p:nvSpPr>
        <p:spPr bwMode="auto">
          <a:xfrm>
            <a:off x="7762875" y="44021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4" name="Oval 52"/>
          <p:cNvSpPr>
            <a:spLocks noChangeArrowheads="1"/>
          </p:cNvSpPr>
          <p:nvPr/>
        </p:nvSpPr>
        <p:spPr bwMode="auto">
          <a:xfrm>
            <a:off x="7762875" y="4559300"/>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5" name="Oval 53"/>
          <p:cNvSpPr>
            <a:spLocks noChangeArrowheads="1"/>
          </p:cNvSpPr>
          <p:nvPr/>
        </p:nvSpPr>
        <p:spPr bwMode="auto">
          <a:xfrm>
            <a:off x="7762875" y="472757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6" name="Line 54"/>
          <p:cNvSpPr>
            <a:spLocks noChangeShapeType="1"/>
          </p:cNvSpPr>
          <p:nvPr/>
        </p:nvSpPr>
        <p:spPr bwMode="auto">
          <a:xfrm flipH="1">
            <a:off x="1550988" y="3935413"/>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7" name="Line 55"/>
          <p:cNvSpPr>
            <a:spLocks noChangeShapeType="1"/>
          </p:cNvSpPr>
          <p:nvPr/>
        </p:nvSpPr>
        <p:spPr bwMode="auto">
          <a:xfrm flipH="1" flipV="1">
            <a:off x="8270875" y="4672013"/>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8" name="Line 56"/>
          <p:cNvSpPr>
            <a:spLocks noChangeShapeType="1"/>
          </p:cNvSpPr>
          <p:nvPr/>
        </p:nvSpPr>
        <p:spPr bwMode="auto">
          <a:xfrm flipH="1">
            <a:off x="5029200" y="4000500"/>
            <a:ext cx="677863"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9" name="Line 57"/>
          <p:cNvSpPr>
            <a:spLocks noChangeShapeType="1"/>
          </p:cNvSpPr>
          <p:nvPr/>
        </p:nvSpPr>
        <p:spPr bwMode="auto">
          <a:xfrm>
            <a:off x="6084888" y="4000500"/>
            <a:ext cx="468312"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0" name="Line 58"/>
          <p:cNvSpPr>
            <a:spLocks noChangeShapeType="1"/>
          </p:cNvSpPr>
          <p:nvPr/>
        </p:nvSpPr>
        <p:spPr bwMode="auto">
          <a:xfrm>
            <a:off x="2994025" y="3627438"/>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1" name="Text Box 59"/>
          <p:cNvSpPr txBox="1">
            <a:spLocks noChangeArrowheads="1"/>
          </p:cNvSpPr>
          <p:nvPr/>
        </p:nvSpPr>
        <p:spPr bwMode="auto">
          <a:xfrm>
            <a:off x="1763713" y="39322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2" name="Text Box 60"/>
          <p:cNvSpPr txBox="1">
            <a:spLocks noChangeArrowheads="1"/>
          </p:cNvSpPr>
          <p:nvPr/>
        </p:nvSpPr>
        <p:spPr bwMode="auto">
          <a:xfrm>
            <a:off x="3636963" y="29956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3" name="Text Box 61"/>
          <p:cNvSpPr txBox="1">
            <a:spLocks noChangeArrowheads="1"/>
          </p:cNvSpPr>
          <p:nvPr/>
        </p:nvSpPr>
        <p:spPr bwMode="auto">
          <a:xfrm>
            <a:off x="5221288" y="43640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4" name="Text Box 62"/>
          <p:cNvSpPr txBox="1">
            <a:spLocks noChangeArrowheads="1"/>
          </p:cNvSpPr>
          <p:nvPr/>
        </p:nvSpPr>
        <p:spPr bwMode="auto">
          <a:xfrm>
            <a:off x="6804025" y="34274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5" name="Text Box 63"/>
          <p:cNvSpPr txBox="1">
            <a:spLocks noChangeArrowheads="1"/>
          </p:cNvSpPr>
          <p:nvPr/>
        </p:nvSpPr>
        <p:spPr bwMode="auto">
          <a:xfrm>
            <a:off x="1116013" y="35004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6" name="Text Box 64"/>
          <p:cNvSpPr txBox="1">
            <a:spLocks noChangeArrowheads="1"/>
          </p:cNvSpPr>
          <p:nvPr/>
        </p:nvSpPr>
        <p:spPr bwMode="auto">
          <a:xfrm>
            <a:off x="7885113" y="50847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7" name="Text Box 65"/>
          <p:cNvSpPr txBox="1">
            <a:spLocks noChangeArrowheads="1"/>
          </p:cNvSpPr>
          <p:nvPr/>
        </p:nvSpPr>
        <p:spPr bwMode="auto">
          <a:xfrm>
            <a:off x="5364163" y="35718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8" name="Text Box 66"/>
          <p:cNvSpPr txBox="1">
            <a:spLocks noChangeArrowheads="1"/>
          </p:cNvSpPr>
          <p:nvPr/>
        </p:nvSpPr>
        <p:spPr bwMode="auto">
          <a:xfrm>
            <a:off x="2484438" y="32115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9" name="Text Box 67"/>
          <p:cNvSpPr txBox="1">
            <a:spLocks noChangeArrowheads="1"/>
          </p:cNvSpPr>
          <p:nvPr/>
        </p:nvSpPr>
        <p:spPr bwMode="auto">
          <a:xfrm>
            <a:off x="8677275" y="42926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B</a:t>
            </a:r>
          </a:p>
        </p:txBody>
      </p:sp>
      <p:sp>
        <p:nvSpPr>
          <p:cNvPr id="648260" name="Text Box 68"/>
          <p:cNvSpPr txBox="1">
            <a:spLocks noChangeArrowheads="1"/>
          </p:cNvSpPr>
          <p:nvPr/>
        </p:nvSpPr>
        <p:spPr bwMode="auto">
          <a:xfrm>
            <a:off x="828675" y="5516563"/>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8261" name="Text Box 69"/>
          <p:cNvSpPr txBox="1">
            <a:spLocks noChangeArrowheads="1"/>
          </p:cNvSpPr>
          <p:nvPr/>
        </p:nvSpPr>
        <p:spPr bwMode="auto">
          <a:xfrm>
            <a:off x="755650" y="48672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8262" name="Text Box 70"/>
          <p:cNvSpPr txBox="1">
            <a:spLocks noChangeArrowheads="1"/>
          </p:cNvSpPr>
          <p:nvPr/>
        </p:nvSpPr>
        <p:spPr bwMode="auto">
          <a:xfrm>
            <a:off x="684213" y="40767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sp>
        <p:nvSpPr>
          <p:cNvPr id="648263" name="Freeform 71"/>
          <p:cNvSpPr>
            <a:spLocks/>
          </p:cNvSpPr>
          <p:nvPr/>
        </p:nvSpPr>
        <p:spPr bwMode="auto">
          <a:xfrm>
            <a:off x="1187450" y="3787775"/>
            <a:ext cx="7561263" cy="1524000"/>
          </a:xfrm>
          <a:custGeom>
            <a:avLst/>
            <a:gdLst>
              <a:gd name="T0" fmla="*/ 0 w 4763"/>
              <a:gd name="T1" fmla="*/ 345 h 960"/>
              <a:gd name="T2" fmla="*/ 476 w 4763"/>
              <a:gd name="T3" fmla="*/ 448 h 960"/>
              <a:gd name="T4" fmla="*/ 1006 w 4763"/>
              <a:gd name="T5" fmla="*/ 686 h 960"/>
              <a:gd name="T6" fmla="*/ 1609 w 4763"/>
              <a:gd name="T7" fmla="*/ 0 h 960"/>
              <a:gd name="T8" fmla="*/ 2158 w 4763"/>
              <a:gd name="T9" fmla="*/ 211 h 960"/>
              <a:gd name="T10" fmla="*/ 2606 w 4763"/>
              <a:gd name="T11" fmla="*/ 750 h 960"/>
              <a:gd name="T12" fmla="*/ 3145 w 4763"/>
              <a:gd name="T13" fmla="*/ 960 h 960"/>
              <a:gd name="T14" fmla="*/ 3657 w 4763"/>
              <a:gd name="T15" fmla="*/ 485 h 960"/>
              <a:gd name="T16" fmla="*/ 4197 w 4763"/>
              <a:gd name="T17" fmla="*/ 604 h 960"/>
              <a:gd name="T18" fmla="*/ 4763 w 4763"/>
              <a:gd name="T19" fmla="*/ 43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3" h="960">
                <a:moveTo>
                  <a:pt x="0" y="345"/>
                </a:moveTo>
                <a:lnTo>
                  <a:pt x="476" y="448"/>
                </a:lnTo>
                <a:lnTo>
                  <a:pt x="1006" y="686"/>
                </a:lnTo>
                <a:lnTo>
                  <a:pt x="1609" y="0"/>
                </a:lnTo>
                <a:lnTo>
                  <a:pt x="2158" y="211"/>
                </a:lnTo>
                <a:lnTo>
                  <a:pt x="2606" y="750"/>
                </a:lnTo>
                <a:lnTo>
                  <a:pt x="3145" y="960"/>
                </a:lnTo>
                <a:lnTo>
                  <a:pt x="3657" y="485"/>
                </a:lnTo>
                <a:lnTo>
                  <a:pt x="4197" y="604"/>
                </a:lnTo>
                <a:lnTo>
                  <a:pt x="4763" y="436"/>
                </a:ln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64"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05"/>
                                        </p:tgtEl>
                                        <p:attrNameLst>
                                          <p:attrName>style.visibility</p:attrName>
                                        </p:attrNameLst>
                                      </p:cBhvr>
                                      <p:to>
                                        <p:strVal val="visible"/>
                                      </p:to>
                                    </p:set>
                                    <p:animEffect transition="in" filter="wipe(left)">
                                      <p:cBhvr>
                                        <p:cTn id="7" dur="5000"/>
                                        <p:tgtEl>
                                          <p:spTgt spid="648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8263"/>
                                        </p:tgtEl>
                                        <p:attrNameLst>
                                          <p:attrName>style.visibility</p:attrName>
                                        </p:attrNameLst>
                                      </p:cBhvr>
                                      <p:to>
                                        <p:strVal val="visible"/>
                                      </p:to>
                                    </p:set>
                                    <p:animEffect transition="in" filter="wipe(left)">
                                      <p:cBhvr>
                                        <p:cTn id="12" dur="2000"/>
                                        <p:tgtEl>
                                          <p:spTgt spid="648263"/>
                                        </p:tgtEl>
                                      </p:cBhvr>
                                    </p:animEffect>
                                  </p:childTnLst>
                                  <p:subTnLst>
                                    <p:set>
                                      <p:cBhvr override="childStyle">
                                        <p:cTn dur="1" fill="hold" display="0" masterRel="nextClick" afterEffect="1"/>
                                        <p:tgtEl>
                                          <p:spTgt spid="64826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1" nodeType="clickEffect">
                                  <p:stCondLst>
                                    <p:cond delay="0"/>
                                  </p:stCondLst>
                                  <p:childTnLst>
                                    <p:animEffect transition="out" filter="wipe(left)">
                                      <p:cBhvr>
                                        <p:cTn id="16" dur="1000"/>
                                        <p:tgtEl>
                                          <p:spTgt spid="648205"/>
                                        </p:tgtEl>
                                      </p:cBhvr>
                                    </p:animEffect>
                                    <p:set>
                                      <p:cBhvr>
                                        <p:cTn id="17" dur="1" fill="hold">
                                          <p:stCondLst>
                                            <p:cond delay="999"/>
                                          </p:stCondLst>
                                        </p:cTn>
                                        <p:tgtEl>
                                          <p:spTgt spid="648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05" grpId="0" animBg="1"/>
      <p:bldP spid="648205" grpId="1" animBg="1"/>
      <p:bldP spid="64826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101" name="Rectangle 77"/>
          <p:cNvSpPr>
            <a:spLocks noChangeArrowheads="1"/>
          </p:cNvSpPr>
          <p:nvPr/>
        </p:nvSpPr>
        <p:spPr bwMode="auto">
          <a:xfrm>
            <a:off x="1955800" y="4446588"/>
            <a:ext cx="754063"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030" name="Rectangle 6"/>
          <p:cNvSpPr>
            <a:spLocks noGrp="1" noChangeArrowheads="1"/>
          </p:cNvSpPr>
          <p:nvPr>
            <p:ph type="title"/>
          </p:nvPr>
        </p:nvSpPr>
        <p:spPr/>
        <p:txBody>
          <a:bodyPr/>
          <a:lstStyle/>
          <a:p>
            <a:r>
              <a:rPr lang="zh-CN" altLang="en-US"/>
              <a:t>例</a:t>
            </a:r>
            <a:r>
              <a:rPr lang="en-US" altLang="zh-CN"/>
              <a:t>2:</a:t>
            </a:r>
            <a:r>
              <a:rPr lang="zh-CN" altLang="en-US"/>
              <a:t>电路交换</a:t>
            </a:r>
          </a:p>
        </p:txBody>
      </p:sp>
      <p:sp>
        <p:nvSpPr>
          <p:cNvPr id="641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1032"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C 和 D 通话只经过一个本地交换机，通话在 C 到 D 的连接上进行。</a:t>
            </a:r>
            <a:endParaRPr lang="zh-CN" altLang="en-US" sz="2400">
              <a:solidFill>
                <a:schemeClr val="tx1"/>
              </a:solidFill>
            </a:endParaRPr>
          </a:p>
        </p:txBody>
      </p:sp>
      <p:sp>
        <p:nvSpPr>
          <p:cNvPr id="641096" name="Freeform 72"/>
          <p:cNvSpPr>
            <a:spLocks/>
          </p:cNvSpPr>
          <p:nvPr/>
        </p:nvSpPr>
        <p:spPr bwMode="auto">
          <a:xfrm>
            <a:off x="1922463" y="4968875"/>
            <a:ext cx="212725" cy="325438"/>
          </a:xfrm>
          <a:custGeom>
            <a:avLst/>
            <a:gdLst>
              <a:gd name="T0" fmla="*/ 9 w 136"/>
              <a:gd name="T1" fmla="*/ 0 h 210"/>
              <a:gd name="T2" fmla="*/ 57 w 136"/>
              <a:gd name="T3" fmla="*/ 6 h 210"/>
              <a:gd name="T4" fmla="*/ 99 w 136"/>
              <a:gd name="T5" fmla="*/ 27 h 210"/>
              <a:gd name="T6" fmla="*/ 129 w 136"/>
              <a:gd name="T7" fmla="*/ 63 h 210"/>
              <a:gd name="T8" fmla="*/ 132 w 136"/>
              <a:gd name="T9" fmla="*/ 114 h 210"/>
              <a:gd name="T10" fmla="*/ 102 w 136"/>
              <a:gd name="T11" fmla="*/ 168 h 210"/>
              <a:gd name="T12" fmla="*/ 51 w 136"/>
              <a:gd name="T13" fmla="*/ 198 h 210"/>
              <a:gd name="T14" fmla="*/ 0 w 136"/>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7" name="Line 73"/>
          <p:cNvSpPr>
            <a:spLocks noChangeShapeType="1"/>
          </p:cNvSpPr>
          <p:nvPr/>
        </p:nvSpPr>
        <p:spPr bwMode="auto">
          <a:xfrm flipV="1">
            <a:off x="1201738" y="5294313"/>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8" name="Line 74"/>
          <p:cNvSpPr>
            <a:spLocks noChangeShapeType="1"/>
          </p:cNvSpPr>
          <p:nvPr/>
        </p:nvSpPr>
        <p:spPr bwMode="auto">
          <a:xfrm flipV="1">
            <a:off x="1206500" y="4972050"/>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9" name="Line 75"/>
          <p:cNvSpPr>
            <a:spLocks noChangeShapeType="1"/>
          </p:cNvSpPr>
          <p:nvPr/>
        </p:nvSpPr>
        <p:spPr bwMode="auto">
          <a:xfrm flipV="1">
            <a:off x="7802563" y="4578350"/>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0" name="Line 76"/>
          <p:cNvSpPr>
            <a:spLocks noChangeShapeType="1"/>
          </p:cNvSpPr>
          <p:nvPr/>
        </p:nvSpPr>
        <p:spPr bwMode="auto">
          <a:xfrm>
            <a:off x="1060450" y="4464050"/>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2" name="Oval 78"/>
          <p:cNvSpPr>
            <a:spLocks noChangeArrowheads="1"/>
          </p:cNvSpPr>
          <p:nvPr/>
        </p:nvSpPr>
        <p:spPr bwMode="auto">
          <a:xfrm>
            <a:off x="1862138"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3" name="Oval 79"/>
          <p:cNvSpPr>
            <a:spLocks noChangeArrowheads="1"/>
          </p:cNvSpPr>
          <p:nvPr/>
        </p:nvSpPr>
        <p:spPr bwMode="auto">
          <a:xfrm>
            <a:off x="1862138"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4" name="Oval 80"/>
          <p:cNvSpPr>
            <a:spLocks noChangeArrowheads="1"/>
          </p:cNvSpPr>
          <p:nvPr/>
        </p:nvSpPr>
        <p:spPr bwMode="auto">
          <a:xfrm>
            <a:off x="1862138"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5" name="Oval 81"/>
          <p:cNvSpPr>
            <a:spLocks noChangeArrowheads="1"/>
          </p:cNvSpPr>
          <p:nvPr/>
        </p:nvSpPr>
        <p:spPr bwMode="auto">
          <a:xfrm>
            <a:off x="1862138"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6" name="Oval 82"/>
          <p:cNvSpPr>
            <a:spLocks noChangeArrowheads="1"/>
          </p:cNvSpPr>
          <p:nvPr/>
        </p:nvSpPr>
        <p:spPr bwMode="auto">
          <a:xfrm>
            <a:off x="1862138"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7" name="Oval 83"/>
          <p:cNvSpPr>
            <a:spLocks noChangeArrowheads="1"/>
          </p:cNvSpPr>
          <p:nvPr/>
        </p:nvSpPr>
        <p:spPr bwMode="auto">
          <a:xfrm>
            <a:off x="2709863"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8" name="Oval 84"/>
          <p:cNvSpPr>
            <a:spLocks noChangeArrowheads="1"/>
          </p:cNvSpPr>
          <p:nvPr/>
        </p:nvSpPr>
        <p:spPr bwMode="auto">
          <a:xfrm>
            <a:off x="2709863"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9" name="Oval 85"/>
          <p:cNvSpPr>
            <a:spLocks noChangeArrowheads="1"/>
          </p:cNvSpPr>
          <p:nvPr/>
        </p:nvSpPr>
        <p:spPr bwMode="auto">
          <a:xfrm>
            <a:off x="2709863"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0" name="Oval 86"/>
          <p:cNvSpPr>
            <a:spLocks noChangeArrowheads="1"/>
          </p:cNvSpPr>
          <p:nvPr/>
        </p:nvSpPr>
        <p:spPr bwMode="auto">
          <a:xfrm>
            <a:off x="2709863"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1" name="Oval 87"/>
          <p:cNvSpPr>
            <a:spLocks noChangeArrowheads="1"/>
          </p:cNvSpPr>
          <p:nvPr/>
        </p:nvSpPr>
        <p:spPr bwMode="auto">
          <a:xfrm>
            <a:off x="2709863"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2" name="Rectangle 88"/>
          <p:cNvSpPr>
            <a:spLocks noChangeArrowheads="1"/>
          </p:cNvSpPr>
          <p:nvPr/>
        </p:nvSpPr>
        <p:spPr bwMode="auto">
          <a:xfrm>
            <a:off x="3765550" y="3549650"/>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3" name="Oval 89"/>
          <p:cNvSpPr>
            <a:spLocks noChangeArrowheads="1"/>
          </p:cNvSpPr>
          <p:nvPr/>
        </p:nvSpPr>
        <p:spPr bwMode="auto">
          <a:xfrm>
            <a:off x="3670300"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4" name="Oval 90"/>
          <p:cNvSpPr>
            <a:spLocks noChangeArrowheads="1"/>
          </p:cNvSpPr>
          <p:nvPr/>
        </p:nvSpPr>
        <p:spPr bwMode="auto">
          <a:xfrm>
            <a:off x="3670300"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5" name="Oval 91"/>
          <p:cNvSpPr>
            <a:spLocks noChangeArrowheads="1"/>
          </p:cNvSpPr>
          <p:nvPr/>
        </p:nvSpPr>
        <p:spPr bwMode="auto">
          <a:xfrm>
            <a:off x="3670300"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6" name="Oval 92"/>
          <p:cNvSpPr>
            <a:spLocks noChangeArrowheads="1"/>
          </p:cNvSpPr>
          <p:nvPr/>
        </p:nvSpPr>
        <p:spPr bwMode="auto">
          <a:xfrm>
            <a:off x="3670300"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7" name="Oval 93"/>
          <p:cNvSpPr>
            <a:spLocks noChangeArrowheads="1"/>
          </p:cNvSpPr>
          <p:nvPr/>
        </p:nvSpPr>
        <p:spPr bwMode="auto">
          <a:xfrm>
            <a:off x="3670300"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8" name="Oval 94"/>
          <p:cNvSpPr>
            <a:spLocks noChangeArrowheads="1"/>
          </p:cNvSpPr>
          <p:nvPr/>
        </p:nvSpPr>
        <p:spPr bwMode="auto">
          <a:xfrm>
            <a:off x="4518025"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9" name="Oval 95"/>
          <p:cNvSpPr>
            <a:spLocks noChangeArrowheads="1"/>
          </p:cNvSpPr>
          <p:nvPr/>
        </p:nvSpPr>
        <p:spPr bwMode="auto">
          <a:xfrm>
            <a:off x="4518025"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0" name="Oval 96"/>
          <p:cNvSpPr>
            <a:spLocks noChangeArrowheads="1"/>
          </p:cNvSpPr>
          <p:nvPr/>
        </p:nvSpPr>
        <p:spPr bwMode="auto">
          <a:xfrm>
            <a:off x="4518025"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1" name="Oval 97"/>
          <p:cNvSpPr>
            <a:spLocks noChangeArrowheads="1"/>
          </p:cNvSpPr>
          <p:nvPr/>
        </p:nvSpPr>
        <p:spPr bwMode="auto">
          <a:xfrm>
            <a:off x="4518025"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2" name="Oval 98"/>
          <p:cNvSpPr>
            <a:spLocks noChangeArrowheads="1"/>
          </p:cNvSpPr>
          <p:nvPr/>
        </p:nvSpPr>
        <p:spPr bwMode="auto">
          <a:xfrm>
            <a:off x="4518025"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3" name="Rectangle 99"/>
          <p:cNvSpPr>
            <a:spLocks noChangeArrowheads="1"/>
          </p:cNvSpPr>
          <p:nvPr/>
        </p:nvSpPr>
        <p:spPr bwMode="auto">
          <a:xfrm>
            <a:off x="5348288" y="48942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4" name="Oval 100"/>
          <p:cNvSpPr>
            <a:spLocks noChangeArrowheads="1"/>
          </p:cNvSpPr>
          <p:nvPr/>
        </p:nvSpPr>
        <p:spPr bwMode="auto">
          <a:xfrm>
            <a:off x="5253038" y="5024438"/>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5" name="Oval 101"/>
          <p:cNvSpPr>
            <a:spLocks noChangeArrowheads="1"/>
          </p:cNvSpPr>
          <p:nvPr/>
        </p:nvSpPr>
        <p:spPr bwMode="auto">
          <a:xfrm>
            <a:off x="5253038" y="51911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6" name="Oval 102"/>
          <p:cNvSpPr>
            <a:spLocks noChangeArrowheads="1"/>
          </p:cNvSpPr>
          <p:nvPr/>
        </p:nvSpPr>
        <p:spPr bwMode="auto">
          <a:xfrm>
            <a:off x="5253038" y="5368925"/>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7" name="Oval 103"/>
          <p:cNvSpPr>
            <a:spLocks noChangeArrowheads="1"/>
          </p:cNvSpPr>
          <p:nvPr/>
        </p:nvSpPr>
        <p:spPr bwMode="auto">
          <a:xfrm>
            <a:off x="5253038" y="552608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8" name="Oval 104"/>
          <p:cNvSpPr>
            <a:spLocks noChangeArrowheads="1"/>
          </p:cNvSpPr>
          <p:nvPr/>
        </p:nvSpPr>
        <p:spPr bwMode="auto">
          <a:xfrm>
            <a:off x="5253038" y="56943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9" name="Oval 105"/>
          <p:cNvSpPr>
            <a:spLocks noChangeArrowheads="1"/>
          </p:cNvSpPr>
          <p:nvPr/>
        </p:nvSpPr>
        <p:spPr bwMode="auto">
          <a:xfrm>
            <a:off x="6102350" y="50244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0" name="Oval 106"/>
          <p:cNvSpPr>
            <a:spLocks noChangeArrowheads="1"/>
          </p:cNvSpPr>
          <p:nvPr/>
        </p:nvSpPr>
        <p:spPr bwMode="auto">
          <a:xfrm>
            <a:off x="6102350" y="51911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1" name="Oval 107"/>
          <p:cNvSpPr>
            <a:spLocks noChangeArrowheads="1"/>
          </p:cNvSpPr>
          <p:nvPr/>
        </p:nvSpPr>
        <p:spPr bwMode="auto">
          <a:xfrm>
            <a:off x="6102350" y="5368925"/>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2" name="Oval 108"/>
          <p:cNvSpPr>
            <a:spLocks noChangeArrowheads="1"/>
          </p:cNvSpPr>
          <p:nvPr/>
        </p:nvSpPr>
        <p:spPr bwMode="auto">
          <a:xfrm>
            <a:off x="6102350" y="55260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3" name="Oval 109"/>
          <p:cNvSpPr>
            <a:spLocks noChangeArrowheads="1"/>
          </p:cNvSpPr>
          <p:nvPr/>
        </p:nvSpPr>
        <p:spPr bwMode="auto">
          <a:xfrm>
            <a:off x="6102350" y="56943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4" name="Rectangle 110"/>
          <p:cNvSpPr>
            <a:spLocks noChangeArrowheads="1"/>
          </p:cNvSpPr>
          <p:nvPr/>
        </p:nvSpPr>
        <p:spPr bwMode="auto">
          <a:xfrm>
            <a:off x="7007225" y="3997325"/>
            <a:ext cx="754063"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5" name="Oval 111"/>
          <p:cNvSpPr>
            <a:spLocks noChangeArrowheads="1"/>
          </p:cNvSpPr>
          <p:nvPr/>
        </p:nvSpPr>
        <p:spPr bwMode="auto">
          <a:xfrm>
            <a:off x="6911975" y="41290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6" name="Oval 112"/>
          <p:cNvSpPr>
            <a:spLocks noChangeArrowheads="1"/>
          </p:cNvSpPr>
          <p:nvPr/>
        </p:nvSpPr>
        <p:spPr bwMode="auto">
          <a:xfrm>
            <a:off x="6911975" y="42973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7" name="Oval 113"/>
          <p:cNvSpPr>
            <a:spLocks noChangeArrowheads="1"/>
          </p:cNvSpPr>
          <p:nvPr/>
        </p:nvSpPr>
        <p:spPr bwMode="auto">
          <a:xfrm>
            <a:off x="6911975" y="44751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8" name="Oval 114"/>
          <p:cNvSpPr>
            <a:spLocks noChangeArrowheads="1"/>
          </p:cNvSpPr>
          <p:nvPr/>
        </p:nvSpPr>
        <p:spPr bwMode="auto">
          <a:xfrm>
            <a:off x="6911975" y="46323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9" name="Oval 115"/>
          <p:cNvSpPr>
            <a:spLocks noChangeArrowheads="1"/>
          </p:cNvSpPr>
          <p:nvPr/>
        </p:nvSpPr>
        <p:spPr bwMode="auto">
          <a:xfrm>
            <a:off x="6911975" y="48006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0" name="Oval 116"/>
          <p:cNvSpPr>
            <a:spLocks noChangeArrowheads="1"/>
          </p:cNvSpPr>
          <p:nvPr/>
        </p:nvSpPr>
        <p:spPr bwMode="auto">
          <a:xfrm>
            <a:off x="7761288" y="412908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1" name="Oval 117"/>
          <p:cNvSpPr>
            <a:spLocks noChangeArrowheads="1"/>
          </p:cNvSpPr>
          <p:nvPr/>
        </p:nvSpPr>
        <p:spPr bwMode="auto">
          <a:xfrm>
            <a:off x="7761288" y="42973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2" name="Oval 118"/>
          <p:cNvSpPr>
            <a:spLocks noChangeArrowheads="1"/>
          </p:cNvSpPr>
          <p:nvPr/>
        </p:nvSpPr>
        <p:spPr bwMode="auto">
          <a:xfrm>
            <a:off x="7761288" y="44751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3" name="Oval 119"/>
          <p:cNvSpPr>
            <a:spLocks noChangeArrowheads="1"/>
          </p:cNvSpPr>
          <p:nvPr/>
        </p:nvSpPr>
        <p:spPr bwMode="auto">
          <a:xfrm>
            <a:off x="7761288" y="4632325"/>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4" name="Oval 120"/>
          <p:cNvSpPr>
            <a:spLocks noChangeArrowheads="1"/>
          </p:cNvSpPr>
          <p:nvPr/>
        </p:nvSpPr>
        <p:spPr bwMode="auto">
          <a:xfrm>
            <a:off x="7761288" y="48006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5" name="Line 121"/>
          <p:cNvSpPr>
            <a:spLocks noChangeShapeType="1"/>
          </p:cNvSpPr>
          <p:nvPr/>
        </p:nvSpPr>
        <p:spPr bwMode="auto">
          <a:xfrm flipH="1">
            <a:off x="1549400" y="4008438"/>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6" name="Line 122"/>
          <p:cNvSpPr>
            <a:spLocks noChangeShapeType="1"/>
          </p:cNvSpPr>
          <p:nvPr/>
        </p:nvSpPr>
        <p:spPr bwMode="auto">
          <a:xfrm flipH="1" flipV="1">
            <a:off x="8269288" y="4745038"/>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7" name="Line 123"/>
          <p:cNvSpPr>
            <a:spLocks noChangeShapeType="1"/>
          </p:cNvSpPr>
          <p:nvPr/>
        </p:nvSpPr>
        <p:spPr bwMode="auto">
          <a:xfrm flipH="1">
            <a:off x="5027613" y="4073525"/>
            <a:ext cx="677862"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8" name="Line 124"/>
          <p:cNvSpPr>
            <a:spLocks noChangeShapeType="1"/>
          </p:cNvSpPr>
          <p:nvPr/>
        </p:nvSpPr>
        <p:spPr bwMode="auto">
          <a:xfrm>
            <a:off x="6083300" y="4073525"/>
            <a:ext cx="468313"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9" name="Line 125"/>
          <p:cNvSpPr>
            <a:spLocks noChangeShapeType="1"/>
          </p:cNvSpPr>
          <p:nvPr/>
        </p:nvSpPr>
        <p:spPr bwMode="auto">
          <a:xfrm>
            <a:off x="2992438" y="3700463"/>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50" name="Text Box 126"/>
          <p:cNvSpPr txBox="1">
            <a:spLocks noChangeArrowheads="1"/>
          </p:cNvSpPr>
          <p:nvPr/>
        </p:nvSpPr>
        <p:spPr bwMode="auto">
          <a:xfrm>
            <a:off x="1762125" y="40052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1" name="Text Box 127"/>
          <p:cNvSpPr txBox="1">
            <a:spLocks noChangeArrowheads="1"/>
          </p:cNvSpPr>
          <p:nvPr/>
        </p:nvSpPr>
        <p:spPr bwMode="auto">
          <a:xfrm>
            <a:off x="3635375" y="30686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2" name="Text Box 128"/>
          <p:cNvSpPr txBox="1">
            <a:spLocks noChangeArrowheads="1"/>
          </p:cNvSpPr>
          <p:nvPr/>
        </p:nvSpPr>
        <p:spPr bwMode="auto">
          <a:xfrm>
            <a:off x="5219700" y="44370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3" name="Text Box 129"/>
          <p:cNvSpPr txBox="1">
            <a:spLocks noChangeArrowheads="1"/>
          </p:cNvSpPr>
          <p:nvPr/>
        </p:nvSpPr>
        <p:spPr bwMode="auto">
          <a:xfrm>
            <a:off x="6802438" y="35004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4" name="Text Box 130"/>
          <p:cNvSpPr txBox="1">
            <a:spLocks noChangeArrowheads="1"/>
          </p:cNvSpPr>
          <p:nvPr/>
        </p:nvSpPr>
        <p:spPr bwMode="auto">
          <a:xfrm>
            <a:off x="1114425" y="35734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5" name="Text Box 131"/>
          <p:cNvSpPr txBox="1">
            <a:spLocks noChangeArrowheads="1"/>
          </p:cNvSpPr>
          <p:nvPr/>
        </p:nvSpPr>
        <p:spPr bwMode="auto">
          <a:xfrm>
            <a:off x="7883525" y="51577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6" name="Text Box 132"/>
          <p:cNvSpPr txBox="1">
            <a:spLocks noChangeArrowheads="1"/>
          </p:cNvSpPr>
          <p:nvPr/>
        </p:nvSpPr>
        <p:spPr bwMode="auto">
          <a:xfrm>
            <a:off x="5362575" y="36449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7" name="Text Box 133"/>
          <p:cNvSpPr txBox="1">
            <a:spLocks noChangeArrowheads="1"/>
          </p:cNvSpPr>
          <p:nvPr/>
        </p:nvSpPr>
        <p:spPr bwMode="auto">
          <a:xfrm>
            <a:off x="2482850" y="3284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8" name="Text Box 134"/>
          <p:cNvSpPr txBox="1">
            <a:spLocks noChangeArrowheads="1"/>
          </p:cNvSpPr>
          <p:nvPr/>
        </p:nvSpPr>
        <p:spPr bwMode="auto">
          <a:xfrm>
            <a:off x="8675688" y="4365625"/>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a:solidFill>
                  <a:schemeClr val="tx2"/>
                </a:solidFill>
                <a:latin typeface="华文新魏" pitchFamily="2" charset="-122"/>
                <a:ea typeface="华文新魏" pitchFamily="2" charset="-122"/>
              </a:rPr>
              <a:t>B</a:t>
            </a:r>
          </a:p>
        </p:txBody>
      </p:sp>
      <p:sp>
        <p:nvSpPr>
          <p:cNvPr id="641159" name="Text Box 135"/>
          <p:cNvSpPr txBox="1">
            <a:spLocks noChangeArrowheads="1"/>
          </p:cNvSpPr>
          <p:nvPr/>
        </p:nvSpPr>
        <p:spPr bwMode="auto">
          <a:xfrm>
            <a:off x="827088" y="5589588"/>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1160" name="Text Box 136"/>
          <p:cNvSpPr txBox="1">
            <a:spLocks noChangeArrowheads="1"/>
          </p:cNvSpPr>
          <p:nvPr/>
        </p:nvSpPr>
        <p:spPr bwMode="auto">
          <a:xfrm>
            <a:off x="754063" y="494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1161" name="Text Box 137"/>
          <p:cNvSpPr txBox="1">
            <a:spLocks noChangeArrowheads="1"/>
          </p:cNvSpPr>
          <p:nvPr/>
        </p:nvSpPr>
        <p:spPr bwMode="auto">
          <a:xfrm>
            <a:off x="682625" y="41497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grpSp>
        <p:nvGrpSpPr>
          <p:cNvPr id="641162" name="Group 138"/>
          <p:cNvGrpSpPr>
            <a:grpSpLocks/>
          </p:cNvGrpSpPr>
          <p:nvPr/>
        </p:nvGrpSpPr>
        <p:grpSpPr bwMode="auto">
          <a:xfrm>
            <a:off x="1258888" y="4940300"/>
            <a:ext cx="849312" cy="720725"/>
            <a:chOff x="612" y="3112"/>
            <a:chExt cx="535" cy="454"/>
          </a:xfrm>
        </p:grpSpPr>
        <p:sp>
          <p:nvSpPr>
            <p:cNvPr id="641163" name="Freeform 139"/>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4" name="Line 140"/>
            <p:cNvSpPr>
              <a:spLocks noChangeShapeType="1"/>
            </p:cNvSpPr>
            <p:nvPr/>
          </p:nvSpPr>
          <p:spPr bwMode="auto">
            <a:xfrm flipV="1">
              <a:off x="612" y="3113"/>
              <a:ext cx="408" cy="9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5" name="Line 141"/>
            <p:cNvSpPr>
              <a:spLocks noChangeShapeType="1"/>
            </p:cNvSpPr>
            <p:nvPr/>
          </p:nvSpPr>
          <p:spPr bwMode="auto">
            <a:xfrm flipV="1">
              <a:off x="612" y="3333"/>
              <a:ext cx="420" cy="233"/>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641166" name="Text Box 1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1096"/>
                                        </p:tgtEl>
                                        <p:attrNameLst>
                                          <p:attrName>style.visibility</p:attrName>
                                        </p:attrNameLst>
                                      </p:cBhvr>
                                      <p:to>
                                        <p:strVal val="visible"/>
                                      </p:to>
                                    </p:set>
                                    <p:animEffect transition="in" filter="wipe(up)">
                                      <p:cBhvr>
                                        <p:cTn id="7" dur="2000"/>
                                        <p:tgtEl>
                                          <p:spTgt spid="641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1162"/>
                                        </p:tgtEl>
                                        <p:attrNameLst>
                                          <p:attrName>style.visibility</p:attrName>
                                        </p:attrNameLst>
                                      </p:cBhvr>
                                      <p:to>
                                        <p:strVal val="visible"/>
                                      </p:to>
                                    </p:set>
                                    <p:animEffect transition="in" filter="wipe(up)">
                                      <p:cBhvr>
                                        <p:cTn id="12" dur="2000"/>
                                        <p:tgtEl>
                                          <p:spTgt spid="641162"/>
                                        </p:tgtEl>
                                      </p:cBhvr>
                                    </p:animEffect>
                                  </p:childTnLst>
                                  <p:subTnLst>
                                    <p:set>
                                      <p:cBhvr override="childStyle">
                                        <p:cTn dur="1" fill="hold" display="0" masterRel="nextClick" afterEffect="1"/>
                                        <p:tgtEl>
                                          <p:spTgt spid="641162"/>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1" nodeType="clickEffect">
                                  <p:stCondLst>
                                    <p:cond delay="0"/>
                                  </p:stCondLst>
                                  <p:childTnLst>
                                    <p:animEffect transition="out" filter="wipe(up)">
                                      <p:cBhvr>
                                        <p:cTn id="16" dur="500"/>
                                        <p:tgtEl>
                                          <p:spTgt spid="641096"/>
                                        </p:tgtEl>
                                      </p:cBhvr>
                                    </p:animEffect>
                                    <p:set>
                                      <p:cBhvr>
                                        <p:cTn id="17" dur="1" fill="hold">
                                          <p:stCondLst>
                                            <p:cond delay="499"/>
                                          </p:stCondLst>
                                        </p:cTn>
                                        <p:tgtEl>
                                          <p:spTgt spid="641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96" grpId="0" animBg="1"/>
      <p:bldP spid="641096"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title"/>
          </p:nvPr>
        </p:nvSpPr>
        <p:spPr/>
        <p:txBody>
          <a:bodyPr/>
          <a:lstStyle/>
          <a:p>
            <a:r>
              <a:rPr lang="zh-CN" altLang="en-US"/>
              <a:t>特  点 </a:t>
            </a:r>
          </a:p>
        </p:txBody>
      </p:sp>
      <p:sp>
        <p:nvSpPr>
          <p:cNvPr id="6420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2123" name="Rectangle 75"/>
          <p:cNvSpPr>
            <a:spLocks noGrp="1" noChangeArrowheads="1"/>
          </p:cNvSpPr>
          <p:nvPr>
            <p:ph type="body" idx="1"/>
          </p:nvPr>
        </p:nvSpPr>
        <p:spPr>
          <a:xfrm>
            <a:off x="809625" y="1773238"/>
            <a:ext cx="7958138" cy="4679950"/>
          </a:xfrm>
        </p:spPr>
        <p:txBody>
          <a:bodyPr/>
          <a:lstStyle/>
          <a:p>
            <a:r>
              <a:rPr lang="zh-CN" altLang="en-US" sz="2800" dirty="0">
                <a:solidFill>
                  <a:srgbClr val="FF0000"/>
                </a:solidFill>
              </a:rPr>
              <a:t>优点</a:t>
            </a:r>
          </a:p>
          <a:p>
            <a:pPr lvl="1"/>
            <a:r>
              <a:rPr lang="zh-CN" altLang="en-US" sz="2400" dirty="0"/>
              <a:t>可靠、迅速、保序</a:t>
            </a:r>
          </a:p>
          <a:p>
            <a:r>
              <a:rPr lang="zh-CN" altLang="en-US" sz="2800" dirty="0">
                <a:solidFill>
                  <a:srgbClr val="FF0000"/>
                </a:solidFill>
              </a:rPr>
              <a:t>缺点</a:t>
            </a:r>
          </a:p>
          <a:p>
            <a:pPr lvl="1"/>
            <a:r>
              <a:rPr lang="zh-CN" altLang="en-US" sz="2400" dirty="0">
                <a:solidFill>
                  <a:srgbClr val="0000FF"/>
                </a:solidFill>
              </a:rPr>
              <a:t>信道容量的浪费</a:t>
            </a:r>
          </a:p>
          <a:p>
            <a:pPr lvl="1">
              <a:buFont typeface="Wingdings" pitchFamily="2" charset="2"/>
              <a:buNone/>
            </a:pPr>
            <a:r>
              <a:rPr lang="zh-CN" altLang="en-US" sz="2400" dirty="0"/>
              <a:t>    例如，连接期间或电路空闲时。</a:t>
            </a:r>
          </a:p>
          <a:p>
            <a:pPr lvl="1"/>
            <a:r>
              <a:rPr lang="zh-CN" altLang="en-US" sz="2400" dirty="0">
                <a:solidFill>
                  <a:srgbClr val="0000FF"/>
                </a:solidFill>
              </a:rPr>
              <a:t>有效时间的浪费</a:t>
            </a:r>
          </a:p>
          <a:p>
            <a:pPr lvl="1">
              <a:buFont typeface="Wingdings" pitchFamily="2" charset="2"/>
              <a:buNone/>
            </a:pPr>
            <a:r>
              <a:rPr lang="zh-CN" altLang="en-US" sz="2400" dirty="0"/>
              <a:t>    例如，少量数据要传送时，需花不少时间用于建立和拆除电路。</a:t>
            </a:r>
          </a:p>
          <a:p>
            <a:r>
              <a:rPr lang="zh-CN" altLang="en-US" sz="2800" dirty="0">
                <a:solidFill>
                  <a:srgbClr val="FF0000"/>
                </a:solidFill>
              </a:rPr>
              <a:t>适用</a:t>
            </a:r>
          </a:p>
          <a:p>
            <a:pPr lvl="1"/>
            <a:r>
              <a:rPr lang="zh-CN" altLang="en-US" sz="2400" dirty="0"/>
              <a:t>高质量的大量数据传输的情况</a:t>
            </a:r>
          </a:p>
        </p:txBody>
      </p:sp>
      <p:sp>
        <p:nvSpPr>
          <p:cNvPr id="642124" name="Text Box 7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zh-CN" altLang="en-US"/>
              <a:t>报文交换</a:t>
            </a:r>
          </a:p>
        </p:txBody>
      </p:sp>
      <p:sp>
        <p:nvSpPr>
          <p:cNvPr id="636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6932" name="Rectangle 4"/>
          <p:cNvSpPr>
            <a:spLocks noGrp="1" noChangeArrowheads="1"/>
          </p:cNvSpPr>
          <p:nvPr>
            <p:ph type="body" idx="1"/>
          </p:nvPr>
        </p:nvSpPr>
        <p:spPr/>
        <p:txBody>
          <a:bodyPr/>
          <a:lstStyle/>
          <a:p>
            <a:pPr>
              <a:lnSpc>
                <a:spcPct val="105000"/>
              </a:lnSpc>
            </a:pPr>
            <a:r>
              <a:rPr lang="zh-CN" altLang="en-US">
                <a:solidFill>
                  <a:srgbClr val="FF0000"/>
                </a:solidFill>
              </a:rPr>
              <a:t>思想来源</a:t>
            </a:r>
          </a:p>
          <a:p>
            <a:pPr lvl="1">
              <a:lnSpc>
                <a:spcPct val="105000"/>
              </a:lnSpc>
            </a:pPr>
            <a:r>
              <a:rPr lang="zh-CN" altLang="en-US"/>
              <a:t>邮政系统</a:t>
            </a:r>
          </a:p>
          <a:p>
            <a:pPr>
              <a:lnSpc>
                <a:spcPct val="105000"/>
              </a:lnSpc>
            </a:pPr>
            <a:r>
              <a:rPr lang="zh-CN" altLang="en-US">
                <a:solidFill>
                  <a:srgbClr val="FF0000"/>
                </a:solidFill>
              </a:rPr>
              <a:t>工作思想</a:t>
            </a:r>
          </a:p>
          <a:p>
            <a:pPr lvl="1">
              <a:lnSpc>
                <a:spcPct val="105000"/>
              </a:lnSpc>
            </a:pPr>
            <a:r>
              <a:rPr lang="zh-CN" altLang="en-US"/>
              <a:t>将站点一次性要发送的数据形成</a:t>
            </a:r>
            <a:r>
              <a:rPr lang="zh-CN" altLang="en-US">
                <a:solidFill>
                  <a:srgbClr val="0000FF"/>
                </a:solidFill>
              </a:rPr>
              <a:t>报文</a:t>
            </a:r>
            <a:r>
              <a:rPr lang="zh-CN" altLang="en-US"/>
              <a:t>（其长度不限且可变），报文采用“</a:t>
            </a:r>
            <a:r>
              <a:rPr lang="zh-CN" altLang="en-US">
                <a:solidFill>
                  <a:srgbClr val="0000FF"/>
                </a:solidFill>
              </a:rPr>
              <a:t>存储</a:t>
            </a:r>
            <a:r>
              <a:rPr lang="en-US" altLang="zh-CN">
                <a:solidFill>
                  <a:srgbClr val="0000FF"/>
                </a:solidFill>
              </a:rPr>
              <a:t>-</a:t>
            </a:r>
            <a:r>
              <a:rPr lang="zh-CN" altLang="en-US">
                <a:solidFill>
                  <a:srgbClr val="0000FF"/>
                </a:solidFill>
              </a:rPr>
              <a:t>转发</a:t>
            </a:r>
            <a:r>
              <a:rPr lang="zh-CN" altLang="en-US"/>
              <a:t>”方式进行传送 。</a:t>
            </a:r>
          </a:p>
          <a:p>
            <a:pPr>
              <a:lnSpc>
                <a:spcPct val="105000"/>
              </a:lnSpc>
            </a:pPr>
            <a:r>
              <a:rPr lang="zh-CN" altLang="en-US">
                <a:solidFill>
                  <a:srgbClr val="FF0000"/>
                </a:solidFill>
              </a:rPr>
              <a:t>工作过程</a:t>
            </a:r>
          </a:p>
          <a:p>
            <a:pPr lvl="1">
              <a:lnSpc>
                <a:spcPct val="105000"/>
              </a:lnSpc>
            </a:pPr>
            <a:r>
              <a:rPr lang="zh-CN" altLang="en-US"/>
              <a:t>数据传输</a:t>
            </a:r>
          </a:p>
        </p:txBody>
      </p:sp>
      <p:sp>
        <p:nvSpPr>
          <p:cNvPr id="636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a:lstStyle/>
          <a:p>
            <a:r>
              <a:rPr lang="zh-CN" altLang="en-US"/>
              <a:t>图示报文交换</a:t>
            </a:r>
          </a:p>
        </p:txBody>
      </p:sp>
      <p:sp>
        <p:nvSpPr>
          <p:cNvPr id="637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7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7961" name="Picture 9" descr="图片1"/>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611188" y="1844675"/>
            <a:ext cx="8372475" cy="4276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zh-CN" altLang="en-US"/>
              <a:t>特  点</a:t>
            </a:r>
          </a:p>
        </p:txBody>
      </p:sp>
      <p:sp>
        <p:nvSpPr>
          <p:cNvPr id="643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3077"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400">
                <a:solidFill>
                  <a:srgbClr val="FF0000"/>
                </a:solidFill>
              </a:rPr>
              <a:t>优点</a:t>
            </a:r>
          </a:p>
          <a:p>
            <a:pPr lvl="1">
              <a:lnSpc>
                <a:spcPct val="110000"/>
              </a:lnSpc>
            </a:pPr>
            <a:r>
              <a:rPr lang="zh-CN" altLang="en-US" sz="2000"/>
              <a:t>电路利用率高</a:t>
            </a:r>
          </a:p>
          <a:p>
            <a:pPr lvl="1">
              <a:lnSpc>
                <a:spcPct val="110000"/>
              </a:lnSpc>
            </a:pPr>
            <a:r>
              <a:rPr lang="zh-CN" altLang="en-US" sz="2000"/>
              <a:t>可以进行速度和代码的转换</a:t>
            </a:r>
          </a:p>
          <a:p>
            <a:pPr lvl="1">
              <a:lnSpc>
                <a:spcPct val="110000"/>
              </a:lnSpc>
              <a:buFont typeface="Wingdings" pitchFamily="2" charset="2"/>
              <a:buNone/>
            </a:pPr>
            <a:r>
              <a:rPr lang="zh-CN" altLang="en-US" sz="2000"/>
              <a:t>     即，可以实现不同类型终端间的通信。</a:t>
            </a:r>
          </a:p>
          <a:p>
            <a:pPr lvl="1">
              <a:lnSpc>
                <a:spcPct val="110000"/>
              </a:lnSpc>
            </a:pPr>
            <a:r>
              <a:rPr lang="zh-CN" altLang="en-US" sz="2000"/>
              <a:t>故障的影响小</a:t>
            </a:r>
          </a:p>
          <a:p>
            <a:pPr lvl="1">
              <a:lnSpc>
                <a:spcPct val="110000"/>
              </a:lnSpc>
            </a:pPr>
            <a:r>
              <a:rPr lang="zh-CN" altLang="en-US" sz="2000"/>
              <a:t>多目的报文</a:t>
            </a:r>
          </a:p>
          <a:p>
            <a:pPr lvl="1">
              <a:lnSpc>
                <a:spcPct val="110000"/>
              </a:lnSpc>
            </a:pPr>
            <a:r>
              <a:rPr lang="zh-CN" altLang="en-US" sz="2000"/>
              <a:t>不需要收、发两端同时处于激活状态</a:t>
            </a:r>
          </a:p>
          <a:p>
            <a:pPr>
              <a:lnSpc>
                <a:spcPct val="110000"/>
              </a:lnSpc>
            </a:pPr>
            <a:r>
              <a:rPr lang="zh-CN" altLang="en-US" sz="2400">
                <a:solidFill>
                  <a:srgbClr val="FF0000"/>
                </a:solidFill>
              </a:rPr>
              <a:t>缺点</a:t>
            </a:r>
          </a:p>
          <a:p>
            <a:pPr lvl="1">
              <a:lnSpc>
                <a:spcPct val="110000"/>
              </a:lnSpc>
            </a:pPr>
            <a:r>
              <a:rPr lang="zh-CN" altLang="en-US" sz="2000"/>
              <a:t>延迟时间长且不定</a:t>
            </a:r>
          </a:p>
          <a:p>
            <a:pPr lvl="1">
              <a:lnSpc>
                <a:spcPct val="110000"/>
              </a:lnSpc>
            </a:pPr>
            <a:r>
              <a:rPr lang="zh-CN" altLang="en-US" sz="2000"/>
              <a:t>报文长度不限</a:t>
            </a:r>
          </a:p>
          <a:p>
            <a:pPr lvl="1">
              <a:lnSpc>
                <a:spcPct val="110000"/>
              </a:lnSpc>
            </a:pPr>
            <a:r>
              <a:rPr lang="zh-CN" altLang="en-US" sz="2000"/>
              <a:t>失序</a:t>
            </a:r>
          </a:p>
        </p:txBody>
      </p:sp>
      <p:sp>
        <p:nvSpPr>
          <p:cNvPr id="643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zh-CN" altLang="en-US"/>
              <a:t>分组交换</a:t>
            </a:r>
          </a:p>
        </p:txBody>
      </p:sp>
      <p:sp>
        <p:nvSpPr>
          <p:cNvPr id="638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898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638983" name="Rectangle 7"/>
          <p:cNvSpPr>
            <a:spLocks noGrp="1" noChangeArrowheads="1"/>
          </p:cNvSpPr>
          <p:nvPr>
            <p:ph type="body" idx="1"/>
          </p:nvPr>
        </p:nvSpPr>
        <p:spPr>
          <a:noFill/>
          <a:ln/>
        </p:spPr>
        <p:txBody>
          <a:bodyPr/>
          <a:lstStyle/>
          <a:p>
            <a:pPr>
              <a:lnSpc>
                <a:spcPct val="110000"/>
              </a:lnSpc>
            </a:pPr>
            <a:r>
              <a:rPr lang="zh-CN" altLang="en-US" sz="2800" dirty="0">
                <a:solidFill>
                  <a:srgbClr val="FF0000"/>
                </a:solidFill>
              </a:rPr>
              <a:t>应用场合</a:t>
            </a:r>
          </a:p>
          <a:p>
            <a:pPr lvl="1">
              <a:lnSpc>
                <a:spcPct val="110000"/>
              </a:lnSpc>
            </a:pPr>
            <a:r>
              <a:rPr lang="zh-CN" altLang="en-US" sz="2400" dirty="0"/>
              <a:t>计算机网络</a:t>
            </a:r>
          </a:p>
          <a:p>
            <a:pPr>
              <a:lnSpc>
                <a:spcPct val="110000"/>
              </a:lnSpc>
            </a:pPr>
            <a:r>
              <a:rPr lang="zh-CN" altLang="en-US" sz="2800" dirty="0">
                <a:solidFill>
                  <a:srgbClr val="FF0000"/>
                </a:solidFill>
              </a:rPr>
              <a:t>工作思想</a:t>
            </a:r>
          </a:p>
          <a:p>
            <a:pPr lvl="1">
              <a:lnSpc>
                <a:spcPct val="110000"/>
              </a:lnSpc>
            </a:pPr>
            <a:r>
              <a:rPr lang="zh-CN" altLang="en-US" sz="2400" dirty="0"/>
              <a:t>先将报文（其长度不限且可变）划分成若干分组（长度有最大限制，有统一的格式） ，每个分组采用“</a:t>
            </a:r>
            <a:r>
              <a:rPr lang="zh-CN" altLang="en-US" sz="2400" dirty="0">
                <a:solidFill>
                  <a:srgbClr val="0000FF"/>
                </a:solidFill>
              </a:rPr>
              <a:t>存储</a:t>
            </a:r>
            <a:r>
              <a:rPr lang="en-US" altLang="zh-CN" sz="2400" dirty="0">
                <a:solidFill>
                  <a:srgbClr val="0000FF"/>
                </a:solidFill>
              </a:rPr>
              <a:t>-</a:t>
            </a:r>
            <a:r>
              <a:rPr lang="zh-CN" altLang="en-US" sz="2400" dirty="0">
                <a:solidFill>
                  <a:srgbClr val="0000FF"/>
                </a:solidFill>
              </a:rPr>
              <a:t>转发</a:t>
            </a:r>
            <a:r>
              <a:rPr lang="zh-CN" altLang="en-US" sz="2400" dirty="0"/>
              <a:t>”方式进行传送 。</a:t>
            </a:r>
          </a:p>
          <a:p>
            <a:pPr>
              <a:lnSpc>
                <a:spcPct val="110000"/>
              </a:lnSpc>
            </a:pPr>
            <a:r>
              <a:rPr lang="zh-CN" altLang="en-US" sz="2800" dirty="0">
                <a:solidFill>
                  <a:srgbClr val="FF0000"/>
                </a:solidFill>
              </a:rPr>
              <a:t>实现方式</a:t>
            </a:r>
          </a:p>
          <a:p>
            <a:pPr lvl="1">
              <a:lnSpc>
                <a:spcPct val="110000"/>
              </a:lnSpc>
            </a:pPr>
            <a:r>
              <a:rPr lang="zh-CN" altLang="en-US" sz="2400" dirty="0"/>
              <a:t>虚电路（模仿电路交换）</a:t>
            </a:r>
          </a:p>
          <a:p>
            <a:pPr lvl="1">
              <a:lnSpc>
                <a:spcPct val="110000"/>
              </a:lnSpc>
            </a:pPr>
            <a:r>
              <a:rPr lang="zh-CN" altLang="en-US" sz="2400" dirty="0"/>
              <a:t>数据报（模仿报文交换）</a:t>
            </a:r>
          </a:p>
        </p:txBody>
      </p:sp>
      <p:sp>
        <p:nvSpPr>
          <p:cNvPr id="6389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zh-CN" altLang="en-US"/>
              <a:t>虚电路分组交换</a:t>
            </a:r>
          </a:p>
        </p:txBody>
      </p:sp>
      <p:sp>
        <p:nvSpPr>
          <p:cNvPr id="640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0004" name="Rectangle 4"/>
          <p:cNvSpPr>
            <a:spLocks noGrp="1" noChangeArrowheads="1"/>
          </p:cNvSpPr>
          <p:nvPr>
            <p:ph type="body" idx="1"/>
          </p:nvPr>
        </p:nvSpPr>
        <p:spPr>
          <a:xfrm>
            <a:off x="1403350" y="1773238"/>
            <a:ext cx="2106613" cy="4464050"/>
          </a:xfrm>
        </p:spPr>
        <p:txBody>
          <a:bodyPr/>
          <a:lstStyle/>
          <a:p>
            <a:r>
              <a:rPr lang="zh-CN" altLang="en-US" sz="2000">
                <a:solidFill>
                  <a:srgbClr val="FF0000"/>
                </a:solidFill>
              </a:rPr>
              <a:t>建立虚电路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数据传输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释放虚电路 </a:t>
            </a:r>
          </a:p>
        </p:txBody>
      </p:sp>
      <p:sp>
        <p:nvSpPr>
          <p:cNvPr id="64000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40011" name="Picture 11" descr="图片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363" y="1700213"/>
            <a:ext cx="2879725" cy="15192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40012" name="Picture 12" descr="图片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363" y="3284538"/>
            <a:ext cx="2879725" cy="15906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40013" name="Picture 13" descr="图片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363" y="4954588"/>
            <a:ext cx="2879725" cy="14906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body" idx="1"/>
          </p:nvPr>
        </p:nvSpPr>
        <p:spPr/>
        <p:txBody>
          <a:bodyPr/>
          <a:lstStyle/>
          <a:p>
            <a:pPr>
              <a:lnSpc>
                <a:spcPct val="110000"/>
              </a:lnSpc>
            </a:pPr>
            <a:r>
              <a:rPr lang="zh-CN" altLang="en-US" sz="2000">
                <a:solidFill>
                  <a:srgbClr val="FC0404"/>
                </a:solidFill>
                <a:latin typeface="华文新魏" pitchFamily="2" charset="-122"/>
              </a:rPr>
              <a:t>单向通信（单工通信）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只能有一个方向的通信而没有反方向的交互。例如：电视机、监视器、打印机或向一个毫无同情心的教授请求一个好一点的成绩。</a:t>
            </a:r>
          </a:p>
          <a:p>
            <a:pPr>
              <a:lnSpc>
                <a:spcPct val="110000"/>
              </a:lnSpc>
            </a:pPr>
            <a:r>
              <a:rPr lang="zh-CN" altLang="en-US" sz="2000">
                <a:solidFill>
                  <a:srgbClr val="FC0404"/>
                </a:solidFill>
                <a:latin typeface="华文新魏" pitchFamily="2" charset="-122"/>
              </a:rPr>
              <a:t>双向交替通信（半双工通信）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允许数据在两个方向上传输，但某一时刻只允许数据在一个方向上传输（即允许双向传输，但不能同时进行）。例如：航空和航海无线电台、问答式交流、对讲机等。</a:t>
            </a:r>
          </a:p>
          <a:p>
            <a:pPr>
              <a:lnSpc>
                <a:spcPct val="110000"/>
              </a:lnSpc>
            </a:pPr>
            <a:r>
              <a:rPr lang="zh-CN" altLang="en-US" sz="2000">
                <a:solidFill>
                  <a:srgbClr val="FC0404"/>
                </a:solidFill>
                <a:latin typeface="华文新魏" pitchFamily="2" charset="-122"/>
              </a:rPr>
              <a:t>双向同时通信（全双工通信）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允许数据同时在两个方向上传输（即允许双向传输，可以同时进行）。例如：现代电话通信、双向行驶的多车道马路、两位处于激动状态的妇女互相指责等。计算机网络多采用此方式。</a:t>
            </a:r>
            <a:endParaRPr lang="zh-CN" altLang="en-US" sz="2000"/>
          </a:p>
        </p:txBody>
      </p:sp>
      <p:sp>
        <p:nvSpPr>
          <p:cNvPr id="587779" name="Rectangle 3"/>
          <p:cNvSpPr>
            <a:spLocks noGrp="1" noChangeArrowheads="1"/>
          </p:cNvSpPr>
          <p:nvPr>
            <p:ph type="title"/>
          </p:nvPr>
        </p:nvSpPr>
        <p:spPr/>
        <p:txBody>
          <a:bodyPr/>
          <a:lstStyle/>
          <a:p>
            <a:r>
              <a:rPr lang="zh-CN" altLang="en-US">
                <a:latin typeface="华文新魏" pitchFamily="2" charset="-122"/>
              </a:rPr>
              <a:t>单工、半双工和全双工</a:t>
            </a:r>
          </a:p>
        </p:txBody>
      </p:sp>
      <p:sp>
        <p:nvSpPr>
          <p:cNvPr id="5877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77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zh-CN" altLang="en-US"/>
              <a:t>数据报分组交换</a:t>
            </a:r>
          </a:p>
        </p:txBody>
      </p:sp>
      <p:sp>
        <p:nvSpPr>
          <p:cNvPr id="644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41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644104" name="Picture 8" descr="图片2"/>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395288" y="2205038"/>
            <a:ext cx="859155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zh-CN" altLang="en-US" sz="4000"/>
              <a:t>两种分组交换方式的比较</a:t>
            </a:r>
          </a:p>
        </p:txBody>
      </p:sp>
      <p:sp>
        <p:nvSpPr>
          <p:cNvPr id="645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5125" name="Rectangle 5"/>
          <p:cNvSpPr>
            <a:spLocks noGrp="1" noChangeArrowheads="1"/>
          </p:cNvSpPr>
          <p:nvPr>
            <p:ph type="body" idx="1"/>
          </p:nvPr>
        </p:nvSpPr>
        <p:spPr/>
        <p:txBody>
          <a:bodyPr/>
          <a:lstStyle/>
          <a:p>
            <a:pPr>
              <a:lnSpc>
                <a:spcPct val="105000"/>
              </a:lnSpc>
            </a:pPr>
            <a:r>
              <a:rPr lang="zh-CN" altLang="en-US">
                <a:solidFill>
                  <a:srgbClr val="FF0000"/>
                </a:solidFill>
              </a:rPr>
              <a:t>虚电路分组交换</a:t>
            </a:r>
          </a:p>
          <a:p>
            <a:pPr lvl="1">
              <a:lnSpc>
                <a:spcPct val="105000"/>
              </a:lnSpc>
            </a:pPr>
            <a:r>
              <a:rPr lang="zh-CN" altLang="en-US"/>
              <a:t>开销少（地址信息），适应大量数据的传送</a:t>
            </a:r>
          </a:p>
          <a:p>
            <a:pPr lvl="1">
              <a:lnSpc>
                <a:spcPct val="105000"/>
              </a:lnSpc>
            </a:pPr>
            <a:r>
              <a:rPr lang="zh-CN" altLang="en-US"/>
              <a:t>通信可靠、保序</a:t>
            </a:r>
          </a:p>
          <a:p>
            <a:pPr lvl="1">
              <a:lnSpc>
                <a:spcPct val="105000"/>
              </a:lnSpc>
            </a:pPr>
            <a:r>
              <a:rPr lang="zh-CN" altLang="en-US"/>
              <a:t>故障的影响大</a:t>
            </a:r>
          </a:p>
          <a:p>
            <a:pPr>
              <a:lnSpc>
                <a:spcPct val="105000"/>
              </a:lnSpc>
            </a:pPr>
            <a:r>
              <a:rPr lang="zh-CN" altLang="en-US">
                <a:solidFill>
                  <a:srgbClr val="FF0000"/>
                </a:solidFill>
              </a:rPr>
              <a:t>数据报分组交换</a:t>
            </a:r>
          </a:p>
          <a:p>
            <a:pPr lvl="1">
              <a:lnSpc>
                <a:spcPct val="105000"/>
              </a:lnSpc>
            </a:pPr>
            <a:r>
              <a:rPr lang="zh-CN" altLang="en-US"/>
              <a:t>开销大（地址信息），适应少量数据的传送</a:t>
            </a:r>
          </a:p>
          <a:p>
            <a:pPr lvl="1">
              <a:lnSpc>
                <a:spcPct val="105000"/>
              </a:lnSpc>
            </a:pPr>
            <a:r>
              <a:rPr lang="zh-CN" altLang="en-US"/>
              <a:t>通信不可靠、失序</a:t>
            </a:r>
          </a:p>
          <a:p>
            <a:pPr lvl="1">
              <a:lnSpc>
                <a:spcPct val="105000"/>
              </a:lnSpc>
            </a:pPr>
            <a:r>
              <a:rPr lang="zh-CN" altLang="en-US"/>
              <a:t>故障的影响小</a:t>
            </a:r>
          </a:p>
        </p:txBody>
      </p:sp>
      <p:sp>
        <p:nvSpPr>
          <p:cNvPr id="6451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zh-CN" altLang="en-US"/>
              <a:t>工作时序图 </a:t>
            </a:r>
          </a:p>
        </p:txBody>
      </p:sp>
      <p:sp>
        <p:nvSpPr>
          <p:cNvPr id="647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grpSp>
        <p:nvGrpSpPr>
          <p:cNvPr id="647174" name="Group 6"/>
          <p:cNvGrpSpPr>
            <a:grpSpLocks/>
          </p:cNvGrpSpPr>
          <p:nvPr/>
        </p:nvGrpSpPr>
        <p:grpSpPr bwMode="auto">
          <a:xfrm>
            <a:off x="7381875" y="2503491"/>
            <a:ext cx="581025" cy="395288"/>
            <a:chOff x="4653" y="1615"/>
            <a:chExt cx="366" cy="249"/>
          </a:xfrm>
        </p:grpSpPr>
        <p:sp>
          <p:nvSpPr>
            <p:cNvPr id="647175" name="AutoShape 7"/>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6" name="Text Box 8"/>
            <p:cNvSpPr txBox="1">
              <a:spLocks noChangeArrowheads="1"/>
            </p:cNvSpPr>
            <p:nvPr/>
          </p:nvSpPr>
          <p:spPr bwMode="auto">
            <a:xfrm rot="626605">
              <a:off x="4662" y="161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177" name="Line 9"/>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8" name="Line 10"/>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9" name="AutoShape 11"/>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0" name="Group 12"/>
          <p:cNvGrpSpPr>
            <a:grpSpLocks/>
          </p:cNvGrpSpPr>
          <p:nvPr/>
        </p:nvGrpSpPr>
        <p:grpSpPr bwMode="auto">
          <a:xfrm>
            <a:off x="7373938" y="2786066"/>
            <a:ext cx="582612" cy="396876"/>
            <a:chOff x="4648" y="1793"/>
            <a:chExt cx="367" cy="250"/>
          </a:xfrm>
        </p:grpSpPr>
        <p:sp>
          <p:nvSpPr>
            <p:cNvPr id="647181" name="AutoShape 13"/>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2" name="Text Box 14"/>
            <p:cNvSpPr txBox="1">
              <a:spLocks noChangeArrowheads="1"/>
            </p:cNvSpPr>
            <p:nvPr/>
          </p:nvSpPr>
          <p:spPr bwMode="auto">
            <a:xfrm rot="626605">
              <a:off x="4651" y="1793"/>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183" name="Line 15"/>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4" name="Line 16"/>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5" name="AutoShape 17"/>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6" name="Group 18"/>
          <p:cNvGrpSpPr>
            <a:grpSpLocks/>
          </p:cNvGrpSpPr>
          <p:nvPr/>
        </p:nvGrpSpPr>
        <p:grpSpPr bwMode="auto">
          <a:xfrm>
            <a:off x="7380288" y="3074992"/>
            <a:ext cx="581025" cy="387351"/>
            <a:chOff x="4652" y="1975"/>
            <a:chExt cx="366" cy="244"/>
          </a:xfrm>
        </p:grpSpPr>
        <p:sp>
          <p:nvSpPr>
            <p:cNvPr id="647187" name="AutoShape 19"/>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8" name="Text Box 20"/>
            <p:cNvSpPr txBox="1">
              <a:spLocks noChangeArrowheads="1"/>
            </p:cNvSpPr>
            <p:nvPr/>
          </p:nvSpPr>
          <p:spPr bwMode="auto">
            <a:xfrm rot="626605">
              <a:off x="4655" y="197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189" name="Line 21"/>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0" name="Line 22"/>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1" name="AutoShape 23"/>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2" name="Group 24"/>
          <p:cNvGrpSpPr>
            <a:grpSpLocks/>
          </p:cNvGrpSpPr>
          <p:nvPr/>
        </p:nvGrpSpPr>
        <p:grpSpPr bwMode="auto">
          <a:xfrm>
            <a:off x="7386638" y="3344867"/>
            <a:ext cx="581025" cy="395288"/>
            <a:chOff x="4656" y="2145"/>
            <a:chExt cx="366" cy="249"/>
          </a:xfrm>
        </p:grpSpPr>
        <p:sp>
          <p:nvSpPr>
            <p:cNvPr id="647193" name="AutoShape 25"/>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4" name="Text Box 26"/>
            <p:cNvSpPr txBox="1">
              <a:spLocks noChangeArrowheads="1"/>
            </p:cNvSpPr>
            <p:nvPr/>
          </p:nvSpPr>
          <p:spPr bwMode="auto">
            <a:xfrm rot="626605">
              <a:off x="4659" y="214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195" name="Line 27"/>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6" name="Line 28"/>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7" name="AutoShape 29"/>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8" name="Group 30"/>
          <p:cNvGrpSpPr>
            <a:grpSpLocks/>
          </p:cNvGrpSpPr>
          <p:nvPr/>
        </p:nvGrpSpPr>
        <p:grpSpPr bwMode="auto">
          <a:xfrm>
            <a:off x="7951801" y="2898772"/>
            <a:ext cx="585788" cy="384174"/>
            <a:chOff x="5012" y="1864"/>
            <a:chExt cx="369" cy="242"/>
          </a:xfrm>
        </p:grpSpPr>
        <p:sp>
          <p:nvSpPr>
            <p:cNvPr id="647199" name="AutoShape 31"/>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0" name="Text Box 32"/>
            <p:cNvSpPr txBox="1">
              <a:spLocks noChangeArrowheads="1"/>
            </p:cNvSpPr>
            <p:nvPr/>
          </p:nvSpPr>
          <p:spPr bwMode="auto">
            <a:xfrm rot="626605">
              <a:off x="5012" y="1864"/>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01" name="Line 33"/>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2" name="Line 34"/>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3" name="AutoShape 35"/>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04" name="Group 36"/>
          <p:cNvGrpSpPr>
            <a:grpSpLocks/>
          </p:cNvGrpSpPr>
          <p:nvPr/>
        </p:nvGrpSpPr>
        <p:grpSpPr bwMode="auto">
          <a:xfrm>
            <a:off x="7943850" y="3162304"/>
            <a:ext cx="585788" cy="404813"/>
            <a:chOff x="5007" y="2030"/>
            <a:chExt cx="369" cy="255"/>
          </a:xfrm>
        </p:grpSpPr>
        <p:sp>
          <p:nvSpPr>
            <p:cNvPr id="647205" name="AutoShape 37"/>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6" name="Text Box 38"/>
            <p:cNvSpPr txBox="1">
              <a:spLocks noChangeArrowheads="1"/>
            </p:cNvSpPr>
            <p:nvPr/>
          </p:nvSpPr>
          <p:spPr bwMode="auto">
            <a:xfrm rot="626605">
              <a:off x="5007" y="2030"/>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07" name="Line 39"/>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8" name="Line 40"/>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9" name="AutoShape 41"/>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0" name="Group 42"/>
          <p:cNvGrpSpPr>
            <a:grpSpLocks/>
          </p:cNvGrpSpPr>
          <p:nvPr/>
        </p:nvGrpSpPr>
        <p:grpSpPr bwMode="auto">
          <a:xfrm>
            <a:off x="7954963" y="3449642"/>
            <a:ext cx="581025" cy="396876"/>
            <a:chOff x="5014" y="2211"/>
            <a:chExt cx="366" cy="250"/>
          </a:xfrm>
        </p:grpSpPr>
        <p:sp>
          <p:nvSpPr>
            <p:cNvPr id="647211" name="AutoShape 43"/>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2" name="Text Box 44"/>
            <p:cNvSpPr txBox="1">
              <a:spLocks noChangeArrowheads="1"/>
            </p:cNvSpPr>
            <p:nvPr/>
          </p:nvSpPr>
          <p:spPr bwMode="auto">
            <a:xfrm rot="626605">
              <a:off x="5017" y="2211"/>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13" name="Line 45"/>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4" name="Line 46"/>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5" name="AutoShape 47"/>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6" name="Group 48"/>
          <p:cNvGrpSpPr>
            <a:grpSpLocks/>
          </p:cNvGrpSpPr>
          <p:nvPr/>
        </p:nvGrpSpPr>
        <p:grpSpPr bwMode="auto">
          <a:xfrm>
            <a:off x="7954976" y="3719517"/>
            <a:ext cx="587376" cy="406401"/>
            <a:chOff x="5014" y="2381"/>
            <a:chExt cx="370" cy="256"/>
          </a:xfrm>
        </p:grpSpPr>
        <p:sp>
          <p:nvSpPr>
            <p:cNvPr id="647217" name="AutoShape 49"/>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8" name="Text Box 50"/>
            <p:cNvSpPr txBox="1">
              <a:spLocks noChangeArrowheads="1"/>
            </p:cNvSpPr>
            <p:nvPr/>
          </p:nvSpPr>
          <p:spPr bwMode="auto">
            <a:xfrm rot="626605">
              <a:off x="5014" y="2381"/>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19" name="Line 5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0" name="Line 5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1" name="AutoShape 5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2" name="Group 54"/>
          <p:cNvGrpSpPr>
            <a:grpSpLocks/>
          </p:cNvGrpSpPr>
          <p:nvPr/>
        </p:nvGrpSpPr>
        <p:grpSpPr bwMode="auto">
          <a:xfrm>
            <a:off x="6800850" y="2681291"/>
            <a:ext cx="585788" cy="395288"/>
            <a:chOff x="4287" y="1727"/>
            <a:chExt cx="369" cy="249"/>
          </a:xfrm>
        </p:grpSpPr>
        <p:sp>
          <p:nvSpPr>
            <p:cNvPr id="647223" name="AutoShape 55"/>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4" name="Text Box 56"/>
            <p:cNvSpPr txBox="1">
              <a:spLocks noChangeArrowheads="1"/>
            </p:cNvSpPr>
            <p:nvPr/>
          </p:nvSpPr>
          <p:spPr bwMode="auto">
            <a:xfrm rot="626605">
              <a:off x="4287" y="1727"/>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25" name="Line 57"/>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6" name="Line 58"/>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7" name="AutoShape 59"/>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8" name="Group 60"/>
          <p:cNvGrpSpPr>
            <a:grpSpLocks/>
          </p:cNvGrpSpPr>
          <p:nvPr/>
        </p:nvGrpSpPr>
        <p:grpSpPr bwMode="auto">
          <a:xfrm>
            <a:off x="6811963" y="2959097"/>
            <a:ext cx="581025" cy="396874"/>
            <a:chOff x="4294" y="1902"/>
            <a:chExt cx="366" cy="250"/>
          </a:xfrm>
        </p:grpSpPr>
        <p:sp>
          <p:nvSpPr>
            <p:cNvPr id="647229" name="AutoShape 61"/>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0" name="Text Box 62"/>
            <p:cNvSpPr txBox="1">
              <a:spLocks noChangeArrowheads="1"/>
            </p:cNvSpPr>
            <p:nvPr/>
          </p:nvSpPr>
          <p:spPr bwMode="auto">
            <a:xfrm rot="626605">
              <a:off x="4297" y="1902"/>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31" name="Line 63"/>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2" name="Line 64"/>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3" name="AutoShape 65"/>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34" name="Group 66"/>
          <p:cNvGrpSpPr>
            <a:grpSpLocks/>
          </p:cNvGrpSpPr>
          <p:nvPr/>
        </p:nvGrpSpPr>
        <p:grpSpPr bwMode="auto">
          <a:xfrm>
            <a:off x="4997450" y="3427413"/>
            <a:ext cx="582613" cy="1069975"/>
            <a:chOff x="2876" y="2191"/>
            <a:chExt cx="367" cy="674"/>
          </a:xfrm>
        </p:grpSpPr>
        <p:sp>
          <p:nvSpPr>
            <p:cNvPr id="647235" name="AutoShape 67"/>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6" name="AutoShape 68"/>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7" name="Text Box 69"/>
            <p:cNvSpPr txBox="1">
              <a:spLocks noChangeArrowheads="1"/>
            </p:cNvSpPr>
            <p:nvPr/>
          </p:nvSpPr>
          <p:spPr bwMode="auto">
            <a:xfrm>
              <a:off x="2919" y="2287"/>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38" name="Line 70"/>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9" name="Line 71"/>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0" name="Group 72"/>
          <p:cNvGrpSpPr>
            <a:grpSpLocks/>
          </p:cNvGrpSpPr>
          <p:nvPr/>
        </p:nvGrpSpPr>
        <p:grpSpPr bwMode="auto">
          <a:xfrm>
            <a:off x="5592763" y="4764088"/>
            <a:ext cx="581025" cy="1071562"/>
            <a:chOff x="3251" y="3033"/>
            <a:chExt cx="366" cy="675"/>
          </a:xfrm>
        </p:grpSpPr>
        <p:sp>
          <p:nvSpPr>
            <p:cNvPr id="647241" name="AutoShape 73"/>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2" name="AutoShape 74"/>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3" name="Text Box 75"/>
            <p:cNvSpPr txBox="1">
              <a:spLocks noChangeArrowheads="1"/>
            </p:cNvSpPr>
            <p:nvPr/>
          </p:nvSpPr>
          <p:spPr bwMode="auto">
            <a:xfrm>
              <a:off x="3293" y="3130"/>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44" name="Line 76"/>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5" name="Line 77"/>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6" name="Group 78"/>
          <p:cNvGrpSpPr>
            <a:grpSpLocks/>
          </p:cNvGrpSpPr>
          <p:nvPr/>
        </p:nvGrpSpPr>
        <p:grpSpPr bwMode="auto">
          <a:xfrm>
            <a:off x="4430713" y="2155825"/>
            <a:ext cx="573087" cy="1069975"/>
            <a:chOff x="2519" y="1390"/>
            <a:chExt cx="361" cy="674"/>
          </a:xfrm>
        </p:grpSpPr>
        <p:sp>
          <p:nvSpPr>
            <p:cNvPr id="647247" name="AutoShape 79"/>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8" name="AutoShape 8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9" name="Text Box 81"/>
            <p:cNvSpPr txBox="1">
              <a:spLocks noChangeArrowheads="1"/>
            </p:cNvSpPr>
            <p:nvPr/>
          </p:nvSpPr>
          <p:spPr bwMode="auto">
            <a:xfrm>
              <a:off x="2567" y="1487"/>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dirty="0">
                  <a:solidFill>
                    <a:srgbClr val="080808"/>
                  </a:solidFill>
                  <a:latin typeface="+mn-lt"/>
                  <a:ea typeface="+mn-ea"/>
                </a:rPr>
                <a:t>报</a:t>
              </a:r>
            </a:p>
            <a:p>
              <a:pPr>
                <a:lnSpc>
                  <a:spcPct val="80000"/>
                </a:lnSpc>
                <a:spcBef>
                  <a:spcPct val="0"/>
                </a:spcBef>
                <a:buClrTx/>
                <a:buFontTx/>
                <a:buNone/>
              </a:pPr>
              <a:r>
                <a:rPr lang="zh-CN" altLang="en-US" sz="2000" b="1" dirty="0">
                  <a:solidFill>
                    <a:srgbClr val="080808"/>
                  </a:solidFill>
                  <a:latin typeface="+mn-lt"/>
                  <a:ea typeface="+mn-ea"/>
                </a:rPr>
                <a:t>文</a:t>
              </a:r>
            </a:p>
          </p:txBody>
        </p:sp>
        <p:sp>
          <p:nvSpPr>
            <p:cNvPr id="647250" name="Line 8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1" name="Line 8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52" name="Line 84"/>
          <p:cNvSpPr>
            <a:spLocks noChangeShapeType="1"/>
          </p:cNvSpPr>
          <p:nvPr/>
        </p:nvSpPr>
        <p:spPr bwMode="auto">
          <a:xfrm>
            <a:off x="2319338"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3" name="Line 85"/>
          <p:cNvSpPr>
            <a:spLocks noChangeShapeType="1"/>
          </p:cNvSpPr>
          <p:nvPr/>
        </p:nvSpPr>
        <p:spPr bwMode="auto">
          <a:xfrm>
            <a:off x="2895600"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4" name="Text Box 86"/>
          <p:cNvSpPr txBox="1">
            <a:spLocks noChangeArrowheads="1"/>
          </p:cNvSpPr>
          <p:nvPr/>
        </p:nvSpPr>
        <p:spPr bwMode="auto">
          <a:xfrm>
            <a:off x="1563688" y="5943600"/>
            <a:ext cx="21885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 </a:t>
            </a:r>
          </a:p>
        </p:txBody>
      </p:sp>
      <p:sp>
        <p:nvSpPr>
          <p:cNvPr id="647255" name="Text Box 87"/>
          <p:cNvSpPr txBox="1">
            <a:spLocks noChangeArrowheads="1"/>
          </p:cNvSpPr>
          <p:nvPr/>
        </p:nvSpPr>
        <p:spPr bwMode="auto">
          <a:xfrm>
            <a:off x="4260850" y="5943600"/>
            <a:ext cx="211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6" name="Text Box 88"/>
          <p:cNvSpPr txBox="1">
            <a:spLocks noChangeArrowheads="1"/>
          </p:cNvSpPr>
          <p:nvPr/>
        </p:nvSpPr>
        <p:spPr bwMode="auto">
          <a:xfrm>
            <a:off x="6632575" y="5934075"/>
            <a:ext cx="211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7" name="Line 89"/>
          <p:cNvSpPr>
            <a:spLocks noChangeShapeType="1"/>
          </p:cNvSpPr>
          <p:nvPr/>
        </p:nvSpPr>
        <p:spPr bwMode="auto">
          <a:xfrm>
            <a:off x="1743075" y="2289175"/>
            <a:ext cx="576263"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8" name="Line 90"/>
          <p:cNvSpPr>
            <a:spLocks noChangeShapeType="1"/>
          </p:cNvSpPr>
          <p:nvPr/>
        </p:nvSpPr>
        <p:spPr bwMode="auto">
          <a:xfrm>
            <a:off x="2319338" y="2557463"/>
            <a:ext cx="576262"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9" name="Line 91"/>
          <p:cNvSpPr>
            <a:spLocks noChangeShapeType="1"/>
          </p:cNvSpPr>
          <p:nvPr/>
        </p:nvSpPr>
        <p:spPr bwMode="auto">
          <a:xfrm>
            <a:off x="2895600" y="2824163"/>
            <a:ext cx="574675"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0" name="Line 92"/>
          <p:cNvSpPr>
            <a:spLocks noChangeShapeType="1"/>
          </p:cNvSpPr>
          <p:nvPr/>
        </p:nvSpPr>
        <p:spPr bwMode="auto">
          <a:xfrm flipH="1">
            <a:off x="1743075" y="3225800"/>
            <a:ext cx="1727200" cy="268288"/>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1" name="Text Box 93"/>
          <p:cNvSpPr txBox="1">
            <a:spLocks noChangeArrowheads="1"/>
          </p:cNvSpPr>
          <p:nvPr/>
        </p:nvSpPr>
        <p:spPr bwMode="auto">
          <a:xfrm>
            <a:off x="4664075" y="1725613"/>
            <a:ext cx="13131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200" b="1" dirty="0">
                <a:latin typeface="+mn-lt"/>
                <a:ea typeface="+mn-ea"/>
              </a:rPr>
              <a:t>报文交换</a:t>
            </a:r>
          </a:p>
        </p:txBody>
      </p:sp>
      <p:sp>
        <p:nvSpPr>
          <p:cNvPr id="647262" name="Text Box 94"/>
          <p:cNvSpPr txBox="1">
            <a:spLocks noChangeArrowheads="1"/>
          </p:cNvSpPr>
          <p:nvPr/>
        </p:nvSpPr>
        <p:spPr bwMode="auto">
          <a:xfrm>
            <a:off x="1890668" y="1725613"/>
            <a:ext cx="13131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200" b="1" dirty="0">
                <a:latin typeface="+mn-lt"/>
                <a:ea typeface="+mn-ea"/>
              </a:rPr>
              <a:t>电路交换</a:t>
            </a:r>
          </a:p>
        </p:txBody>
      </p:sp>
      <p:sp>
        <p:nvSpPr>
          <p:cNvPr id="647263" name="Text Box 95"/>
          <p:cNvSpPr txBox="1">
            <a:spLocks noChangeArrowheads="1"/>
          </p:cNvSpPr>
          <p:nvPr/>
        </p:nvSpPr>
        <p:spPr bwMode="auto">
          <a:xfrm>
            <a:off x="6443663" y="1700213"/>
            <a:ext cx="25209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ClrTx/>
              <a:buFontTx/>
              <a:buNone/>
            </a:pPr>
            <a:r>
              <a:rPr lang="zh-CN" altLang="en-US" sz="2200" b="1" dirty="0">
                <a:latin typeface="+mn-lt"/>
                <a:ea typeface="+mn-ea"/>
              </a:rPr>
              <a:t>数据报分组交换</a:t>
            </a:r>
          </a:p>
        </p:txBody>
      </p:sp>
      <p:sp>
        <p:nvSpPr>
          <p:cNvPr id="647264" name="Line 96"/>
          <p:cNvSpPr>
            <a:spLocks noChangeShapeType="1"/>
          </p:cNvSpPr>
          <p:nvPr/>
        </p:nvSpPr>
        <p:spPr bwMode="auto">
          <a:xfrm>
            <a:off x="3943350" y="2624138"/>
            <a:ext cx="0" cy="274320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5" name="Text Box 97"/>
          <p:cNvSpPr txBox="1">
            <a:spLocks noChangeArrowheads="1"/>
          </p:cNvSpPr>
          <p:nvPr/>
        </p:nvSpPr>
        <p:spPr bwMode="auto">
          <a:xfrm>
            <a:off x="3841750" y="5357813"/>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t</a:t>
            </a:r>
          </a:p>
        </p:txBody>
      </p:sp>
      <p:grpSp>
        <p:nvGrpSpPr>
          <p:cNvPr id="647266" name="Group 98"/>
          <p:cNvGrpSpPr>
            <a:grpSpLocks/>
          </p:cNvGrpSpPr>
          <p:nvPr/>
        </p:nvGrpSpPr>
        <p:grpSpPr bwMode="auto">
          <a:xfrm>
            <a:off x="630238" y="2263775"/>
            <a:ext cx="1109662" cy="1230313"/>
            <a:chOff x="113" y="1473"/>
            <a:chExt cx="699" cy="775"/>
          </a:xfrm>
        </p:grpSpPr>
        <p:sp>
          <p:nvSpPr>
            <p:cNvPr id="647267" name="Line 99"/>
            <p:cNvSpPr>
              <a:spLocks noChangeShapeType="1"/>
            </p:cNvSpPr>
            <p:nvPr/>
          </p:nvSpPr>
          <p:spPr bwMode="auto">
            <a:xfrm>
              <a:off x="630" y="1474"/>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8" name="Line 100"/>
            <p:cNvSpPr>
              <a:spLocks noChangeShapeType="1"/>
            </p:cNvSpPr>
            <p:nvPr/>
          </p:nvSpPr>
          <p:spPr bwMode="auto">
            <a:xfrm>
              <a:off x="622" y="2248"/>
              <a:ext cx="18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9" name="Text Box 101"/>
            <p:cNvSpPr txBox="1">
              <a:spLocks noChangeArrowheads="1"/>
            </p:cNvSpPr>
            <p:nvPr/>
          </p:nvSpPr>
          <p:spPr bwMode="auto">
            <a:xfrm>
              <a:off x="113" y="1748"/>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连接建立</a:t>
              </a:r>
            </a:p>
          </p:txBody>
        </p:sp>
        <p:sp>
          <p:nvSpPr>
            <p:cNvPr id="647270" name="Line 102"/>
            <p:cNvSpPr>
              <a:spLocks noChangeShapeType="1"/>
            </p:cNvSpPr>
            <p:nvPr/>
          </p:nvSpPr>
          <p:spPr bwMode="auto">
            <a:xfrm>
              <a:off x="720" y="1473"/>
              <a:ext cx="0" cy="759"/>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71" name="Group 103"/>
          <p:cNvGrpSpPr>
            <a:grpSpLocks/>
          </p:cNvGrpSpPr>
          <p:nvPr/>
        </p:nvGrpSpPr>
        <p:grpSpPr bwMode="auto">
          <a:xfrm>
            <a:off x="611188" y="3514725"/>
            <a:ext cx="1109662" cy="1011238"/>
            <a:chOff x="113" y="2246"/>
            <a:chExt cx="699" cy="637"/>
          </a:xfrm>
        </p:grpSpPr>
        <p:sp>
          <p:nvSpPr>
            <p:cNvPr id="647272" name="Line 104"/>
            <p:cNvSpPr>
              <a:spLocks noChangeShapeType="1"/>
            </p:cNvSpPr>
            <p:nvPr/>
          </p:nvSpPr>
          <p:spPr bwMode="auto">
            <a:xfrm>
              <a:off x="630" y="2881"/>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3" name="Text Box 105"/>
            <p:cNvSpPr txBox="1">
              <a:spLocks noChangeArrowheads="1"/>
            </p:cNvSpPr>
            <p:nvPr/>
          </p:nvSpPr>
          <p:spPr bwMode="auto">
            <a:xfrm>
              <a:off x="113" y="2420"/>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数据传送</a:t>
              </a:r>
            </a:p>
          </p:txBody>
        </p:sp>
        <p:sp>
          <p:nvSpPr>
            <p:cNvPr id="647274" name="Line 106"/>
            <p:cNvSpPr>
              <a:spLocks noChangeShapeType="1"/>
            </p:cNvSpPr>
            <p:nvPr/>
          </p:nvSpPr>
          <p:spPr bwMode="auto">
            <a:xfrm>
              <a:off x="721" y="2246"/>
              <a:ext cx="0" cy="637"/>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75" name="Freeform 107"/>
          <p:cNvSpPr>
            <a:spLocks/>
          </p:cNvSpPr>
          <p:nvPr/>
        </p:nvSpPr>
        <p:spPr bwMode="auto">
          <a:xfrm>
            <a:off x="1738313" y="2155825"/>
            <a:ext cx="4762" cy="3821113"/>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6" name="Freeform 108"/>
          <p:cNvSpPr>
            <a:spLocks/>
          </p:cNvSpPr>
          <p:nvPr/>
        </p:nvSpPr>
        <p:spPr bwMode="auto">
          <a:xfrm>
            <a:off x="6169025" y="2133600"/>
            <a:ext cx="4763"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7" name="Line 109"/>
          <p:cNvSpPr>
            <a:spLocks noChangeShapeType="1"/>
          </p:cNvSpPr>
          <p:nvPr/>
        </p:nvSpPr>
        <p:spPr bwMode="auto">
          <a:xfrm>
            <a:off x="8534400" y="21732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8" name="Line 110"/>
          <p:cNvSpPr>
            <a:spLocks noChangeShapeType="1"/>
          </p:cNvSpPr>
          <p:nvPr/>
        </p:nvSpPr>
        <p:spPr bwMode="auto">
          <a:xfrm>
            <a:off x="7956550" y="21590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9" name="Line 111"/>
          <p:cNvSpPr>
            <a:spLocks noChangeShapeType="1"/>
          </p:cNvSpPr>
          <p:nvPr/>
        </p:nvSpPr>
        <p:spPr bwMode="auto">
          <a:xfrm>
            <a:off x="7388225" y="21463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0" name="Line 112"/>
          <p:cNvSpPr>
            <a:spLocks noChangeShapeType="1"/>
          </p:cNvSpPr>
          <p:nvPr/>
        </p:nvSpPr>
        <p:spPr bwMode="auto">
          <a:xfrm>
            <a:off x="4427538"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1" name="Line 113"/>
          <p:cNvSpPr>
            <a:spLocks noChangeShapeType="1"/>
          </p:cNvSpPr>
          <p:nvPr/>
        </p:nvSpPr>
        <p:spPr bwMode="auto">
          <a:xfrm>
            <a:off x="4997450"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2" name="Line 114"/>
          <p:cNvSpPr>
            <a:spLocks noChangeShapeType="1"/>
          </p:cNvSpPr>
          <p:nvPr/>
        </p:nvSpPr>
        <p:spPr bwMode="auto">
          <a:xfrm>
            <a:off x="559117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283" name="Group 115"/>
          <p:cNvGrpSpPr>
            <a:grpSpLocks/>
          </p:cNvGrpSpPr>
          <p:nvPr/>
        </p:nvGrpSpPr>
        <p:grpSpPr bwMode="auto">
          <a:xfrm>
            <a:off x="1728788" y="3502025"/>
            <a:ext cx="1766887" cy="1279525"/>
            <a:chOff x="817" y="2238"/>
            <a:chExt cx="1113" cy="806"/>
          </a:xfrm>
        </p:grpSpPr>
        <p:sp>
          <p:nvSpPr>
            <p:cNvPr id="647284" name="Line 116"/>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5" name="AutoShape 117"/>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6" name="Text Box 118"/>
            <p:cNvSpPr txBox="1">
              <a:spLocks noChangeArrowheads="1"/>
            </p:cNvSpPr>
            <p:nvPr/>
          </p:nvSpPr>
          <p:spPr bwMode="auto">
            <a:xfrm>
              <a:off x="1113" y="2413"/>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80808"/>
                  </a:solidFill>
                  <a:latin typeface="+mn-lt"/>
                  <a:ea typeface="+mn-ea"/>
                </a:rPr>
                <a:t>报文</a:t>
              </a:r>
            </a:p>
          </p:txBody>
        </p:sp>
        <p:sp>
          <p:nvSpPr>
            <p:cNvPr id="647287" name="AutoShape 119"/>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8" name="Line 120"/>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9" name="Line 121"/>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0" name="Group 122"/>
          <p:cNvGrpSpPr>
            <a:grpSpLocks/>
          </p:cNvGrpSpPr>
          <p:nvPr/>
        </p:nvGrpSpPr>
        <p:grpSpPr bwMode="auto">
          <a:xfrm>
            <a:off x="6799263" y="2411416"/>
            <a:ext cx="582612" cy="387351"/>
            <a:chOff x="4286" y="1557"/>
            <a:chExt cx="367" cy="244"/>
          </a:xfrm>
        </p:grpSpPr>
        <p:sp>
          <p:nvSpPr>
            <p:cNvPr id="647291" name="AutoShape 123"/>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2" name="Text Box 124"/>
            <p:cNvSpPr txBox="1">
              <a:spLocks noChangeArrowheads="1"/>
            </p:cNvSpPr>
            <p:nvPr/>
          </p:nvSpPr>
          <p:spPr bwMode="auto">
            <a:xfrm rot="626605">
              <a:off x="4295" y="1557"/>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93" name="Line 125"/>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4" name="AutoShape 126"/>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5" name="Line 127"/>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6" name="Group 128"/>
          <p:cNvGrpSpPr>
            <a:grpSpLocks/>
          </p:cNvGrpSpPr>
          <p:nvPr/>
        </p:nvGrpSpPr>
        <p:grpSpPr bwMode="auto">
          <a:xfrm>
            <a:off x="6807200" y="2119315"/>
            <a:ext cx="581025" cy="395288"/>
            <a:chOff x="4291" y="1373"/>
            <a:chExt cx="366" cy="249"/>
          </a:xfrm>
        </p:grpSpPr>
        <p:sp>
          <p:nvSpPr>
            <p:cNvPr id="647297" name="AutoShape 129"/>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8" name="Text Box 130"/>
            <p:cNvSpPr txBox="1">
              <a:spLocks noChangeArrowheads="1"/>
            </p:cNvSpPr>
            <p:nvPr/>
          </p:nvSpPr>
          <p:spPr bwMode="auto">
            <a:xfrm rot="626605">
              <a:off x="4294" y="1373"/>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99" name="Line 131"/>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0" name="Line 132"/>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1" name="AutoShape 133"/>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302" name="Line 134"/>
          <p:cNvSpPr>
            <a:spLocks noChangeShapeType="1"/>
          </p:cNvSpPr>
          <p:nvPr/>
        </p:nvSpPr>
        <p:spPr bwMode="auto">
          <a:xfrm>
            <a:off x="680402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3" name="Line 135"/>
          <p:cNvSpPr>
            <a:spLocks noChangeShapeType="1"/>
          </p:cNvSpPr>
          <p:nvPr/>
        </p:nvSpPr>
        <p:spPr bwMode="auto">
          <a:xfrm>
            <a:off x="1738313" y="4608513"/>
            <a:ext cx="576262"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4" name="Line 136"/>
          <p:cNvSpPr>
            <a:spLocks noChangeShapeType="1"/>
          </p:cNvSpPr>
          <p:nvPr/>
        </p:nvSpPr>
        <p:spPr bwMode="auto">
          <a:xfrm>
            <a:off x="2324100" y="4789488"/>
            <a:ext cx="566738"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5" name="Line 137"/>
          <p:cNvSpPr>
            <a:spLocks noChangeShapeType="1"/>
          </p:cNvSpPr>
          <p:nvPr/>
        </p:nvSpPr>
        <p:spPr bwMode="auto">
          <a:xfrm>
            <a:off x="2890838" y="4979988"/>
            <a:ext cx="574675" cy="8572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306" name="Group 138"/>
          <p:cNvGrpSpPr>
            <a:grpSpLocks/>
          </p:cNvGrpSpPr>
          <p:nvPr/>
        </p:nvGrpSpPr>
        <p:grpSpPr bwMode="auto">
          <a:xfrm>
            <a:off x="611188" y="4503738"/>
            <a:ext cx="1085850" cy="592137"/>
            <a:chOff x="113" y="2869"/>
            <a:chExt cx="684" cy="373"/>
          </a:xfrm>
        </p:grpSpPr>
        <p:sp>
          <p:nvSpPr>
            <p:cNvPr id="647307" name="Line 139"/>
            <p:cNvSpPr>
              <a:spLocks noChangeShapeType="1"/>
            </p:cNvSpPr>
            <p:nvPr/>
          </p:nvSpPr>
          <p:spPr bwMode="auto">
            <a:xfrm>
              <a:off x="615" y="3241"/>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8" name="Line 140"/>
            <p:cNvSpPr>
              <a:spLocks noChangeShapeType="1"/>
            </p:cNvSpPr>
            <p:nvPr/>
          </p:nvSpPr>
          <p:spPr bwMode="auto">
            <a:xfrm>
              <a:off x="721" y="2869"/>
              <a:ext cx="0" cy="373"/>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9" name="Text Box 141"/>
            <p:cNvSpPr txBox="1">
              <a:spLocks noChangeArrowheads="1"/>
            </p:cNvSpPr>
            <p:nvPr/>
          </p:nvSpPr>
          <p:spPr bwMode="auto">
            <a:xfrm>
              <a:off x="113" y="2948"/>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连接释放</a:t>
              </a:r>
            </a:p>
          </p:txBody>
        </p:sp>
      </p:grpSp>
      <p:sp>
        <p:nvSpPr>
          <p:cNvPr id="647310" name="Freeform 142"/>
          <p:cNvSpPr>
            <a:spLocks/>
          </p:cNvSpPr>
          <p:nvPr/>
        </p:nvSpPr>
        <p:spPr bwMode="auto">
          <a:xfrm>
            <a:off x="3471863" y="2178050"/>
            <a:ext cx="4762"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11" name="Text Box 14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726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647257"/>
                                        </p:tgtEl>
                                        <p:attrNameLst>
                                          <p:attrName>style.visibility</p:attrName>
                                        </p:attrNameLst>
                                      </p:cBhvr>
                                      <p:to>
                                        <p:strVal val="visible"/>
                                      </p:to>
                                    </p:set>
                                    <p:animEffect transition="in" filter="wipe(left)">
                                      <p:cBhvr>
                                        <p:cTn id="10" dur="500"/>
                                        <p:tgtEl>
                                          <p:spTgt spid="647257"/>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47258"/>
                                        </p:tgtEl>
                                        <p:attrNameLst>
                                          <p:attrName>style.visibility</p:attrName>
                                        </p:attrNameLst>
                                      </p:cBhvr>
                                      <p:to>
                                        <p:strVal val="visible"/>
                                      </p:to>
                                    </p:set>
                                    <p:animEffect transition="in" filter="wipe(left)">
                                      <p:cBhvr>
                                        <p:cTn id="14" dur="500"/>
                                        <p:tgtEl>
                                          <p:spTgt spid="647258"/>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7259"/>
                                        </p:tgtEl>
                                        <p:attrNameLst>
                                          <p:attrName>style.visibility</p:attrName>
                                        </p:attrNameLst>
                                      </p:cBhvr>
                                      <p:to>
                                        <p:strVal val="visible"/>
                                      </p:to>
                                    </p:set>
                                    <p:animEffect transition="in" filter="wipe(left)">
                                      <p:cBhvr>
                                        <p:cTn id="18" dur="500"/>
                                        <p:tgtEl>
                                          <p:spTgt spid="647259"/>
                                        </p:tgtEl>
                                      </p:cBhvr>
                                    </p:animEffect>
                                  </p:childTnLst>
                                </p:cTn>
                              </p:par>
                            </p:childTnLst>
                          </p:cTn>
                        </p:par>
                        <p:par>
                          <p:cTn id="19" fill="hold" nodeType="afterGroup">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647260"/>
                                        </p:tgtEl>
                                        <p:attrNameLst>
                                          <p:attrName>style.visibility</p:attrName>
                                        </p:attrNameLst>
                                      </p:cBhvr>
                                      <p:to>
                                        <p:strVal val="visible"/>
                                      </p:to>
                                    </p:set>
                                    <p:animEffect transition="in" filter="wipe(right)">
                                      <p:cBhvr>
                                        <p:cTn id="22" dur="500"/>
                                        <p:tgtEl>
                                          <p:spTgt spid="647260"/>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647271"/>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647283"/>
                                        </p:tgtEl>
                                        <p:attrNameLst>
                                          <p:attrName>style.visibility</p:attrName>
                                        </p:attrNameLst>
                                      </p:cBhvr>
                                      <p:to>
                                        <p:strVal val="visible"/>
                                      </p:to>
                                    </p:set>
                                    <p:animEffect transition="in" filter="wipe(left)">
                                      <p:cBhvr>
                                        <p:cTn id="29" dur="500"/>
                                        <p:tgtEl>
                                          <p:spTgt spid="647283"/>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647306"/>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647303"/>
                                        </p:tgtEl>
                                        <p:attrNameLst>
                                          <p:attrName>style.visibility</p:attrName>
                                        </p:attrNameLst>
                                      </p:cBhvr>
                                      <p:to>
                                        <p:strVal val="visible"/>
                                      </p:to>
                                    </p:set>
                                    <p:animEffect transition="in" filter="wipe(left)">
                                      <p:cBhvr>
                                        <p:cTn id="36" dur="500"/>
                                        <p:tgtEl>
                                          <p:spTgt spid="647303"/>
                                        </p:tgtEl>
                                      </p:cBhvr>
                                    </p:animEffect>
                                  </p:childTnLst>
                                </p:cTn>
                              </p:par>
                            </p:childTnLst>
                          </p:cTn>
                        </p:par>
                        <p:par>
                          <p:cTn id="37" fill="hold" nodeType="afterGroup">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647304"/>
                                        </p:tgtEl>
                                        <p:attrNameLst>
                                          <p:attrName>style.visibility</p:attrName>
                                        </p:attrNameLst>
                                      </p:cBhvr>
                                      <p:to>
                                        <p:strVal val="visible"/>
                                      </p:to>
                                    </p:set>
                                    <p:animEffect transition="in" filter="wipe(left)">
                                      <p:cBhvr>
                                        <p:cTn id="40" dur="500"/>
                                        <p:tgtEl>
                                          <p:spTgt spid="647304"/>
                                        </p:tgtEl>
                                      </p:cBhvr>
                                    </p:animEffect>
                                  </p:childTnLst>
                                </p:cTn>
                              </p:par>
                            </p:childTnLst>
                          </p:cTn>
                        </p:par>
                        <p:par>
                          <p:cTn id="41" fill="hold" nodeType="afterGroup">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647305"/>
                                        </p:tgtEl>
                                        <p:attrNameLst>
                                          <p:attrName>style.visibility</p:attrName>
                                        </p:attrNameLst>
                                      </p:cBhvr>
                                      <p:to>
                                        <p:strVal val="visible"/>
                                      </p:to>
                                    </p:set>
                                    <p:animEffect transition="in" filter="wipe(left)">
                                      <p:cBhvr>
                                        <p:cTn id="44" dur="500"/>
                                        <p:tgtEl>
                                          <p:spTgt spid="6473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726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647246"/>
                                        </p:tgtEl>
                                        <p:attrNameLst>
                                          <p:attrName>style.visibility</p:attrName>
                                        </p:attrNameLst>
                                      </p:cBhvr>
                                      <p:to>
                                        <p:strVal val="visible"/>
                                      </p:to>
                                    </p:set>
                                    <p:animEffect transition="in" filter="wipe(left)">
                                      <p:cBhvr>
                                        <p:cTn id="52" dur="2000"/>
                                        <p:tgtEl>
                                          <p:spTgt spid="647246"/>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647234"/>
                                        </p:tgtEl>
                                        <p:attrNameLst>
                                          <p:attrName>style.visibility</p:attrName>
                                        </p:attrNameLst>
                                      </p:cBhvr>
                                      <p:to>
                                        <p:strVal val="visible"/>
                                      </p:to>
                                    </p:set>
                                    <p:animEffect transition="in" filter="wipe(left)">
                                      <p:cBhvr>
                                        <p:cTn id="56" dur="2000"/>
                                        <p:tgtEl>
                                          <p:spTgt spid="647234"/>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647240"/>
                                        </p:tgtEl>
                                        <p:attrNameLst>
                                          <p:attrName>style.visibility</p:attrName>
                                        </p:attrNameLst>
                                      </p:cBhvr>
                                      <p:to>
                                        <p:strVal val="visible"/>
                                      </p:to>
                                    </p:set>
                                    <p:animEffect transition="in" filter="wipe(left)">
                                      <p:cBhvr>
                                        <p:cTn id="60" dur="2000"/>
                                        <p:tgtEl>
                                          <p:spTgt spid="64724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726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647296"/>
                                        </p:tgtEl>
                                        <p:attrNameLst>
                                          <p:attrName>style.visibility</p:attrName>
                                        </p:attrNameLst>
                                      </p:cBhvr>
                                      <p:to>
                                        <p:strVal val="visible"/>
                                      </p:to>
                                    </p:set>
                                    <p:animEffect transition="in" filter="wipe(left)">
                                      <p:cBhvr>
                                        <p:cTn id="68" dur="500"/>
                                        <p:tgtEl>
                                          <p:spTgt spid="647296"/>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647290"/>
                                        </p:tgtEl>
                                        <p:attrNameLst>
                                          <p:attrName>style.visibility</p:attrName>
                                        </p:attrNameLst>
                                      </p:cBhvr>
                                      <p:to>
                                        <p:strVal val="visible"/>
                                      </p:to>
                                    </p:set>
                                    <p:animEffect transition="in" filter="wipe(left)">
                                      <p:cBhvr>
                                        <p:cTn id="72" dur="500"/>
                                        <p:tgtEl>
                                          <p:spTgt spid="647290"/>
                                        </p:tgtEl>
                                      </p:cBhvr>
                                    </p:animEffect>
                                  </p:childTnLst>
                                </p:cTn>
                              </p:par>
                              <p:par>
                                <p:cTn id="73" presetID="22" presetClass="entr" presetSubtype="8" fill="hold" nodeType="withEffect">
                                  <p:stCondLst>
                                    <p:cond delay="0"/>
                                  </p:stCondLst>
                                  <p:childTnLst>
                                    <p:set>
                                      <p:cBhvr>
                                        <p:cTn id="74" dur="1" fill="hold">
                                          <p:stCondLst>
                                            <p:cond delay="0"/>
                                          </p:stCondLst>
                                        </p:cTn>
                                        <p:tgtEl>
                                          <p:spTgt spid="647174"/>
                                        </p:tgtEl>
                                        <p:attrNameLst>
                                          <p:attrName>style.visibility</p:attrName>
                                        </p:attrNameLst>
                                      </p:cBhvr>
                                      <p:to>
                                        <p:strVal val="visible"/>
                                      </p:to>
                                    </p:set>
                                    <p:animEffect transition="in" filter="wipe(left)">
                                      <p:cBhvr>
                                        <p:cTn id="75" dur="500"/>
                                        <p:tgtEl>
                                          <p:spTgt spid="647174"/>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647222"/>
                                        </p:tgtEl>
                                        <p:attrNameLst>
                                          <p:attrName>style.visibility</p:attrName>
                                        </p:attrNameLst>
                                      </p:cBhvr>
                                      <p:to>
                                        <p:strVal val="visible"/>
                                      </p:to>
                                    </p:set>
                                    <p:animEffect transition="in" filter="wipe(left)">
                                      <p:cBhvr>
                                        <p:cTn id="79" dur="500"/>
                                        <p:tgtEl>
                                          <p:spTgt spid="647222"/>
                                        </p:tgtEl>
                                      </p:cBhvr>
                                    </p:animEffect>
                                  </p:childTnLst>
                                </p:cTn>
                              </p:par>
                              <p:par>
                                <p:cTn id="80" presetID="22" presetClass="entr" presetSubtype="8" fill="hold" nodeType="withEffect">
                                  <p:stCondLst>
                                    <p:cond delay="0"/>
                                  </p:stCondLst>
                                  <p:childTnLst>
                                    <p:set>
                                      <p:cBhvr>
                                        <p:cTn id="81" dur="1" fill="hold">
                                          <p:stCondLst>
                                            <p:cond delay="0"/>
                                          </p:stCondLst>
                                        </p:cTn>
                                        <p:tgtEl>
                                          <p:spTgt spid="647180"/>
                                        </p:tgtEl>
                                        <p:attrNameLst>
                                          <p:attrName>style.visibility</p:attrName>
                                        </p:attrNameLst>
                                      </p:cBhvr>
                                      <p:to>
                                        <p:strVal val="visible"/>
                                      </p:to>
                                    </p:set>
                                    <p:animEffect transition="in" filter="wipe(left)">
                                      <p:cBhvr>
                                        <p:cTn id="82" dur="500"/>
                                        <p:tgtEl>
                                          <p:spTgt spid="647180"/>
                                        </p:tgtEl>
                                      </p:cBhvr>
                                    </p:animEffect>
                                  </p:childTnLst>
                                </p:cTn>
                              </p:par>
                              <p:par>
                                <p:cTn id="83" presetID="22" presetClass="entr" presetSubtype="8" fill="hold" nodeType="withEffect">
                                  <p:stCondLst>
                                    <p:cond delay="0"/>
                                  </p:stCondLst>
                                  <p:childTnLst>
                                    <p:set>
                                      <p:cBhvr>
                                        <p:cTn id="84" dur="1" fill="hold">
                                          <p:stCondLst>
                                            <p:cond delay="0"/>
                                          </p:stCondLst>
                                        </p:cTn>
                                        <p:tgtEl>
                                          <p:spTgt spid="647198"/>
                                        </p:tgtEl>
                                        <p:attrNameLst>
                                          <p:attrName>style.visibility</p:attrName>
                                        </p:attrNameLst>
                                      </p:cBhvr>
                                      <p:to>
                                        <p:strVal val="visible"/>
                                      </p:to>
                                    </p:set>
                                    <p:animEffect transition="in" filter="wipe(left)">
                                      <p:cBhvr>
                                        <p:cTn id="85" dur="500"/>
                                        <p:tgtEl>
                                          <p:spTgt spid="647198"/>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647204"/>
                                        </p:tgtEl>
                                        <p:attrNameLst>
                                          <p:attrName>style.visibility</p:attrName>
                                        </p:attrNameLst>
                                      </p:cBhvr>
                                      <p:to>
                                        <p:strVal val="visible"/>
                                      </p:to>
                                    </p:set>
                                    <p:animEffect transition="in" filter="wipe(left)">
                                      <p:cBhvr>
                                        <p:cTn id="89" dur="500"/>
                                        <p:tgtEl>
                                          <p:spTgt spid="647204"/>
                                        </p:tgtEl>
                                      </p:cBhvr>
                                    </p:animEffect>
                                  </p:childTnLst>
                                </p:cTn>
                              </p:par>
                              <p:par>
                                <p:cTn id="90" presetID="22" presetClass="entr" presetSubtype="8" fill="hold" nodeType="withEffect">
                                  <p:stCondLst>
                                    <p:cond delay="0"/>
                                  </p:stCondLst>
                                  <p:childTnLst>
                                    <p:set>
                                      <p:cBhvr>
                                        <p:cTn id="91" dur="1" fill="hold">
                                          <p:stCondLst>
                                            <p:cond delay="0"/>
                                          </p:stCondLst>
                                        </p:cTn>
                                        <p:tgtEl>
                                          <p:spTgt spid="647186"/>
                                        </p:tgtEl>
                                        <p:attrNameLst>
                                          <p:attrName>style.visibility</p:attrName>
                                        </p:attrNameLst>
                                      </p:cBhvr>
                                      <p:to>
                                        <p:strVal val="visible"/>
                                      </p:to>
                                    </p:set>
                                    <p:animEffect transition="in" filter="wipe(left)">
                                      <p:cBhvr>
                                        <p:cTn id="92" dur="500"/>
                                        <p:tgtEl>
                                          <p:spTgt spid="647186"/>
                                        </p:tgtEl>
                                      </p:cBhvr>
                                    </p:animEffect>
                                  </p:childTnLst>
                                </p:cTn>
                              </p:par>
                              <p:par>
                                <p:cTn id="93" presetID="22" presetClass="entr" presetSubtype="8" fill="hold" nodeType="withEffect">
                                  <p:stCondLst>
                                    <p:cond delay="0"/>
                                  </p:stCondLst>
                                  <p:childTnLst>
                                    <p:set>
                                      <p:cBhvr>
                                        <p:cTn id="94" dur="1" fill="hold">
                                          <p:stCondLst>
                                            <p:cond delay="0"/>
                                          </p:stCondLst>
                                        </p:cTn>
                                        <p:tgtEl>
                                          <p:spTgt spid="647228"/>
                                        </p:tgtEl>
                                        <p:attrNameLst>
                                          <p:attrName>style.visibility</p:attrName>
                                        </p:attrNameLst>
                                      </p:cBhvr>
                                      <p:to>
                                        <p:strVal val="visible"/>
                                      </p:to>
                                    </p:set>
                                    <p:animEffect transition="in" filter="wipe(left)">
                                      <p:cBhvr>
                                        <p:cTn id="95" dur="500"/>
                                        <p:tgtEl>
                                          <p:spTgt spid="647228"/>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647192"/>
                                        </p:tgtEl>
                                        <p:attrNameLst>
                                          <p:attrName>style.visibility</p:attrName>
                                        </p:attrNameLst>
                                      </p:cBhvr>
                                      <p:to>
                                        <p:strVal val="visible"/>
                                      </p:to>
                                    </p:set>
                                    <p:animEffect transition="in" filter="wipe(left)">
                                      <p:cBhvr>
                                        <p:cTn id="99" dur="500"/>
                                        <p:tgtEl>
                                          <p:spTgt spid="647192"/>
                                        </p:tgtEl>
                                      </p:cBhvr>
                                    </p:animEffect>
                                  </p:childTnLst>
                                </p:cTn>
                              </p:par>
                              <p:par>
                                <p:cTn id="100" presetID="22" presetClass="entr" presetSubtype="8" fill="hold" nodeType="withEffect">
                                  <p:stCondLst>
                                    <p:cond delay="0"/>
                                  </p:stCondLst>
                                  <p:childTnLst>
                                    <p:set>
                                      <p:cBhvr>
                                        <p:cTn id="101" dur="1" fill="hold">
                                          <p:stCondLst>
                                            <p:cond delay="0"/>
                                          </p:stCondLst>
                                        </p:cTn>
                                        <p:tgtEl>
                                          <p:spTgt spid="647210"/>
                                        </p:tgtEl>
                                        <p:attrNameLst>
                                          <p:attrName>style.visibility</p:attrName>
                                        </p:attrNameLst>
                                      </p:cBhvr>
                                      <p:to>
                                        <p:strVal val="visible"/>
                                      </p:to>
                                    </p:set>
                                    <p:animEffect transition="in" filter="wipe(left)">
                                      <p:cBhvr>
                                        <p:cTn id="102" dur="500"/>
                                        <p:tgtEl>
                                          <p:spTgt spid="647210"/>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647216"/>
                                        </p:tgtEl>
                                        <p:attrNameLst>
                                          <p:attrName>style.visibility</p:attrName>
                                        </p:attrNameLst>
                                      </p:cBhvr>
                                      <p:to>
                                        <p:strVal val="visible"/>
                                      </p:to>
                                    </p:set>
                                    <p:animEffect transition="in" filter="wipe(left)">
                                      <p:cBhvr>
                                        <p:cTn id="106" dur="500"/>
                                        <p:tgtEl>
                                          <p:spTgt spid="647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257" grpId="0" animBg="1"/>
      <p:bldP spid="647258" grpId="0" animBg="1"/>
      <p:bldP spid="647259" grpId="0" animBg="1"/>
      <p:bldP spid="647260" grpId="0" animBg="1"/>
      <p:bldP spid="647261" grpId="0"/>
      <p:bldP spid="647263" grpId="0"/>
      <p:bldP spid="647303" grpId="0" animBg="1"/>
      <p:bldP spid="647304" grpId="0" animBg="1"/>
      <p:bldP spid="64730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zh-CN" altLang="en-US"/>
              <a:t>通信系统的举例</a:t>
            </a:r>
          </a:p>
        </p:txBody>
      </p:sp>
      <p:sp>
        <p:nvSpPr>
          <p:cNvPr id="527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27364" name="Rectangle 4"/>
          <p:cNvSpPr>
            <a:spLocks noGrp="1" noChangeArrowheads="1"/>
          </p:cNvSpPr>
          <p:nvPr>
            <p:ph type="body" idx="1"/>
          </p:nvPr>
        </p:nvSpPr>
        <p:spPr>
          <a:xfrm>
            <a:off x="2268538" y="2420938"/>
            <a:ext cx="4049712" cy="3168650"/>
          </a:xfrm>
        </p:spPr>
        <p:txBody>
          <a:bodyPr/>
          <a:lstStyle/>
          <a:p>
            <a:r>
              <a:rPr lang="zh-CN" altLang="en-US" dirty="0">
                <a:hlinkClick r:id="rId4" action="ppaction://hlinksldjump"/>
              </a:rPr>
              <a:t>公用交换电话网络</a:t>
            </a:r>
            <a:endParaRPr lang="zh-CN" altLang="en-US" dirty="0"/>
          </a:p>
          <a:p>
            <a:endParaRPr lang="zh-CN" altLang="en-US" dirty="0"/>
          </a:p>
          <a:p>
            <a:r>
              <a:rPr lang="zh-CN" altLang="en-US" dirty="0">
                <a:hlinkClick r:id="rId5" action="ppaction://hlinksldjump"/>
              </a:rPr>
              <a:t>移动电话系统 </a:t>
            </a:r>
            <a:endParaRPr lang="zh-CN" altLang="en-US" dirty="0"/>
          </a:p>
          <a:p>
            <a:endParaRPr lang="zh-CN" altLang="en-US" dirty="0"/>
          </a:p>
          <a:p>
            <a:r>
              <a:rPr lang="zh-CN" altLang="en-US" dirty="0">
                <a:hlinkClick r:id="rId6" action="ppaction://hlinksldjump"/>
              </a:rPr>
              <a:t>有线电视系统 </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r>
              <a:rPr lang="zh-CN" altLang="en-US"/>
              <a:t>公用交换电话网络</a:t>
            </a:r>
          </a:p>
        </p:txBody>
      </p:sp>
      <p:sp>
        <p:nvSpPr>
          <p:cNvPr id="71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2709" name="Rectangle 5"/>
          <p:cNvSpPr>
            <a:spLocks noGrp="1" noChangeArrowheads="1"/>
          </p:cNvSpPr>
          <p:nvPr>
            <p:ph type="body" idx="1"/>
          </p:nvPr>
        </p:nvSpPr>
        <p:spPr>
          <a:xfrm>
            <a:off x="2051050" y="2205038"/>
            <a:ext cx="4986338" cy="3671887"/>
          </a:xfrm>
        </p:spPr>
        <p:txBody>
          <a:bodyPr/>
          <a:lstStyle/>
          <a:p>
            <a:pPr>
              <a:lnSpc>
                <a:spcPct val="160000"/>
              </a:lnSpc>
            </a:pPr>
            <a:r>
              <a:rPr lang="zh-CN" altLang="en-US" dirty="0">
                <a:hlinkClick r:id="rId5" action="ppaction://hlinksldjump"/>
              </a:rPr>
              <a:t>电话网络的结构</a:t>
            </a:r>
            <a:endParaRPr lang="zh-CN" altLang="en-US" dirty="0"/>
          </a:p>
          <a:p>
            <a:pPr>
              <a:lnSpc>
                <a:spcPct val="160000"/>
              </a:lnSpc>
            </a:pPr>
            <a:r>
              <a:rPr lang="zh-CN" altLang="en-US" dirty="0">
                <a:hlinkClick r:id="rId6" action="ppaction://hlinksldjump"/>
              </a:rPr>
              <a:t>本地回路及其主要技术</a:t>
            </a:r>
            <a:endParaRPr lang="zh-CN" altLang="en-US" dirty="0"/>
          </a:p>
          <a:p>
            <a:pPr>
              <a:lnSpc>
                <a:spcPct val="160000"/>
              </a:lnSpc>
            </a:pPr>
            <a:r>
              <a:rPr lang="zh-CN" altLang="en-US" dirty="0">
                <a:hlinkClick r:id="rId7" action="ppaction://hlinksldjump"/>
              </a:rPr>
              <a:t>干线及其主要技术</a:t>
            </a:r>
            <a:endParaRPr lang="zh-CN" altLang="en-US" dirty="0"/>
          </a:p>
          <a:p>
            <a:pPr>
              <a:lnSpc>
                <a:spcPct val="160000"/>
              </a:lnSpc>
            </a:pPr>
            <a:r>
              <a:rPr lang="zh-CN" altLang="en-US" dirty="0">
                <a:hlinkClick r:id="rId8" action="ppaction://hlinksldjump"/>
              </a:rPr>
              <a:t>交换局及其主要技术</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zh-CN" altLang="en-US" sz="4000"/>
              <a:t>公用交换电话网络</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PSTN</a:t>
            </a:r>
            <a:r>
              <a:rPr lang="zh-CN" altLang="en-US" sz="2800">
                <a:latin typeface="华文新魏" pitchFamily="2" charset="-122"/>
              </a:rPr>
              <a:t>）</a:t>
            </a:r>
          </a:p>
        </p:txBody>
      </p:sp>
      <p:sp>
        <p:nvSpPr>
          <p:cNvPr id="71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5781" name="Rectangle 5"/>
          <p:cNvSpPr>
            <a:spLocks noGrp="1" noChangeArrowheads="1"/>
          </p:cNvSpPr>
          <p:nvPr>
            <p:ph type="body" idx="1"/>
          </p:nvPr>
        </p:nvSpPr>
        <p:spPr>
          <a:xfrm>
            <a:off x="809625" y="1773238"/>
            <a:ext cx="7958138" cy="4680098"/>
          </a:xfrm>
        </p:spPr>
        <p:txBody>
          <a:bodyPr/>
          <a:lstStyle/>
          <a:p>
            <a:r>
              <a:rPr lang="zh-CN" altLang="en-US" sz="2400" dirty="0">
                <a:solidFill>
                  <a:srgbClr val="FF0000"/>
                </a:solidFill>
              </a:rPr>
              <a:t>当计算机间的距离很远或电缆需通过公共场合，则必须利用已有的电话网络进行组</a:t>
            </a:r>
            <a:r>
              <a:rPr lang="zh-CN" altLang="en-US" sz="2400" dirty="0" smtClean="0">
                <a:solidFill>
                  <a:srgbClr val="FF0000"/>
                </a:solidFill>
              </a:rPr>
              <a:t>网</a:t>
            </a:r>
            <a:endParaRPr lang="zh-CN" altLang="en-US" sz="2400" dirty="0">
              <a:solidFill>
                <a:srgbClr val="FF0000"/>
              </a:solidFill>
            </a:endParaRPr>
          </a:p>
          <a:p>
            <a:pPr lvl="1"/>
            <a:r>
              <a:rPr lang="zh-CN" altLang="en-US" sz="2400" dirty="0"/>
              <a:t>拨号接入</a:t>
            </a:r>
          </a:p>
          <a:p>
            <a:pPr lvl="1"/>
            <a:r>
              <a:rPr lang="en-US" altLang="zh-CN" sz="2400" dirty="0"/>
              <a:t>ADSL</a:t>
            </a:r>
            <a:r>
              <a:rPr lang="zh-CN" altLang="en-US" sz="2400" dirty="0"/>
              <a:t>接入</a:t>
            </a:r>
          </a:p>
          <a:p>
            <a:pPr lvl="1"/>
            <a:r>
              <a:rPr lang="en-US" altLang="zh-CN" sz="2400" dirty="0" smtClean="0"/>
              <a:t>FTTH</a:t>
            </a:r>
          </a:p>
          <a:p>
            <a:r>
              <a:rPr lang="zh-CN" altLang="en-US" sz="2400" dirty="0" smtClean="0">
                <a:solidFill>
                  <a:srgbClr val="FF0000"/>
                </a:solidFill>
              </a:rPr>
              <a:t>电话网络的设计目标：传输声音，性能与计算机相差很大</a:t>
            </a:r>
          </a:p>
          <a:p>
            <a:pPr lvl="1"/>
            <a:r>
              <a:rPr lang="zh-CN" altLang="en-US" sz="2400" dirty="0" smtClean="0">
                <a:solidFill>
                  <a:srgbClr val="0000FF"/>
                </a:solidFill>
              </a:rPr>
              <a:t>数据</a:t>
            </a:r>
            <a:r>
              <a:rPr lang="zh-CN" altLang="en-US" sz="2400" dirty="0">
                <a:solidFill>
                  <a:srgbClr val="0000FF"/>
                </a:solidFill>
              </a:rPr>
              <a:t>传输速率</a:t>
            </a:r>
            <a:r>
              <a:rPr lang="zh-CN" altLang="en-US" sz="2400" dirty="0"/>
              <a:t>：计算机网络（</a:t>
            </a:r>
            <a:r>
              <a:rPr lang="en-US" altLang="zh-CN" sz="2400" dirty="0"/>
              <a:t>10Gbps</a:t>
            </a:r>
            <a:r>
              <a:rPr lang="zh-CN" altLang="en-US" sz="2400" dirty="0"/>
              <a:t>），电话网络（拨号：</a:t>
            </a:r>
            <a:r>
              <a:rPr lang="en-US" altLang="zh-CN" sz="2400" dirty="0" smtClean="0"/>
              <a:t>56kbps</a:t>
            </a:r>
            <a:r>
              <a:rPr lang="zh-CN" altLang="en-US" sz="2400" dirty="0" smtClean="0"/>
              <a:t>，</a:t>
            </a:r>
            <a:r>
              <a:rPr lang="en-US" altLang="zh-CN" sz="2400" dirty="0" smtClean="0"/>
              <a:t>ADSL</a:t>
            </a:r>
            <a:r>
              <a:rPr lang="zh-CN" altLang="en-US" sz="2400" dirty="0" smtClean="0"/>
              <a:t>：</a:t>
            </a:r>
            <a:r>
              <a:rPr lang="en-US" altLang="zh-CN" sz="2400" dirty="0" smtClean="0"/>
              <a:t>1Mbps</a:t>
            </a:r>
            <a:r>
              <a:rPr lang="zh-CN" altLang="en-US" sz="2400" dirty="0" smtClean="0"/>
              <a:t>）；</a:t>
            </a:r>
            <a:endParaRPr lang="zh-CN" altLang="en-US" sz="2400" dirty="0"/>
          </a:p>
          <a:p>
            <a:pPr lvl="1"/>
            <a:r>
              <a:rPr lang="zh-CN" altLang="en-US" sz="2400" dirty="0">
                <a:solidFill>
                  <a:srgbClr val="0000FF"/>
                </a:solidFill>
              </a:rPr>
              <a:t>误码率</a:t>
            </a:r>
            <a:r>
              <a:rPr lang="zh-CN" altLang="en-US" sz="2400" dirty="0"/>
              <a:t>：计算机网络（</a:t>
            </a:r>
            <a:r>
              <a:rPr lang="en-US" altLang="zh-CN" sz="2400" dirty="0"/>
              <a:t>10</a:t>
            </a:r>
            <a:r>
              <a:rPr lang="en-US" altLang="zh-CN" sz="2400" baseline="30000" dirty="0"/>
              <a:t>-12</a:t>
            </a:r>
            <a:r>
              <a:rPr lang="zh-CN" altLang="en-US" sz="2400" dirty="0"/>
              <a:t>），电话网络（</a:t>
            </a:r>
            <a:r>
              <a:rPr lang="en-US" altLang="zh-CN" sz="2400" dirty="0"/>
              <a:t>10</a:t>
            </a:r>
            <a:r>
              <a:rPr lang="en-US" altLang="zh-CN" sz="2400" baseline="30000" dirty="0"/>
              <a:t>-5</a:t>
            </a:r>
            <a:r>
              <a:rPr lang="zh-CN" altLang="en-US" sz="2400" dirty="0"/>
              <a:t>）</a:t>
            </a:r>
          </a:p>
          <a:p>
            <a:pPr lvl="1"/>
            <a:r>
              <a:rPr lang="en-US" altLang="zh-CN" sz="2400" dirty="0"/>
              <a:t>……</a:t>
            </a:r>
          </a:p>
        </p:txBody>
      </p:sp>
      <p:sp>
        <p:nvSpPr>
          <p:cNvPr id="7157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zh-CN" altLang="en-US">
                <a:latin typeface="华文新魏" pitchFamily="2" charset="-122"/>
              </a:rPr>
              <a:t>电话网络结构的发展</a:t>
            </a:r>
          </a:p>
        </p:txBody>
      </p:sp>
      <p:sp>
        <p:nvSpPr>
          <p:cNvPr id="7198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19878" name="Picture 6" descr="2-20"/>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11188" y="1844675"/>
            <a:ext cx="8532812" cy="3214688"/>
          </a:xfrm>
          <a:prstGeom prst="rect">
            <a:avLst/>
          </a:prstGeom>
          <a:noFill/>
          <a:extLst>
            <a:ext uri="{909E8E84-426E-40DD-AFC4-6F175D3DCCD1}">
              <a14:hiddenFill xmlns:a14="http://schemas.microsoft.com/office/drawing/2010/main">
                <a:solidFill>
                  <a:srgbClr val="FFFFFF"/>
                </a:solidFill>
              </a14:hiddenFill>
            </a:ext>
          </a:extLst>
        </p:spPr>
      </p:pic>
      <p:sp>
        <p:nvSpPr>
          <p:cNvPr id="719879" name="Text Box 7"/>
          <p:cNvSpPr txBox="1">
            <a:spLocks noChangeArrowheads="1"/>
          </p:cNvSpPr>
          <p:nvPr/>
        </p:nvSpPr>
        <p:spPr bwMode="auto">
          <a:xfrm>
            <a:off x="1116013" y="5157788"/>
            <a:ext cx="201612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ea"/>
                <a:ea typeface="+mn-ea"/>
              </a:rPr>
              <a:t>完全互联的网络 </a:t>
            </a:r>
          </a:p>
        </p:txBody>
      </p:sp>
      <p:sp>
        <p:nvSpPr>
          <p:cNvPr id="719880" name="Text Box 8"/>
          <p:cNvSpPr txBox="1">
            <a:spLocks noChangeArrowheads="1"/>
          </p:cNvSpPr>
          <p:nvPr/>
        </p:nvSpPr>
        <p:spPr bwMode="auto">
          <a:xfrm>
            <a:off x="3708400" y="5157788"/>
            <a:ext cx="252095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latin typeface="+mn-ea"/>
                <a:ea typeface="+mn-ea"/>
              </a:rPr>
              <a:t>集中交换式的网络 </a:t>
            </a:r>
          </a:p>
          <a:p>
            <a:pPr algn="ctr">
              <a:spcBef>
                <a:spcPct val="20000"/>
              </a:spcBef>
            </a:pPr>
            <a:r>
              <a:rPr lang="zh-CN" altLang="en-US" sz="2000" b="1">
                <a:latin typeface="+mn-ea"/>
                <a:ea typeface="+mn-ea"/>
              </a:rPr>
              <a:t>（单一交换局模型）</a:t>
            </a:r>
          </a:p>
        </p:txBody>
      </p:sp>
      <p:sp>
        <p:nvSpPr>
          <p:cNvPr id="719881" name="Text Box 9"/>
          <p:cNvSpPr txBox="1">
            <a:spLocks noChangeArrowheads="1"/>
          </p:cNvSpPr>
          <p:nvPr/>
        </p:nvSpPr>
        <p:spPr bwMode="auto">
          <a:xfrm>
            <a:off x="6443663" y="5157788"/>
            <a:ext cx="2520950" cy="114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latin typeface="+mn-ea"/>
                <a:ea typeface="+mn-ea"/>
              </a:rPr>
              <a:t>两级层次的网络 </a:t>
            </a:r>
          </a:p>
          <a:p>
            <a:pPr algn="ctr">
              <a:spcBef>
                <a:spcPct val="20000"/>
              </a:spcBef>
            </a:pPr>
            <a:r>
              <a:rPr lang="zh-CN" altLang="en-US" sz="2000" b="1" dirty="0">
                <a:latin typeface="+mn-ea"/>
                <a:ea typeface="+mn-ea"/>
              </a:rPr>
              <a:t>（多交换局模型</a:t>
            </a:r>
            <a:r>
              <a:rPr lang="zh-CN" altLang="en-US" sz="2000" b="1" dirty="0" smtClean="0">
                <a:latin typeface="+mn-ea"/>
                <a:ea typeface="+mn-ea"/>
              </a:rPr>
              <a:t>）</a:t>
            </a:r>
            <a:endParaRPr lang="en-US" altLang="zh-CN" sz="2000" b="1" dirty="0" smtClean="0">
              <a:latin typeface="+mn-ea"/>
              <a:ea typeface="+mn-ea"/>
            </a:endParaRPr>
          </a:p>
          <a:p>
            <a:pPr algn="ctr">
              <a:spcBef>
                <a:spcPct val="20000"/>
              </a:spcBef>
            </a:pPr>
            <a:r>
              <a:rPr lang="zh-CN" altLang="en-US" sz="2000" b="1" dirty="0" smtClean="0">
                <a:solidFill>
                  <a:srgbClr val="FF0000"/>
                </a:solidFill>
                <a:latin typeface="+mn-ea"/>
                <a:ea typeface="+mn-ea"/>
              </a:rPr>
              <a:t>最终增长到五级</a:t>
            </a:r>
            <a:endParaRPr lang="zh-CN" altLang="en-US" sz="2000" b="1" dirty="0">
              <a:solidFill>
                <a:srgbClr val="FF0000"/>
              </a:solidFill>
              <a:latin typeface="+mn-ea"/>
              <a:ea typeface="+mn-ea"/>
            </a:endParaRPr>
          </a:p>
        </p:txBody>
      </p:sp>
      <p:sp>
        <p:nvSpPr>
          <p:cNvPr id="719882"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r>
              <a:rPr lang="zh-CN" altLang="en-US">
                <a:latin typeface="华文新魏" pitchFamily="2" charset="-122"/>
              </a:rPr>
              <a:t>电话网络的典型结构</a:t>
            </a:r>
          </a:p>
        </p:txBody>
      </p:sp>
      <p:sp>
        <p:nvSpPr>
          <p:cNvPr id="72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0900" name="Rectangle 4"/>
          <p:cNvSpPr>
            <a:spLocks noGrp="1" noChangeArrowheads="1"/>
          </p:cNvSpPr>
          <p:nvPr>
            <p:ph type="body" idx="1"/>
          </p:nvPr>
        </p:nvSpPr>
        <p:spPr>
          <a:xfrm>
            <a:off x="755650" y="4797425"/>
            <a:ext cx="7958138" cy="1655763"/>
          </a:xfrm>
        </p:spPr>
        <p:txBody>
          <a:bodyPr/>
          <a:lstStyle/>
          <a:p>
            <a:pPr>
              <a:lnSpc>
                <a:spcPct val="80000"/>
              </a:lnSpc>
            </a:pPr>
            <a:r>
              <a:rPr lang="zh-CN" altLang="en-US" sz="2400">
                <a:solidFill>
                  <a:srgbClr val="FF0000"/>
                </a:solidFill>
              </a:rPr>
              <a:t>多级交换局</a:t>
            </a:r>
          </a:p>
          <a:p>
            <a:pPr lvl="1">
              <a:lnSpc>
                <a:spcPct val="80000"/>
              </a:lnSpc>
            </a:pPr>
            <a:r>
              <a:rPr lang="zh-CN" altLang="en-US" sz="2000"/>
              <a:t>一级中心：国家级中心</a:t>
            </a:r>
          </a:p>
          <a:p>
            <a:pPr lvl="1">
              <a:lnSpc>
                <a:spcPct val="80000"/>
              </a:lnSpc>
            </a:pPr>
            <a:r>
              <a:rPr lang="zh-CN" altLang="en-US" sz="2000"/>
              <a:t>二级中心：省、直辖市中心</a:t>
            </a:r>
          </a:p>
          <a:p>
            <a:pPr lvl="1">
              <a:lnSpc>
                <a:spcPct val="80000"/>
              </a:lnSpc>
            </a:pPr>
            <a:r>
              <a:rPr lang="zh-CN" altLang="en-US" sz="2000"/>
              <a:t>三级中心：区、县级中心</a:t>
            </a:r>
          </a:p>
          <a:p>
            <a:pPr lvl="1">
              <a:lnSpc>
                <a:spcPct val="80000"/>
              </a:lnSpc>
            </a:pPr>
            <a:r>
              <a:rPr lang="zh-CN" altLang="en-US" sz="2000"/>
              <a:t>四级中心：区内（本地）交换局</a:t>
            </a:r>
          </a:p>
        </p:txBody>
      </p:sp>
      <p:sp>
        <p:nvSpPr>
          <p:cNvPr id="720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20903" name="Picture 7" descr="2-47"/>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t="53941" b="5605"/>
          <a:stretch>
            <a:fillRect/>
          </a:stretch>
        </p:blipFill>
        <p:spPr bwMode="auto">
          <a:xfrm>
            <a:off x="755650" y="1557338"/>
            <a:ext cx="8208963" cy="3482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r>
              <a:rPr lang="zh-CN" altLang="en-US">
                <a:latin typeface="华文新魏" pitchFamily="2" charset="-122"/>
              </a:rPr>
              <a:t>电话网络的主要构成</a:t>
            </a:r>
          </a:p>
        </p:txBody>
      </p:sp>
      <p:sp>
        <p:nvSpPr>
          <p:cNvPr id="72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1924" name="Rectangle 4"/>
          <p:cNvSpPr>
            <a:spLocks noGrp="1" noChangeArrowheads="1"/>
          </p:cNvSpPr>
          <p:nvPr>
            <p:ph type="body" idx="1"/>
          </p:nvPr>
        </p:nvSpPr>
        <p:spPr>
          <a:xfrm>
            <a:off x="809625" y="1773238"/>
            <a:ext cx="7958138" cy="4679950"/>
          </a:xfrm>
        </p:spPr>
        <p:txBody>
          <a:bodyPr/>
          <a:lstStyle/>
          <a:p>
            <a:pPr>
              <a:lnSpc>
                <a:spcPct val="105000"/>
              </a:lnSpc>
            </a:pPr>
            <a:r>
              <a:rPr lang="zh-CN" altLang="en-US">
                <a:solidFill>
                  <a:srgbClr val="FF0000"/>
                </a:solidFill>
              </a:rPr>
              <a:t>本地回路</a:t>
            </a:r>
          </a:p>
          <a:p>
            <a:pPr lvl="1">
              <a:lnSpc>
                <a:spcPct val="105000"/>
              </a:lnSpc>
            </a:pPr>
            <a:r>
              <a:rPr lang="zh-CN" altLang="en-US"/>
              <a:t>客户和交换局之间的线路</a:t>
            </a:r>
          </a:p>
          <a:p>
            <a:pPr lvl="1">
              <a:lnSpc>
                <a:spcPct val="105000"/>
              </a:lnSpc>
            </a:pPr>
            <a:r>
              <a:rPr lang="zh-CN" altLang="en-US"/>
              <a:t>双绞线，模拟传输，</a:t>
            </a:r>
            <a:r>
              <a:rPr lang="en-US" altLang="zh-CN"/>
              <a:t>1km~10km</a:t>
            </a:r>
          </a:p>
          <a:p>
            <a:pPr>
              <a:lnSpc>
                <a:spcPct val="105000"/>
              </a:lnSpc>
            </a:pPr>
            <a:r>
              <a:rPr lang="zh-CN" altLang="en-US">
                <a:solidFill>
                  <a:srgbClr val="FF0000"/>
                </a:solidFill>
              </a:rPr>
              <a:t>交换局</a:t>
            </a:r>
          </a:p>
          <a:p>
            <a:pPr lvl="1">
              <a:lnSpc>
                <a:spcPct val="105000"/>
              </a:lnSpc>
            </a:pPr>
            <a:r>
              <a:rPr lang="zh-CN" altLang="en-US"/>
              <a:t>交换设备、交换技术</a:t>
            </a:r>
          </a:p>
          <a:p>
            <a:pPr>
              <a:lnSpc>
                <a:spcPct val="105000"/>
              </a:lnSpc>
            </a:pPr>
            <a:r>
              <a:rPr lang="zh-CN" altLang="en-US">
                <a:solidFill>
                  <a:srgbClr val="FF0000"/>
                </a:solidFill>
              </a:rPr>
              <a:t>干线</a:t>
            </a:r>
          </a:p>
          <a:p>
            <a:pPr lvl="1">
              <a:lnSpc>
                <a:spcPct val="105000"/>
              </a:lnSpc>
            </a:pPr>
            <a:r>
              <a:rPr lang="zh-CN" altLang="en-US"/>
              <a:t>交换局之间的长途连接</a:t>
            </a:r>
          </a:p>
          <a:p>
            <a:pPr lvl="1">
              <a:lnSpc>
                <a:spcPct val="105000"/>
              </a:lnSpc>
            </a:pPr>
            <a:r>
              <a:rPr kumimoji="0" lang="zh-CN" altLang="en-US"/>
              <a:t>光缆，数字传输</a:t>
            </a:r>
          </a:p>
        </p:txBody>
      </p:sp>
      <p:sp>
        <p:nvSpPr>
          <p:cNvPr id="7219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本地回路及其主要技术</a:t>
            </a:r>
          </a:p>
        </p:txBody>
      </p:sp>
      <p:sp>
        <p:nvSpPr>
          <p:cNvPr id="716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6804" name="Rectangle 4"/>
          <p:cNvSpPr>
            <a:spLocks noGrp="1" noChangeArrowheads="1"/>
          </p:cNvSpPr>
          <p:nvPr>
            <p:ph type="body" idx="1"/>
          </p:nvPr>
        </p:nvSpPr>
        <p:spPr>
          <a:xfrm>
            <a:off x="3132138" y="2636838"/>
            <a:ext cx="3617912" cy="3240087"/>
          </a:xfrm>
        </p:spPr>
        <p:txBody>
          <a:bodyPr/>
          <a:lstStyle/>
          <a:p>
            <a:r>
              <a:rPr lang="en-US" altLang="zh-CN" dirty="0">
                <a:hlinkClick r:id="rId6" action="ppaction://hlinksldjump"/>
              </a:rPr>
              <a:t>MODEM</a:t>
            </a:r>
            <a:endParaRPr lang="zh-CN" altLang="en-US" dirty="0"/>
          </a:p>
          <a:p>
            <a:endParaRPr lang="zh-CN" altLang="en-US" dirty="0"/>
          </a:p>
          <a:p>
            <a:r>
              <a:rPr lang="en-US" altLang="zh-CN" dirty="0">
                <a:hlinkClick r:id="rId7" action="ppaction://hlinksldjump"/>
              </a:rPr>
              <a:t>ADSL</a:t>
            </a:r>
            <a:endParaRPr lang="en-US" altLang="zh-CN" dirty="0"/>
          </a:p>
          <a:p>
            <a:endParaRPr lang="en-US" altLang="zh-CN" dirty="0"/>
          </a:p>
          <a:p>
            <a:r>
              <a:rPr lang="en-US" altLang="zh-CN" dirty="0" smtClean="0">
                <a:hlinkClick r:id="rId8" action="ppaction://hlinksldjump"/>
              </a:rPr>
              <a:t>FTTH</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body" idx="1"/>
          </p:nvPr>
        </p:nvSpPr>
        <p:spPr/>
        <p:txBody>
          <a:bodyPr/>
          <a:lstStyle/>
          <a:p>
            <a:pPr>
              <a:lnSpc>
                <a:spcPct val="120000"/>
              </a:lnSpc>
            </a:pPr>
            <a:r>
              <a:rPr lang="zh-CN" altLang="en-US" sz="2400" dirty="0" smtClean="0">
                <a:solidFill>
                  <a:srgbClr val="FC0404"/>
                </a:solidFill>
                <a:latin typeface="华文新魏" pitchFamily="2" charset="-122"/>
              </a:rPr>
              <a:t>基带（</a:t>
            </a:r>
            <a:r>
              <a:rPr lang="en-US" altLang="zh-CN" sz="2400" dirty="0" smtClean="0">
                <a:solidFill>
                  <a:srgbClr val="FC0404"/>
                </a:solidFill>
                <a:latin typeface="华文新魏" pitchFamily="2" charset="-122"/>
              </a:rPr>
              <a:t>baseband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信号的传输占有传输介质上从</a:t>
            </a:r>
            <a:r>
              <a:rPr lang="en-US" altLang="zh-CN" sz="2400" dirty="0" smtClean="0">
                <a:latin typeface="华文新魏" pitchFamily="2" charset="-122"/>
              </a:rPr>
              <a:t>0</a:t>
            </a:r>
            <a:r>
              <a:rPr lang="zh-CN" altLang="en-US" sz="2400" dirty="0" smtClean="0">
                <a:latin typeface="华文新魏" pitchFamily="2" charset="-122"/>
              </a:rPr>
              <a:t>到最大值之间的所有频率，而最大频率则取决于信令速率。</a:t>
            </a:r>
            <a:r>
              <a:rPr lang="zh-CN" altLang="en-US" sz="2400" dirty="0" smtClean="0">
                <a:solidFill>
                  <a:srgbClr val="0000FF"/>
                </a:solidFill>
                <a:latin typeface="华文新魏" pitchFamily="2" charset="-122"/>
              </a:rPr>
              <a:t>主要用于有线信道</a:t>
            </a:r>
            <a:r>
              <a:rPr lang="zh-CN" altLang="en-US" sz="2400" dirty="0" smtClean="0">
                <a:latin typeface="华文新魏" pitchFamily="2" charset="-122"/>
              </a:rPr>
              <a:t>，</a:t>
            </a:r>
            <a:r>
              <a:rPr lang="zh-CN" altLang="en-US" sz="2400" dirty="0">
                <a:latin typeface="华文新魏" pitchFamily="2" charset="-122"/>
              </a:rPr>
              <a:t>例如</a:t>
            </a:r>
            <a:r>
              <a:rPr lang="zh-CN" altLang="en-US" sz="2400" dirty="0" smtClean="0">
                <a:latin typeface="华文新魏" pitchFamily="2" charset="-122"/>
              </a:rPr>
              <a:t>：</a:t>
            </a:r>
            <a:r>
              <a:rPr lang="en-US" altLang="zh-CN" sz="2400" dirty="0" smtClean="0">
                <a:latin typeface="华文新魏" pitchFamily="2" charset="-122"/>
              </a:rPr>
              <a:t>LAN</a:t>
            </a:r>
            <a:r>
              <a:rPr lang="zh-CN" altLang="en-US" sz="2400" dirty="0" smtClean="0">
                <a:latin typeface="华文新魏" pitchFamily="2" charset="-122"/>
              </a:rPr>
              <a:t>。 </a:t>
            </a:r>
            <a:endParaRPr lang="zh-CN" altLang="en-US" sz="2400" dirty="0">
              <a:latin typeface="华文新魏" pitchFamily="2" charset="-122"/>
            </a:endParaRPr>
          </a:p>
          <a:p>
            <a:pPr>
              <a:lnSpc>
                <a:spcPct val="120000"/>
              </a:lnSpc>
            </a:pPr>
            <a:r>
              <a:rPr lang="zh-CN" altLang="en-US" sz="2400" dirty="0" smtClean="0">
                <a:solidFill>
                  <a:srgbClr val="FC0404"/>
                </a:solidFill>
                <a:latin typeface="华文新魏" pitchFamily="2" charset="-122"/>
              </a:rPr>
              <a:t>通带（</a:t>
            </a:r>
            <a:r>
              <a:rPr lang="en-US" altLang="zh-CN" sz="2400" dirty="0" smtClean="0">
                <a:solidFill>
                  <a:srgbClr val="FC0404"/>
                </a:solidFill>
                <a:latin typeface="华文新魏" pitchFamily="2" charset="-122"/>
              </a:rPr>
              <a:t>passband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信号占据了以载波信号频率为中心的一段传输介质频率，通过调节载波信号的振幅、相位或频率来运载比特；信道通常被多个信号共享（多路复用）。</a:t>
            </a:r>
            <a:r>
              <a:rPr lang="zh-CN" altLang="en-US" sz="2400" dirty="0" smtClean="0">
                <a:solidFill>
                  <a:srgbClr val="0000FF"/>
                </a:solidFill>
                <a:latin typeface="华文新魏" pitchFamily="2" charset="-122"/>
              </a:rPr>
              <a:t>主要用于无线和光纤信道</a:t>
            </a:r>
            <a:r>
              <a:rPr lang="zh-CN" altLang="en-US" sz="2400" dirty="0" smtClean="0">
                <a:latin typeface="华文新魏" pitchFamily="2" charset="-122"/>
              </a:rPr>
              <a:t>，例如：</a:t>
            </a:r>
            <a:r>
              <a:rPr lang="en-US" altLang="zh-CN" sz="2400" dirty="0" smtClean="0">
                <a:latin typeface="华文新魏" pitchFamily="2" charset="-122"/>
              </a:rPr>
              <a:t>WLAN</a:t>
            </a:r>
            <a:r>
              <a:rPr lang="zh-CN" altLang="en-US" sz="2400" dirty="0" smtClean="0">
                <a:solidFill>
                  <a:schemeClr val="tx1"/>
                </a:solidFill>
                <a:latin typeface="华文新魏" pitchFamily="2" charset="-122"/>
              </a:rPr>
              <a:t>。 </a:t>
            </a:r>
            <a:endParaRPr lang="zh-CN" altLang="en-US" sz="2400" dirty="0">
              <a:solidFill>
                <a:schemeClr val="tx1"/>
              </a:solidFill>
              <a:latin typeface="华文新魏" pitchFamily="2" charset="-122"/>
            </a:endParaRPr>
          </a:p>
        </p:txBody>
      </p:sp>
      <p:sp>
        <p:nvSpPr>
          <p:cNvPr id="588803" name="Rectangle 3"/>
          <p:cNvSpPr>
            <a:spLocks noGrp="1" noChangeArrowheads="1"/>
          </p:cNvSpPr>
          <p:nvPr>
            <p:ph type="title"/>
          </p:nvPr>
        </p:nvSpPr>
        <p:spPr/>
        <p:txBody>
          <a:bodyPr/>
          <a:lstStyle/>
          <a:p>
            <a:r>
              <a:rPr lang="zh-CN" altLang="en-US" dirty="0">
                <a:latin typeface="华文新魏" pitchFamily="2" charset="-122"/>
              </a:rPr>
              <a:t>基带传输</a:t>
            </a:r>
            <a:r>
              <a:rPr lang="zh-CN" altLang="en-US" dirty="0" smtClean="0">
                <a:latin typeface="华文新魏" pitchFamily="2" charset="-122"/>
              </a:rPr>
              <a:t>和通带</a:t>
            </a:r>
            <a:r>
              <a:rPr lang="zh-CN" altLang="en-US" dirty="0">
                <a:latin typeface="华文新魏" pitchFamily="2" charset="-122"/>
              </a:rPr>
              <a:t>传输</a:t>
            </a:r>
          </a:p>
        </p:txBody>
      </p:sp>
      <p:sp>
        <p:nvSpPr>
          <p:cNvPr id="5888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88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sz="3600"/>
              <a:t>通过电话系统拨号进行</a:t>
            </a:r>
            <a:br>
              <a:rPr lang="zh-CN" altLang="en-US" sz="3600"/>
            </a:br>
            <a:r>
              <a:rPr lang="zh-CN" altLang="en-US" sz="3600"/>
              <a:t>计算机间通信</a:t>
            </a:r>
          </a:p>
        </p:txBody>
      </p:sp>
      <p:sp>
        <p:nvSpPr>
          <p:cNvPr id="72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23974" name="Picture 6" descr="2-23"/>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916113"/>
            <a:ext cx="7921625" cy="4441825"/>
          </a:xfrm>
          <a:prstGeom prst="rect">
            <a:avLst/>
          </a:prstGeom>
          <a:noFill/>
          <a:extLst>
            <a:ext uri="{909E8E84-426E-40DD-AFC4-6F175D3DCCD1}">
              <a14:hiddenFill xmlns:a14="http://schemas.microsoft.com/office/drawing/2010/main">
                <a:solidFill>
                  <a:srgbClr val="FFFFFF"/>
                </a:solidFill>
              </a14:hiddenFill>
            </a:ext>
          </a:extLst>
        </p:spPr>
      </p:pic>
      <p:sp>
        <p:nvSpPr>
          <p:cNvPr id="723976" name="Text Box 8"/>
          <p:cNvSpPr txBox="1">
            <a:spLocks noChangeArrowheads="1"/>
          </p:cNvSpPr>
          <p:nvPr/>
        </p:nvSpPr>
        <p:spPr bwMode="auto">
          <a:xfrm>
            <a:off x="900113" y="3284538"/>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8" name="Text Box 10"/>
          <p:cNvSpPr txBox="1">
            <a:spLocks noChangeArrowheads="1"/>
          </p:cNvSpPr>
          <p:nvPr/>
        </p:nvSpPr>
        <p:spPr bwMode="auto">
          <a:xfrm>
            <a:off x="1619250" y="4005263"/>
            <a:ext cx="3603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9" name="Text Box 11"/>
          <p:cNvSpPr txBox="1">
            <a:spLocks noChangeArrowheads="1"/>
          </p:cNvSpPr>
          <p:nvPr/>
        </p:nvSpPr>
        <p:spPr bwMode="auto">
          <a:xfrm>
            <a:off x="3348038" y="4508500"/>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0" name="Text Box 12"/>
          <p:cNvSpPr txBox="1">
            <a:spLocks noChangeArrowheads="1"/>
          </p:cNvSpPr>
          <p:nvPr/>
        </p:nvSpPr>
        <p:spPr bwMode="auto">
          <a:xfrm>
            <a:off x="4716463" y="4076700"/>
            <a:ext cx="4318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2" name="Text Box 14"/>
          <p:cNvSpPr txBox="1">
            <a:spLocks noChangeArrowheads="1"/>
          </p:cNvSpPr>
          <p:nvPr/>
        </p:nvSpPr>
        <p:spPr bwMode="auto">
          <a:xfrm>
            <a:off x="5867400" y="5084763"/>
            <a:ext cx="43338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4" name="Text Box 16"/>
          <p:cNvSpPr txBox="1">
            <a:spLocks noChangeArrowheads="1"/>
          </p:cNvSpPr>
          <p:nvPr/>
        </p:nvSpPr>
        <p:spPr bwMode="auto">
          <a:xfrm>
            <a:off x="6227763" y="3213100"/>
            <a:ext cx="35877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6" name="Text Box 18"/>
          <p:cNvSpPr txBox="1">
            <a:spLocks noChangeArrowheads="1"/>
          </p:cNvSpPr>
          <p:nvPr/>
        </p:nvSpPr>
        <p:spPr bwMode="auto">
          <a:xfrm>
            <a:off x="6732588" y="5589588"/>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7" name="Text Box 19"/>
          <p:cNvSpPr txBox="1">
            <a:spLocks noChangeArrowheads="1"/>
          </p:cNvSpPr>
          <p:nvPr/>
        </p:nvSpPr>
        <p:spPr bwMode="auto">
          <a:xfrm>
            <a:off x="2700338" y="1773238"/>
            <a:ext cx="3239814" cy="1206500"/>
          </a:xfrm>
          <a:prstGeom prst="rect">
            <a:avLst/>
          </a:prstGeom>
          <a:solidFill>
            <a:srgbClr val="FFFF00"/>
          </a:solidFill>
          <a:ln w="19050">
            <a:solidFill>
              <a:schemeClr val="tx1"/>
            </a:solidFill>
            <a:miter lim="800000"/>
            <a:headEnd/>
            <a:tailEnd/>
          </a:ln>
          <a:effectLst>
            <a:outerShdw dist="107763" dir="2700000" algn="ctr" rotWithShape="0">
              <a:schemeClr val="bg2">
                <a:alpha val="50000"/>
              </a:schemeClr>
            </a:outerShdw>
          </a:effec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dirty="0" smtClean="0">
                <a:solidFill>
                  <a:srgbClr val="FF0000"/>
                </a:solidFill>
                <a:latin typeface="+mn-lt"/>
                <a:ea typeface="+mn-ea"/>
                <a:sym typeface="Wingdings" pitchFamily="2" charset="2"/>
              </a:rPr>
              <a:t></a:t>
            </a:r>
            <a:r>
              <a:rPr lang="zh-CN" altLang="en-US" b="1" dirty="0">
                <a:solidFill>
                  <a:srgbClr val="FF0000"/>
                </a:solidFill>
                <a:latin typeface="+mn-lt"/>
                <a:ea typeface="+mn-ea"/>
                <a:sym typeface="Wingdings" pitchFamily="2" charset="2"/>
              </a:rPr>
              <a:t></a:t>
            </a:r>
            <a:r>
              <a:rPr lang="zh-CN" altLang="en-US" sz="2000" b="1" dirty="0" smtClean="0">
                <a:latin typeface="+mn-lt"/>
                <a:ea typeface="+mn-ea"/>
                <a:sym typeface="Wingdings" pitchFamily="2" charset="2"/>
              </a:rPr>
              <a:t>：</a:t>
            </a:r>
            <a:r>
              <a:rPr lang="zh-CN" altLang="en-US" sz="2000" b="1" dirty="0">
                <a:latin typeface="+mn-lt"/>
                <a:ea typeface="+mn-ea"/>
                <a:sym typeface="Wingdings" pitchFamily="2" charset="2"/>
              </a:rPr>
              <a:t>数字信号（</a:t>
            </a:r>
            <a:r>
              <a:rPr lang="en-US" altLang="zh-CN" sz="2000" b="1" dirty="0">
                <a:latin typeface="+mn-lt"/>
                <a:ea typeface="+mn-ea"/>
                <a:sym typeface="Wingdings" pitchFamily="2" charset="2"/>
              </a:rPr>
              <a:t>NRZ</a:t>
            </a:r>
            <a:r>
              <a:rPr lang="zh-CN" altLang="en-US" sz="2000" b="1" dirty="0">
                <a:latin typeface="+mn-lt"/>
                <a:ea typeface="+mn-ea"/>
                <a:sym typeface="Wingdings" pitchFamily="2" charset="2"/>
              </a:rPr>
              <a:t>）</a:t>
            </a:r>
          </a:p>
          <a:p>
            <a:r>
              <a:rPr lang="zh-CN" altLang="en-US" dirty="0">
                <a:solidFill>
                  <a:srgbClr val="FF0000"/>
                </a:solidFill>
                <a:latin typeface="+mn-lt"/>
                <a:ea typeface="+mn-ea"/>
                <a:sym typeface="Wingdings" pitchFamily="2" charset="2"/>
              </a:rPr>
              <a:t></a:t>
            </a:r>
            <a:r>
              <a:rPr lang="zh-CN" altLang="en-US" sz="2000" dirty="0">
                <a:latin typeface="+mn-lt"/>
                <a:ea typeface="+mn-ea"/>
                <a:sym typeface="Wingdings" pitchFamily="2" charset="2"/>
              </a:rPr>
              <a:t>：</a:t>
            </a:r>
            <a:r>
              <a:rPr lang="zh-CN" altLang="en-US" sz="2000" b="1" dirty="0">
                <a:latin typeface="+mn-lt"/>
                <a:ea typeface="+mn-ea"/>
                <a:sym typeface="Wingdings" pitchFamily="2" charset="2"/>
              </a:rPr>
              <a:t>模拟信号</a:t>
            </a:r>
          </a:p>
          <a:p>
            <a:r>
              <a:rPr lang="zh-CN" altLang="en-US" dirty="0" smtClean="0">
                <a:solidFill>
                  <a:srgbClr val="FF0000"/>
                </a:solidFill>
                <a:latin typeface="+mn-lt"/>
                <a:ea typeface="+mn-ea"/>
                <a:sym typeface="Wingdings" pitchFamily="2" charset="2"/>
              </a:rPr>
              <a:t></a:t>
            </a:r>
            <a:r>
              <a:rPr lang="zh-CN" altLang="en-US" sz="2000" dirty="0" smtClean="0">
                <a:latin typeface="+mn-lt"/>
                <a:ea typeface="+mn-ea"/>
                <a:sym typeface="Wingdings" pitchFamily="2" charset="2"/>
              </a:rPr>
              <a:t>：</a:t>
            </a:r>
            <a:r>
              <a:rPr lang="zh-CN" altLang="en-US" sz="2000" b="1" dirty="0">
                <a:latin typeface="+mn-lt"/>
                <a:ea typeface="+mn-ea"/>
                <a:sym typeface="Wingdings" pitchFamily="2" charset="2"/>
              </a:rPr>
              <a:t>数字信号</a:t>
            </a:r>
          </a:p>
        </p:txBody>
      </p:sp>
      <p:sp>
        <p:nvSpPr>
          <p:cNvPr id="723988" name="Text Box 20"/>
          <p:cNvSpPr txBox="1">
            <a:spLocks noChangeArrowheads="1"/>
          </p:cNvSpPr>
          <p:nvPr/>
        </p:nvSpPr>
        <p:spPr bwMode="auto">
          <a:xfrm>
            <a:off x="7740650" y="5876925"/>
            <a:ext cx="3603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9" name="Text Box 2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47" name="Picture 7"/>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2205038"/>
            <a:ext cx="8164512"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42"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2" name="内容占位符 1"/>
          <p:cNvSpPr>
            <a:spLocks noGrp="1"/>
          </p:cNvSpPr>
          <p:nvPr>
            <p:ph sz="half" idx="1"/>
          </p:nvPr>
        </p:nvSpPr>
        <p:spPr>
          <a:xfrm>
            <a:off x="2195736" y="3573016"/>
            <a:ext cx="2515964" cy="2808312"/>
          </a:xfrm>
        </p:spPr>
        <p:txBody>
          <a:bodyPr/>
          <a:lstStyle/>
          <a:p>
            <a:pPr marL="176213" indent="-176213">
              <a:lnSpc>
                <a:spcPct val="105000"/>
              </a:lnSpc>
            </a:pPr>
            <a:r>
              <a:rPr lang="zh-CN" altLang="en-US" sz="1800" dirty="0">
                <a:solidFill>
                  <a:srgbClr val="FF0000"/>
                </a:solidFill>
                <a:latin typeface="华文新魏" pitchFamily="2" charset="-122"/>
              </a:rPr>
              <a:t>调制器（</a:t>
            </a:r>
            <a:r>
              <a:rPr lang="en-US" altLang="zh-CN" sz="1800" dirty="0" err="1">
                <a:solidFill>
                  <a:srgbClr val="FF0000"/>
                </a:solidFill>
                <a:latin typeface="华文新魏" pitchFamily="2" charset="-122"/>
              </a:rPr>
              <a:t>MOdulator</a:t>
            </a:r>
            <a:r>
              <a:rPr lang="zh-CN" altLang="en-US" sz="1800" dirty="0">
                <a:solidFill>
                  <a:srgbClr val="FF0000"/>
                </a:solidFill>
                <a:latin typeface="华文新魏" pitchFamily="2" charset="-122"/>
              </a:rPr>
              <a:t>）</a:t>
            </a:r>
          </a:p>
          <a:p>
            <a:pPr marL="0" indent="0">
              <a:lnSpc>
                <a:spcPct val="105000"/>
              </a:lnSpc>
              <a:buNone/>
            </a:pPr>
            <a:r>
              <a:rPr lang="zh-CN" altLang="en-US" sz="1800" dirty="0">
                <a:latin typeface="华文新魏" pitchFamily="2" charset="-122"/>
              </a:rPr>
              <a:t>         </a:t>
            </a:r>
            <a:r>
              <a:rPr lang="zh-CN" altLang="en-US" sz="1800" dirty="0" smtClean="0">
                <a:latin typeface="华文新魏" pitchFamily="2" charset="-122"/>
              </a:rPr>
              <a:t>主要</a:t>
            </a:r>
            <a:r>
              <a:rPr lang="zh-CN" altLang="en-US" sz="1800" dirty="0">
                <a:latin typeface="华文新魏" pitchFamily="2" charset="-122"/>
              </a:rPr>
              <a:t>作用就是个波形变换器，它把基带数字信号的波形变换成适合于模拟信道传输的波形（即：频率范围在 </a:t>
            </a:r>
            <a:r>
              <a:rPr lang="en-US" altLang="zh-CN" sz="1800" dirty="0">
                <a:latin typeface="华文新魏" pitchFamily="2" charset="-122"/>
              </a:rPr>
              <a:t>300~3400 Hz </a:t>
            </a:r>
            <a:r>
              <a:rPr lang="zh-CN" altLang="en-US" sz="1800" dirty="0">
                <a:latin typeface="华文新魏" pitchFamily="2" charset="-122"/>
              </a:rPr>
              <a:t>之间的模拟信号），以便在本地回路上传送。</a:t>
            </a:r>
          </a:p>
          <a:p>
            <a:endParaRPr lang="zh-CN" altLang="en-US" sz="1800" dirty="0"/>
          </a:p>
        </p:txBody>
      </p:sp>
      <p:sp>
        <p:nvSpPr>
          <p:cNvPr id="3" name="内容占位符 2"/>
          <p:cNvSpPr>
            <a:spLocks noGrp="1"/>
          </p:cNvSpPr>
          <p:nvPr>
            <p:ph sz="half" idx="2"/>
          </p:nvPr>
        </p:nvSpPr>
        <p:spPr>
          <a:xfrm>
            <a:off x="4860032" y="3573016"/>
            <a:ext cx="2804244" cy="1944216"/>
          </a:xfrm>
        </p:spPr>
        <p:txBody>
          <a:bodyPr/>
          <a:lstStyle/>
          <a:p>
            <a:pPr marL="176213" indent="-176213">
              <a:lnSpc>
                <a:spcPct val="105000"/>
              </a:lnSpc>
            </a:pPr>
            <a:r>
              <a:rPr lang="zh-CN" altLang="en-US" sz="1800" dirty="0">
                <a:solidFill>
                  <a:srgbClr val="FF0000"/>
                </a:solidFill>
                <a:latin typeface="华文新魏" pitchFamily="2" charset="-122"/>
              </a:rPr>
              <a:t>解调器（</a:t>
            </a:r>
            <a:r>
              <a:rPr lang="en-US" altLang="zh-CN" sz="1800" dirty="0" err="1">
                <a:solidFill>
                  <a:srgbClr val="FF0000"/>
                </a:solidFill>
                <a:latin typeface="华文新魏" pitchFamily="2" charset="-122"/>
              </a:rPr>
              <a:t>DEModulator</a:t>
            </a:r>
            <a:r>
              <a:rPr lang="zh-CN" altLang="en-US" sz="1800" dirty="0">
                <a:solidFill>
                  <a:srgbClr val="FF0000"/>
                </a:solidFill>
                <a:latin typeface="华文新魏" pitchFamily="2" charset="-122"/>
              </a:rPr>
              <a:t>）</a:t>
            </a:r>
          </a:p>
          <a:p>
            <a:pPr marL="0" indent="0">
              <a:lnSpc>
                <a:spcPct val="105000"/>
              </a:lnSpc>
              <a:buNone/>
            </a:pPr>
            <a:r>
              <a:rPr lang="zh-CN" altLang="en-US" sz="1800" dirty="0" smtClean="0">
                <a:latin typeface="华文新魏" pitchFamily="2" charset="-122"/>
              </a:rPr>
              <a:t>        主要</a:t>
            </a:r>
            <a:r>
              <a:rPr lang="zh-CN" altLang="en-US" sz="1800" dirty="0">
                <a:latin typeface="华文新魏" pitchFamily="2" charset="-122"/>
              </a:rPr>
              <a:t>作用就是个波形识别器，它将经过调制器变换过的模拟信号（本地回路上传送来的）恢复成原来的数字信号。</a:t>
            </a:r>
            <a:endParaRPr lang="zh-CN" altLang="en-US" sz="1800" dirty="0"/>
          </a:p>
          <a:p>
            <a:endParaRPr lang="zh-CN" altLang="en-US" sz="1800" dirty="0"/>
          </a:p>
        </p:txBody>
      </p:sp>
      <p:sp>
        <p:nvSpPr>
          <p:cNvPr id="72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公用交换电话网络</a:t>
            </a:r>
            <a:r>
              <a:rPr lang="en-US" altLang="zh-CN" sz="1200">
                <a:ea typeface="幼圆" pitchFamily="49" charset="-122"/>
              </a:rPr>
              <a:t>&gt;&gt;</a:t>
            </a:r>
            <a:r>
              <a:rPr lang="zh-CN" altLang="zh-CN" sz="1200">
                <a:ea typeface="幼圆" pitchFamily="49" charset="-122"/>
                <a:hlinkClick r:id="rId7" action="ppaction://hlinksldjump"/>
              </a:rPr>
              <a:t>本地回路及其主要技术</a:t>
            </a:r>
            <a:endParaRPr lang="en-US" altLang="zh-CN" sz="1200">
              <a:ea typeface="幼圆" pitchFamily="49" charset="-122"/>
            </a:endParaRPr>
          </a:p>
        </p:txBody>
      </p:sp>
      <p:sp>
        <p:nvSpPr>
          <p:cNvPr id="72704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72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8069" name="Rectangle 5"/>
          <p:cNvSpPr>
            <a:spLocks noGrp="1" noChangeArrowheads="1"/>
          </p:cNvSpPr>
          <p:nvPr>
            <p:ph type="body" idx="1"/>
          </p:nvPr>
        </p:nvSpPr>
        <p:spPr>
          <a:xfrm>
            <a:off x="809625" y="1773238"/>
            <a:ext cx="7958138" cy="4608512"/>
          </a:xfrm>
        </p:spPr>
        <p:txBody>
          <a:bodyPr/>
          <a:lstStyle/>
          <a:p>
            <a:pPr>
              <a:lnSpc>
                <a:spcPct val="115000"/>
              </a:lnSpc>
            </a:pPr>
            <a:r>
              <a:rPr lang="zh-CN" altLang="en-US" sz="2400" dirty="0">
                <a:solidFill>
                  <a:srgbClr val="FF0000"/>
                </a:solidFill>
              </a:rPr>
              <a:t>调制技术</a:t>
            </a:r>
          </a:p>
          <a:p>
            <a:pPr lvl="1">
              <a:lnSpc>
                <a:spcPct val="115000"/>
              </a:lnSpc>
            </a:pPr>
            <a:r>
              <a:rPr lang="en-US" altLang="zh-CN" sz="2000" dirty="0">
                <a:latin typeface="华文新魏" pitchFamily="2" charset="-122"/>
              </a:rPr>
              <a:t>ASK</a:t>
            </a:r>
            <a:r>
              <a:rPr lang="zh-CN" altLang="en-US" sz="2000" dirty="0">
                <a:latin typeface="华文新魏" pitchFamily="2" charset="-122"/>
              </a:rPr>
              <a:t>、</a:t>
            </a:r>
            <a:r>
              <a:rPr lang="en-US" altLang="zh-CN" sz="2000" dirty="0">
                <a:latin typeface="华文新魏" pitchFamily="2" charset="-122"/>
              </a:rPr>
              <a:t>FSK</a:t>
            </a:r>
            <a:r>
              <a:rPr lang="zh-CN" altLang="en-US" sz="2000" dirty="0">
                <a:latin typeface="华文新魏" pitchFamily="2" charset="-122"/>
              </a:rPr>
              <a:t>、</a:t>
            </a:r>
            <a:r>
              <a:rPr lang="en-US" altLang="zh-CN" sz="2000" dirty="0">
                <a:latin typeface="华文新魏" pitchFamily="2" charset="-122"/>
              </a:rPr>
              <a:t>PSK</a:t>
            </a:r>
            <a:r>
              <a:rPr lang="zh-CN" altLang="en-US" sz="2000" dirty="0" smtClean="0">
                <a:latin typeface="华文新魏" pitchFamily="2" charset="-122"/>
              </a:rPr>
              <a:t>、</a:t>
            </a:r>
            <a:r>
              <a:rPr lang="en-US" altLang="zh-CN" sz="2000" dirty="0" smtClean="0">
                <a:latin typeface="华文新魏" pitchFamily="2" charset="-122"/>
              </a:rPr>
              <a:t>QPSK</a:t>
            </a:r>
            <a:r>
              <a:rPr lang="zh-CN" altLang="en-US" sz="2000" dirty="0">
                <a:latin typeface="华文新魏" pitchFamily="2" charset="-122"/>
              </a:rPr>
              <a:t>、 </a:t>
            </a:r>
            <a:r>
              <a:rPr lang="en-US" altLang="zh-CN" sz="2000" dirty="0" smtClean="0">
                <a:latin typeface="华文新魏" pitchFamily="2" charset="-122"/>
              </a:rPr>
              <a:t>QAM</a:t>
            </a:r>
            <a:r>
              <a:rPr lang="en-US" altLang="zh-CN" sz="2000" dirty="0">
                <a:latin typeface="Arial"/>
              </a:rPr>
              <a:t>……</a:t>
            </a:r>
            <a:endParaRPr lang="en-US" altLang="zh-CN" sz="2000" dirty="0">
              <a:latin typeface="华文新魏" pitchFamily="2" charset="-122"/>
            </a:endParaRPr>
          </a:p>
          <a:p>
            <a:pPr>
              <a:lnSpc>
                <a:spcPct val="115000"/>
              </a:lnSpc>
            </a:pPr>
            <a:r>
              <a:rPr kumimoji="0" lang="zh-CN" altLang="en-US" sz="2400" dirty="0">
                <a:solidFill>
                  <a:srgbClr val="FF0000"/>
                </a:solidFill>
              </a:rPr>
              <a:t>常用协议</a:t>
            </a:r>
          </a:p>
          <a:p>
            <a:pPr lvl="1">
              <a:lnSpc>
                <a:spcPct val="115000"/>
              </a:lnSpc>
            </a:pPr>
            <a:r>
              <a:rPr lang="en-US" altLang="zh-CN" sz="2000" dirty="0">
                <a:solidFill>
                  <a:srgbClr val="0000FF"/>
                </a:solidFill>
                <a:latin typeface="华文新魏" pitchFamily="2" charset="-122"/>
              </a:rPr>
              <a:t>V.34</a:t>
            </a:r>
            <a:r>
              <a:rPr lang="zh-CN" altLang="en-US" sz="2000" dirty="0">
                <a:latin typeface="华文新魏" pitchFamily="2" charset="-122"/>
              </a:rPr>
              <a:t>：采用</a:t>
            </a:r>
            <a:r>
              <a:rPr lang="en-US" altLang="zh-CN" sz="2000" dirty="0">
                <a:latin typeface="华文新魏" pitchFamily="2" charset="-122"/>
              </a:rPr>
              <a:t>960</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28.8kbps</a:t>
            </a:r>
            <a:r>
              <a:rPr lang="zh-CN" altLang="en-US" sz="2000" dirty="0">
                <a:latin typeface="华文新魏" pitchFamily="2" charset="-122"/>
              </a:rPr>
              <a:t>，格子架</a:t>
            </a:r>
            <a:r>
              <a:rPr lang="zh-CN" altLang="en-US" sz="2000" dirty="0" smtClean="0">
                <a:latin typeface="华文新魏" pitchFamily="2" charset="-122"/>
              </a:rPr>
              <a:t>编码（差错检测）。</a:t>
            </a:r>
            <a:endParaRPr lang="zh-CN" altLang="en-US" sz="2000" dirty="0">
              <a:latin typeface="华文新魏" pitchFamily="2" charset="-122"/>
            </a:endParaRPr>
          </a:p>
          <a:p>
            <a:pPr lvl="1">
              <a:lnSpc>
                <a:spcPct val="115000"/>
              </a:lnSpc>
            </a:pPr>
            <a:r>
              <a:rPr lang="en-US" altLang="zh-CN" sz="2000" dirty="0">
                <a:solidFill>
                  <a:srgbClr val="0000FF"/>
                </a:solidFill>
                <a:latin typeface="华文新魏" pitchFamily="2" charset="-122"/>
              </a:rPr>
              <a:t>V.34bis</a:t>
            </a:r>
            <a:r>
              <a:rPr lang="zh-CN" altLang="en-US" sz="2000" dirty="0">
                <a:latin typeface="华文新魏" pitchFamily="2" charset="-122"/>
              </a:rPr>
              <a:t>：采用</a:t>
            </a:r>
            <a:r>
              <a:rPr lang="en-US" altLang="zh-CN" sz="2000" dirty="0">
                <a:latin typeface="华文新魏" pitchFamily="2" charset="-122"/>
              </a:rPr>
              <a:t>1664</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33.6kbps</a:t>
            </a:r>
            <a:r>
              <a:rPr lang="zh-CN" altLang="en-US" sz="2000" dirty="0">
                <a:latin typeface="华文新魏" pitchFamily="2" charset="-122"/>
              </a:rPr>
              <a:t>，格子架编码。</a:t>
            </a:r>
          </a:p>
          <a:p>
            <a:pPr lvl="1">
              <a:lnSpc>
                <a:spcPct val="115000"/>
              </a:lnSpc>
            </a:pPr>
            <a:r>
              <a:rPr lang="en-US" altLang="zh-CN" sz="2000" dirty="0">
                <a:solidFill>
                  <a:srgbClr val="0000FF"/>
                </a:solidFill>
                <a:latin typeface="华文新魏" pitchFamily="2" charset="-122"/>
              </a:rPr>
              <a:t>V.90</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33.6kbps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p>
          <a:p>
            <a:pPr lvl="1">
              <a:lnSpc>
                <a:spcPct val="115000"/>
              </a:lnSpc>
            </a:pPr>
            <a:r>
              <a:rPr lang="en-US" altLang="zh-CN" sz="2000" dirty="0">
                <a:solidFill>
                  <a:srgbClr val="0000FF"/>
                </a:solidFill>
                <a:latin typeface="华文新魏" pitchFamily="2" charset="-122"/>
              </a:rPr>
              <a:t>V.92</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48kbps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endParaRPr kumimoji="0" lang="zh-CN" altLang="en-US" sz="2000" dirty="0"/>
          </a:p>
        </p:txBody>
      </p:sp>
      <p:sp>
        <p:nvSpPr>
          <p:cNvPr id="7280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29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9093" name="Rectangle 5"/>
          <p:cNvSpPr>
            <a:spLocks noGrp="1" noChangeArrowheads="1"/>
          </p:cNvSpPr>
          <p:nvPr>
            <p:ph type="body" idx="1"/>
          </p:nvPr>
        </p:nvSpPr>
        <p:spPr/>
        <p:txBody>
          <a:bodyPr/>
          <a:lstStyle/>
          <a:p>
            <a:pPr>
              <a:lnSpc>
                <a:spcPct val="120000"/>
              </a:lnSpc>
            </a:pPr>
            <a:r>
              <a:rPr lang="zh-CN" altLang="en-US" sz="2800" dirty="0">
                <a:solidFill>
                  <a:srgbClr val="FF0000"/>
                </a:solidFill>
                <a:latin typeface="华文新魏" pitchFamily="2" charset="-122"/>
              </a:rPr>
              <a:t>编码器（</a:t>
            </a:r>
            <a:r>
              <a:rPr lang="en-US" altLang="zh-CN" sz="2800" dirty="0" err="1">
                <a:solidFill>
                  <a:srgbClr val="FF0000"/>
                </a:solidFill>
                <a:latin typeface="华文新魏" pitchFamily="2" charset="-122"/>
              </a:rPr>
              <a:t>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主要作用就是个波形变换器，它把本地回路传送来的模拟信号变换成数字信号，以便在交换局和干线中传输。</a:t>
            </a:r>
          </a:p>
          <a:p>
            <a:pPr>
              <a:lnSpc>
                <a:spcPct val="120000"/>
              </a:lnSpc>
            </a:pPr>
            <a:r>
              <a:rPr lang="zh-CN" altLang="en-US" sz="2800" dirty="0" smtClean="0">
                <a:solidFill>
                  <a:srgbClr val="FF0000"/>
                </a:solidFill>
                <a:latin typeface="华文新魏" pitchFamily="2" charset="-122"/>
              </a:rPr>
              <a:t>解码器</a:t>
            </a:r>
            <a:r>
              <a:rPr lang="zh-CN" altLang="en-US" sz="2800" dirty="0">
                <a:solidFill>
                  <a:srgbClr val="FF0000"/>
                </a:solidFill>
                <a:latin typeface="华文新魏" pitchFamily="2" charset="-122"/>
              </a:rPr>
              <a:t>（</a:t>
            </a:r>
            <a:r>
              <a:rPr lang="en-US" altLang="zh-CN" sz="2800" dirty="0" err="1">
                <a:solidFill>
                  <a:srgbClr val="FF0000"/>
                </a:solidFill>
                <a:latin typeface="华文新魏" pitchFamily="2" charset="-122"/>
              </a:rPr>
              <a:t>DECoder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主要作用就是个波形识别器，它将交换局内的数字信号变换成适合在本地回路上传输的模拟信号。</a:t>
            </a:r>
            <a:endParaRPr lang="zh-CN" altLang="en-US" sz="2800" dirty="0"/>
          </a:p>
        </p:txBody>
      </p:sp>
      <p:sp>
        <p:nvSpPr>
          <p:cNvPr id="72909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3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2164" name="Rectangle 4"/>
          <p:cNvSpPr>
            <a:spLocks noGrp="1" noChangeArrowheads="1"/>
          </p:cNvSpPr>
          <p:nvPr>
            <p:ph type="body" idx="1"/>
          </p:nvPr>
        </p:nvSpPr>
        <p:spPr/>
        <p:txBody>
          <a:bodyPr/>
          <a:lstStyle/>
          <a:p>
            <a:pPr>
              <a:lnSpc>
                <a:spcPct val="125000"/>
              </a:lnSpc>
            </a:pPr>
            <a:r>
              <a:rPr lang="zh-CN" altLang="en-US" sz="2400" dirty="0">
                <a:solidFill>
                  <a:srgbClr val="FF0000"/>
                </a:solidFill>
                <a:latin typeface="华文新魏" pitchFamily="2" charset="-122"/>
              </a:rPr>
              <a:t>编码技术</a:t>
            </a:r>
          </a:p>
          <a:p>
            <a:pPr lvl="1">
              <a:lnSpc>
                <a:spcPct val="125000"/>
              </a:lnSpc>
            </a:pPr>
            <a:r>
              <a:rPr lang="en-US" altLang="zh-CN" sz="2000" dirty="0">
                <a:solidFill>
                  <a:srgbClr val="0000FF"/>
                </a:solidFill>
                <a:latin typeface="华文新魏" pitchFamily="2" charset="-122"/>
              </a:rPr>
              <a:t>PCM</a:t>
            </a:r>
            <a:r>
              <a:rPr lang="zh-CN" altLang="en-US" sz="2000" dirty="0">
                <a:solidFill>
                  <a:srgbClr val="0000FF"/>
                </a:solidFill>
                <a:latin typeface="华文新魏" pitchFamily="2" charset="-122"/>
              </a:rPr>
              <a:t>技术</a:t>
            </a:r>
          </a:p>
          <a:p>
            <a:pPr>
              <a:lnSpc>
                <a:spcPct val="125000"/>
              </a:lnSpc>
            </a:pPr>
            <a:r>
              <a:rPr lang="zh-CN" altLang="en-US" sz="2400" dirty="0">
                <a:solidFill>
                  <a:srgbClr val="FF0000"/>
                </a:solidFill>
                <a:latin typeface="华文新魏" pitchFamily="2" charset="-122"/>
              </a:rPr>
              <a:t>压缩编码技术</a:t>
            </a:r>
            <a:endParaRPr lang="zh-CN" altLang="en-US" sz="2400" dirty="0">
              <a:latin typeface="华文新魏" pitchFamily="2" charset="-122"/>
            </a:endParaRPr>
          </a:p>
          <a:p>
            <a:pPr lvl="1">
              <a:lnSpc>
                <a:spcPct val="125000"/>
              </a:lnSpc>
            </a:pPr>
            <a:r>
              <a:rPr lang="zh-CN" altLang="en-US" sz="2000" dirty="0">
                <a:solidFill>
                  <a:srgbClr val="0000FF"/>
                </a:solidFill>
              </a:rPr>
              <a:t>差分脉冲调制（</a:t>
            </a:r>
            <a:r>
              <a:rPr lang="en-US" altLang="zh-CN" sz="2000" dirty="0">
                <a:solidFill>
                  <a:srgbClr val="0000FF"/>
                </a:solidFill>
              </a:rPr>
              <a:t>DPCM</a:t>
            </a:r>
            <a:r>
              <a:rPr lang="zh-CN" altLang="en-US" sz="2000" dirty="0">
                <a:solidFill>
                  <a:srgbClr val="0000FF"/>
                </a:solidFill>
              </a:rPr>
              <a:t>）</a:t>
            </a:r>
            <a:r>
              <a:rPr lang="zh-CN" altLang="en-US" sz="2000" dirty="0"/>
              <a:t> ：用传输连续样本</a:t>
            </a:r>
            <a:r>
              <a:rPr lang="en-US" altLang="zh-CN" sz="2000" dirty="0" err="1"/>
              <a:t>X</a:t>
            </a:r>
            <a:r>
              <a:rPr lang="en-US" altLang="zh-CN" sz="2000" baseline="-25000" dirty="0" err="1"/>
              <a:t>n</a:t>
            </a:r>
            <a:r>
              <a:rPr lang="zh-CN" altLang="en-US" sz="2000" dirty="0"/>
              <a:t>之间之差代替传输样本值（</a:t>
            </a:r>
            <a:r>
              <a:rPr lang="en-US" altLang="zh-CN" sz="2000" dirty="0"/>
              <a:t>DPCM</a:t>
            </a:r>
            <a:r>
              <a:rPr lang="zh-CN" altLang="en-US" sz="2000" dirty="0"/>
              <a:t>的输出是当前值和前一个值之差）。 </a:t>
            </a:r>
          </a:p>
          <a:p>
            <a:pPr lvl="1">
              <a:lnSpc>
                <a:spcPct val="125000"/>
              </a:lnSpc>
            </a:pPr>
            <a:r>
              <a:rPr lang="zh-CN" altLang="en-US" sz="2000" dirty="0">
                <a:solidFill>
                  <a:srgbClr val="0000FF"/>
                </a:solidFill>
              </a:rPr>
              <a:t>增量调制（</a:t>
            </a:r>
            <a:r>
              <a:rPr lang="en-US" altLang="zh-CN" sz="2000" dirty="0">
                <a:solidFill>
                  <a:srgbClr val="0000FF"/>
                </a:solidFill>
              </a:rPr>
              <a:t>δ</a:t>
            </a:r>
            <a:r>
              <a:rPr lang="zh-CN" altLang="en-US" sz="2000" dirty="0">
                <a:solidFill>
                  <a:srgbClr val="0000FF"/>
                </a:solidFill>
              </a:rPr>
              <a:t>调制）</a:t>
            </a:r>
            <a:r>
              <a:rPr lang="zh-CN" altLang="en-US" sz="2000" dirty="0"/>
              <a:t>：是</a:t>
            </a:r>
            <a:r>
              <a:rPr lang="en-US" altLang="zh-CN" sz="2000" dirty="0"/>
              <a:t>DPCM</a:t>
            </a:r>
            <a:r>
              <a:rPr lang="zh-CN" altLang="en-US" sz="2000" dirty="0"/>
              <a:t>的一个变种，用</a:t>
            </a:r>
            <a:r>
              <a:rPr lang="en-US" altLang="zh-CN" sz="2000" dirty="0"/>
              <a:t>1bit</a:t>
            </a:r>
            <a:r>
              <a:rPr lang="zh-CN" altLang="en-US" sz="2000" dirty="0"/>
              <a:t>表示新的采用值是大于</a:t>
            </a:r>
            <a:r>
              <a:rPr lang="en-US" altLang="zh-CN" sz="2000" dirty="0"/>
              <a:t>/</a:t>
            </a:r>
            <a:r>
              <a:rPr lang="zh-CN" altLang="en-US" sz="2000" dirty="0"/>
              <a:t>小于前一值（前提：每个采用值与前一个值相差</a:t>
            </a:r>
            <a:r>
              <a:rPr lang="en-US" altLang="zh-CN" sz="2000" dirty="0"/>
              <a:t>±1</a:t>
            </a:r>
            <a:r>
              <a:rPr lang="zh-CN" altLang="en-US" sz="2000" dirty="0"/>
              <a:t>），</a:t>
            </a:r>
          </a:p>
          <a:p>
            <a:pPr lvl="1">
              <a:lnSpc>
                <a:spcPct val="125000"/>
              </a:lnSpc>
            </a:pPr>
            <a:r>
              <a:rPr lang="zh-CN" altLang="en-US" sz="2000" dirty="0">
                <a:solidFill>
                  <a:srgbClr val="0000FF"/>
                </a:solidFill>
              </a:rPr>
              <a:t>预测编码</a:t>
            </a:r>
            <a:r>
              <a:rPr lang="zh-CN" altLang="en-US" sz="2000" dirty="0"/>
              <a:t>：是对</a:t>
            </a:r>
            <a:r>
              <a:rPr lang="en-US" altLang="zh-CN" sz="2000" dirty="0"/>
              <a:t>DPCM</a:t>
            </a:r>
            <a:r>
              <a:rPr lang="zh-CN" altLang="en-US" sz="2000" dirty="0"/>
              <a:t>的一个改进，由前</a:t>
            </a:r>
            <a:r>
              <a:rPr lang="en-US" altLang="zh-CN" sz="2000" dirty="0"/>
              <a:t>n</a:t>
            </a:r>
            <a:r>
              <a:rPr lang="zh-CN" altLang="en-US" sz="2000" dirty="0"/>
              <a:t>个值预测下一个值，再对实际采样值和预测值的差进行编码。  </a:t>
            </a:r>
          </a:p>
        </p:txBody>
      </p:sp>
      <p:sp>
        <p:nvSpPr>
          <p:cNvPr id="7321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zh-CN" altLang="en-US"/>
              <a:t>增量调制</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en-US" sz="2800">
                <a:latin typeface="华文新魏" pitchFamily="2" charset="-122"/>
              </a:rPr>
              <a:t>δ调制</a:t>
            </a:r>
            <a:r>
              <a:rPr lang="zh-CN" altLang="en-US" sz="2800">
                <a:latin typeface="华文新魏" pitchFamily="2" charset="-122"/>
              </a:rPr>
              <a:t>）</a:t>
            </a:r>
          </a:p>
        </p:txBody>
      </p:sp>
      <p:sp>
        <p:nvSpPr>
          <p:cNvPr id="73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3190" name="Picture 6" descr="2-34"/>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1916113"/>
            <a:ext cx="7920038" cy="4276725"/>
          </a:xfrm>
          <a:prstGeom prst="rect">
            <a:avLst/>
          </a:prstGeom>
          <a:noFill/>
          <a:extLst>
            <a:ext uri="{909E8E84-426E-40DD-AFC4-6F175D3DCCD1}">
              <a14:hiddenFill xmlns:a14="http://schemas.microsoft.com/office/drawing/2010/main">
                <a:solidFill>
                  <a:srgbClr val="FFFFFF"/>
                </a:solidFill>
              </a14:hiddenFill>
            </a:ext>
          </a:extLst>
        </p:spPr>
      </p:pic>
      <p:sp>
        <p:nvSpPr>
          <p:cNvPr id="73319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zh-CN" altLang="en-US"/>
              <a:t>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xDSL</a:t>
            </a:r>
            <a:r>
              <a:rPr lang="zh-CN" altLang="en-US" sz="2800">
                <a:latin typeface="华文新魏" pitchFamily="2" charset="-122"/>
              </a:rPr>
              <a:t>）</a:t>
            </a:r>
          </a:p>
        </p:txBody>
      </p:sp>
      <p:sp>
        <p:nvSpPr>
          <p:cNvPr id="72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4996" name="Rectangle 4"/>
          <p:cNvSpPr>
            <a:spLocks noGrp="1" noChangeArrowheads="1"/>
          </p:cNvSpPr>
          <p:nvPr>
            <p:ph type="body" idx="1"/>
          </p:nvPr>
        </p:nvSpPr>
        <p:spPr/>
        <p:txBody>
          <a:bodyPr/>
          <a:lstStyle/>
          <a:p>
            <a:pPr>
              <a:lnSpc>
                <a:spcPct val="120000"/>
              </a:lnSpc>
            </a:pPr>
            <a:r>
              <a:rPr lang="zh-CN" altLang="en-US" sz="2800" dirty="0">
                <a:solidFill>
                  <a:srgbClr val="FF0000"/>
                </a:solidFill>
              </a:rPr>
              <a:t>形成原因</a:t>
            </a:r>
          </a:p>
          <a:p>
            <a:pPr lvl="1">
              <a:lnSpc>
                <a:spcPct val="120000"/>
              </a:lnSpc>
            </a:pPr>
            <a:r>
              <a:rPr lang="zh-CN" altLang="en-US" sz="2400" dirty="0"/>
              <a:t>现有的电话系统利用</a:t>
            </a:r>
            <a:r>
              <a:rPr lang="en-US" altLang="zh-CN" sz="2400" dirty="0"/>
              <a:t>MODEM</a:t>
            </a:r>
            <a:r>
              <a:rPr lang="zh-CN" altLang="en-US" sz="2400" dirty="0"/>
              <a:t>进行数据传输速率太慢，为满足用户高速接入的需要，提出</a:t>
            </a:r>
            <a:r>
              <a:rPr lang="en-US" altLang="zh-CN" sz="2400" dirty="0" err="1" smtClean="0"/>
              <a:t>xDSL</a:t>
            </a:r>
            <a:r>
              <a:rPr lang="zh-CN" altLang="en-US" sz="2400" dirty="0" smtClean="0"/>
              <a:t>技术</a:t>
            </a:r>
            <a:r>
              <a:rPr lang="zh-CN" altLang="en-US" sz="2400" dirty="0"/>
              <a:t>，可提供高达数</a:t>
            </a:r>
            <a:r>
              <a:rPr lang="en-US" altLang="zh-CN" sz="2400" dirty="0"/>
              <a:t>Mbps</a:t>
            </a:r>
            <a:r>
              <a:rPr lang="zh-CN" altLang="en-US" sz="2400" dirty="0"/>
              <a:t>速率的数字信号。</a:t>
            </a:r>
          </a:p>
          <a:p>
            <a:pPr>
              <a:lnSpc>
                <a:spcPct val="120000"/>
              </a:lnSpc>
            </a:pPr>
            <a:r>
              <a:rPr lang="zh-CN" altLang="en-US" sz="2800" dirty="0">
                <a:solidFill>
                  <a:srgbClr val="FF0000"/>
                </a:solidFill>
              </a:rPr>
              <a:t>基本思想</a:t>
            </a:r>
          </a:p>
          <a:p>
            <a:pPr lvl="1">
              <a:lnSpc>
                <a:spcPct val="120000"/>
              </a:lnSpc>
            </a:pPr>
            <a:r>
              <a:rPr lang="zh-CN" altLang="en-US" sz="2400" dirty="0"/>
              <a:t>电话系统中本地回路最初的设计目标是用于传输声音信号，只利用了</a:t>
            </a:r>
            <a:r>
              <a:rPr lang="en-US" altLang="zh-CN" sz="2400" dirty="0"/>
              <a:t>300</a:t>
            </a:r>
            <a:r>
              <a:rPr lang="zh-CN" altLang="en-US" sz="2400" dirty="0"/>
              <a:t>～</a:t>
            </a:r>
            <a:r>
              <a:rPr lang="en-US" altLang="zh-CN" sz="2400" dirty="0"/>
              <a:t>3400Hz</a:t>
            </a:r>
            <a:r>
              <a:rPr lang="zh-CN" altLang="en-US" sz="2400" dirty="0"/>
              <a:t>的频段（所以数据速率慢），</a:t>
            </a:r>
            <a:r>
              <a:rPr lang="en-US" altLang="zh-CN" sz="2400" dirty="0" err="1"/>
              <a:t>xDSL</a:t>
            </a:r>
            <a:r>
              <a:rPr lang="zh-CN" altLang="en-US" sz="2400" dirty="0"/>
              <a:t>技术则利用本地回路的整个</a:t>
            </a:r>
            <a:r>
              <a:rPr lang="zh-CN" altLang="en-US" sz="2400" dirty="0" smtClean="0"/>
              <a:t>频段（</a:t>
            </a:r>
            <a:r>
              <a:rPr lang="en-US" altLang="zh-CN" sz="2400" dirty="0" smtClean="0"/>
              <a:t>1.1MHz</a:t>
            </a:r>
            <a:r>
              <a:rPr lang="zh-CN" altLang="en-US" sz="2400" dirty="0" smtClean="0"/>
              <a:t>）来</a:t>
            </a:r>
            <a:r>
              <a:rPr lang="zh-CN" altLang="en-US" sz="2400" dirty="0"/>
              <a:t>进行声音和数据传输。</a:t>
            </a:r>
          </a:p>
        </p:txBody>
      </p:sp>
      <p:sp>
        <p:nvSpPr>
          <p:cNvPr id="7249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ltLang="zh-CN">
                <a:latin typeface="华文新魏" pitchFamily="2" charset="-122"/>
              </a:rPr>
              <a:t>xDSL</a:t>
            </a:r>
            <a:r>
              <a:rPr lang="zh-CN" altLang="en-US">
                <a:latin typeface="华文新魏" pitchFamily="2" charset="-122"/>
              </a:rPr>
              <a:t>常用技术</a:t>
            </a:r>
          </a:p>
        </p:txBody>
      </p:sp>
      <p:sp>
        <p:nvSpPr>
          <p:cNvPr id="734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4212" name="Rectangle 4"/>
          <p:cNvSpPr>
            <a:spLocks noGrp="1" noChangeArrowheads="1"/>
          </p:cNvSpPr>
          <p:nvPr>
            <p:ph type="body" idx="1"/>
          </p:nvPr>
        </p:nvSpPr>
        <p:spPr/>
        <p:txBody>
          <a:bodyPr/>
          <a:lstStyle/>
          <a:p>
            <a:pPr>
              <a:lnSpc>
                <a:spcPct val="120000"/>
              </a:lnSpc>
            </a:pPr>
            <a:r>
              <a:rPr lang="zh-CN" altLang="en-US" sz="2400" dirty="0">
                <a:solidFill>
                  <a:srgbClr val="FF0000"/>
                </a:solidFill>
              </a:rPr>
              <a:t>对称线路技术</a:t>
            </a:r>
          </a:p>
          <a:p>
            <a:pPr lvl="1">
              <a:lnSpc>
                <a:spcPct val="120000"/>
              </a:lnSpc>
            </a:pPr>
            <a:r>
              <a:rPr lang="en-US" altLang="zh-CN" sz="2000" dirty="0">
                <a:solidFill>
                  <a:srgbClr val="0000FF"/>
                </a:solidFill>
              </a:rPr>
              <a:t>HDSL</a:t>
            </a:r>
            <a:r>
              <a:rPr lang="zh-CN" altLang="en-US" sz="2000" dirty="0"/>
              <a:t>（高比特率数字用户线）</a:t>
            </a:r>
          </a:p>
          <a:p>
            <a:pPr lvl="1">
              <a:lnSpc>
                <a:spcPct val="120000"/>
              </a:lnSpc>
              <a:buFont typeface="Wingdings" pitchFamily="2" charset="2"/>
              <a:buNone/>
            </a:pPr>
            <a:r>
              <a:rPr lang="en-US" altLang="zh-CN" sz="2000" dirty="0"/>
              <a:t>    1.544~2.048Mbps</a:t>
            </a:r>
            <a:r>
              <a:rPr lang="zh-CN" altLang="en-US" sz="2000" dirty="0"/>
              <a:t>，</a:t>
            </a:r>
            <a:r>
              <a:rPr lang="en-US" altLang="zh-CN" sz="2000" dirty="0"/>
              <a:t>2/4</a:t>
            </a:r>
            <a:r>
              <a:rPr lang="zh-CN" altLang="en-US" sz="2000" dirty="0"/>
              <a:t>对双绞线，</a:t>
            </a:r>
            <a:r>
              <a:rPr lang="en-US" altLang="zh-CN" sz="2000" dirty="0"/>
              <a:t>3~4km</a:t>
            </a:r>
          </a:p>
          <a:p>
            <a:pPr lvl="1">
              <a:lnSpc>
                <a:spcPct val="120000"/>
              </a:lnSpc>
            </a:pPr>
            <a:r>
              <a:rPr lang="en-US" altLang="zh-CN" sz="2000" dirty="0">
                <a:solidFill>
                  <a:srgbClr val="0000FF"/>
                </a:solidFill>
              </a:rPr>
              <a:t>SDSL</a:t>
            </a:r>
            <a:r>
              <a:rPr lang="zh-CN" altLang="en-US" sz="2000" dirty="0"/>
              <a:t>（单线数字用户线，是</a:t>
            </a:r>
            <a:r>
              <a:rPr lang="en-US" altLang="zh-CN" sz="2000" dirty="0"/>
              <a:t>HDSL</a:t>
            </a:r>
            <a:r>
              <a:rPr lang="zh-CN" altLang="en-US" sz="2000" dirty="0"/>
              <a:t>的单线版本）</a:t>
            </a:r>
          </a:p>
          <a:p>
            <a:pPr lvl="1">
              <a:lnSpc>
                <a:spcPct val="120000"/>
              </a:lnSpc>
              <a:buFont typeface="Wingdings" pitchFamily="2" charset="2"/>
              <a:buNone/>
            </a:pPr>
            <a:r>
              <a:rPr lang="zh-CN" altLang="en-US" sz="2000" dirty="0"/>
              <a:t>    </a:t>
            </a:r>
            <a:r>
              <a:rPr lang="en-US" altLang="zh-CN" sz="2000" dirty="0"/>
              <a:t>1.544~2.048Mbps</a:t>
            </a:r>
            <a:r>
              <a:rPr lang="zh-CN" altLang="en-US" sz="2000" dirty="0"/>
              <a:t>，</a:t>
            </a:r>
            <a:r>
              <a:rPr lang="en-US" altLang="zh-CN" sz="2000" dirty="0"/>
              <a:t>1</a:t>
            </a:r>
            <a:r>
              <a:rPr lang="zh-CN" altLang="en-US" sz="2000" dirty="0"/>
              <a:t>对双绞线，</a:t>
            </a:r>
            <a:r>
              <a:rPr lang="en-US" altLang="zh-CN" sz="2000" dirty="0"/>
              <a:t>3km</a:t>
            </a:r>
            <a:endParaRPr lang="zh-CN" altLang="en-US" sz="2000" dirty="0"/>
          </a:p>
          <a:p>
            <a:pPr>
              <a:lnSpc>
                <a:spcPct val="120000"/>
              </a:lnSpc>
            </a:pPr>
            <a:r>
              <a:rPr lang="zh-CN" altLang="en-US" sz="2400" dirty="0">
                <a:solidFill>
                  <a:srgbClr val="FF0000"/>
                </a:solidFill>
              </a:rPr>
              <a:t>非对称线路技术</a:t>
            </a:r>
          </a:p>
          <a:p>
            <a:pPr lvl="1">
              <a:lnSpc>
                <a:spcPct val="120000"/>
              </a:lnSpc>
            </a:pPr>
            <a:r>
              <a:rPr lang="en-US" altLang="zh-CN" sz="2000" dirty="0">
                <a:solidFill>
                  <a:srgbClr val="FF0000"/>
                </a:solidFill>
              </a:rPr>
              <a:t>ADSL</a:t>
            </a:r>
            <a:r>
              <a:rPr lang="zh-CN" altLang="en-US" sz="2000" dirty="0"/>
              <a:t>（非对称数字用户线）</a:t>
            </a:r>
          </a:p>
          <a:p>
            <a:pPr lvl="1">
              <a:lnSpc>
                <a:spcPct val="120000"/>
              </a:lnSpc>
              <a:buFont typeface="Wingdings" pitchFamily="2" charset="2"/>
              <a:buNone/>
            </a:pPr>
            <a:r>
              <a:rPr lang="zh-CN" altLang="en-US" sz="2000" dirty="0"/>
              <a:t>   上行</a:t>
            </a:r>
            <a:r>
              <a:rPr lang="en-US" altLang="zh-CN" sz="2000" dirty="0"/>
              <a:t>64k~1Mbps</a:t>
            </a:r>
            <a:r>
              <a:rPr lang="zh-CN" altLang="en-US" sz="2000" dirty="0"/>
              <a:t>，下行</a:t>
            </a:r>
            <a:r>
              <a:rPr lang="en-US" altLang="zh-CN" sz="2000" dirty="0"/>
              <a:t>512k~8Mbps</a:t>
            </a:r>
            <a:r>
              <a:rPr lang="zh-CN" altLang="en-US" sz="2000" dirty="0"/>
              <a:t>， </a:t>
            </a:r>
            <a:r>
              <a:rPr lang="en-US" altLang="zh-CN" sz="2000" dirty="0"/>
              <a:t>1</a:t>
            </a:r>
            <a:r>
              <a:rPr lang="zh-CN" altLang="en-US" sz="2000" dirty="0"/>
              <a:t>对双绞线，</a:t>
            </a:r>
            <a:r>
              <a:rPr lang="en-US" altLang="zh-CN" sz="2000" dirty="0"/>
              <a:t>3~5km</a:t>
            </a:r>
            <a:endParaRPr lang="zh-CN" altLang="en-US" sz="2000" dirty="0"/>
          </a:p>
          <a:p>
            <a:pPr lvl="1">
              <a:lnSpc>
                <a:spcPct val="120000"/>
              </a:lnSpc>
            </a:pPr>
            <a:r>
              <a:rPr lang="en-US" altLang="zh-CN" sz="2000" dirty="0">
                <a:solidFill>
                  <a:srgbClr val="0000FF"/>
                </a:solidFill>
              </a:rPr>
              <a:t>VDSL</a:t>
            </a:r>
            <a:r>
              <a:rPr lang="zh-CN" altLang="en-US" sz="2000" dirty="0"/>
              <a:t>（甚高速数字用户线）</a:t>
            </a:r>
          </a:p>
          <a:p>
            <a:pPr lvl="1">
              <a:lnSpc>
                <a:spcPct val="120000"/>
              </a:lnSpc>
              <a:buFont typeface="Wingdings" pitchFamily="2" charset="2"/>
              <a:buNone/>
            </a:pPr>
            <a:r>
              <a:rPr lang="zh-CN" altLang="en-US" sz="2000" dirty="0"/>
              <a:t>   上行</a:t>
            </a:r>
            <a:r>
              <a:rPr lang="en-US" altLang="zh-CN" sz="2000" dirty="0"/>
              <a:t>1.5~2.3Mbps</a:t>
            </a:r>
            <a:r>
              <a:rPr lang="zh-CN" altLang="en-US" sz="2000" dirty="0"/>
              <a:t> ，下行</a:t>
            </a:r>
            <a:r>
              <a:rPr lang="en-US" altLang="zh-CN" sz="2000" dirty="0"/>
              <a:t>13~55Mbps</a:t>
            </a:r>
            <a:r>
              <a:rPr lang="zh-CN" altLang="en-US" sz="2000" dirty="0"/>
              <a:t>， </a:t>
            </a:r>
            <a:r>
              <a:rPr lang="en-US" altLang="zh-CN" sz="2000" dirty="0"/>
              <a:t>1</a:t>
            </a:r>
            <a:r>
              <a:rPr lang="zh-CN" altLang="en-US" sz="2000" dirty="0"/>
              <a:t>对双绞线，</a:t>
            </a:r>
            <a:r>
              <a:rPr lang="en-US" altLang="zh-CN" sz="2000" dirty="0"/>
              <a:t>0.xxkm</a:t>
            </a:r>
          </a:p>
        </p:txBody>
      </p:sp>
      <p:sp>
        <p:nvSpPr>
          <p:cNvPr id="7342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zh-CN" altLang="en-US"/>
              <a:t>带宽和距离的关系</a:t>
            </a:r>
          </a:p>
        </p:txBody>
      </p:sp>
      <p:sp>
        <p:nvSpPr>
          <p:cNvPr id="735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5237" name="Rectangle 5"/>
          <p:cNvSpPr>
            <a:spLocks noGrp="1" noChangeArrowheads="1"/>
          </p:cNvSpPr>
          <p:nvPr>
            <p:ph type="body" idx="1"/>
          </p:nvPr>
        </p:nvSpPr>
        <p:spPr>
          <a:xfrm>
            <a:off x="2555875" y="1989138"/>
            <a:ext cx="6048375" cy="1655762"/>
          </a:xfrm>
          <a:solidFill>
            <a:srgbClr val="CC99FF"/>
          </a:solidFill>
          <a:ln w="57150" cmpd="thickThin">
            <a:solidFill>
              <a:schemeClr val="tx1"/>
            </a:solidFill>
            <a:miter lim="800000"/>
            <a:headEnd/>
            <a:tailEnd/>
          </a:ln>
          <a:effectLst>
            <a:outerShdw dist="107763" dir="2700000" algn="ctr" rotWithShape="0">
              <a:schemeClr val="bg2">
                <a:alpha val="50000"/>
              </a:schemeClr>
            </a:outerShdw>
          </a:effectLst>
        </p:spPr>
        <p:txBody>
          <a:bodyPr/>
          <a:lstStyle/>
          <a:p>
            <a:pPr>
              <a:lnSpc>
                <a:spcPct val="120000"/>
              </a:lnSpc>
            </a:pPr>
            <a:r>
              <a:rPr lang="en-US" altLang="zh-CN" sz="1800" dirty="0" err="1"/>
              <a:t>xDSL</a:t>
            </a:r>
            <a:r>
              <a:rPr lang="zh-CN" altLang="en-US" sz="1800" dirty="0"/>
              <a:t>性能受许多因素制约，主要有</a:t>
            </a:r>
            <a:r>
              <a:rPr lang="zh-CN" altLang="en-US" sz="1800" dirty="0" smtClean="0"/>
              <a:t>：本地回路的</a:t>
            </a:r>
            <a:r>
              <a:rPr lang="zh-CN" altLang="en-US" sz="1800" dirty="0"/>
              <a:t>长度、粗细</a:t>
            </a:r>
            <a:r>
              <a:rPr lang="zh-CN" altLang="en-US" sz="1800" dirty="0" smtClean="0"/>
              <a:t>和综合质量</a:t>
            </a:r>
            <a:r>
              <a:rPr lang="zh-CN" altLang="en-US" sz="1800" dirty="0"/>
              <a:t>等；</a:t>
            </a:r>
          </a:p>
          <a:p>
            <a:pPr>
              <a:lnSpc>
                <a:spcPct val="120000"/>
              </a:lnSpc>
            </a:pPr>
            <a:r>
              <a:rPr lang="zh-CN" altLang="en-US" sz="1800" dirty="0"/>
              <a:t>例如：本图显示了</a:t>
            </a:r>
            <a:r>
              <a:rPr lang="en-US" altLang="zh-CN" sz="1800" dirty="0" err="1"/>
              <a:t>xDSL</a:t>
            </a:r>
            <a:r>
              <a:rPr lang="zh-CN" altLang="en-US" sz="1800" dirty="0"/>
              <a:t>在</a:t>
            </a:r>
            <a:r>
              <a:rPr lang="en-US" altLang="zh-CN" sz="1800" dirty="0"/>
              <a:t>3</a:t>
            </a:r>
            <a:r>
              <a:rPr lang="zh-CN" altLang="en-US" sz="1800" dirty="0"/>
              <a:t>类</a:t>
            </a:r>
            <a:r>
              <a:rPr lang="en-US" altLang="zh-CN" sz="1800" dirty="0"/>
              <a:t>UTP</a:t>
            </a:r>
            <a:r>
              <a:rPr lang="zh-CN" altLang="en-US" sz="1800" dirty="0"/>
              <a:t>上性能和距离的关系。</a:t>
            </a:r>
          </a:p>
        </p:txBody>
      </p:sp>
      <p:pic>
        <p:nvPicPr>
          <p:cNvPr id="735238" name="Picture 6" descr="2-27"/>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11188" y="2205038"/>
            <a:ext cx="8280400" cy="4079875"/>
          </a:xfrm>
          <a:prstGeom prst="rect">
            <a:avLst/>
          </a:prstGeom>
          <a:noFill/>
          <a:extLst>
            <a:ext uri="{909E8E84-426E-40DD-AFC4-6F175D3DCCD1}">
              <a14:hiddenFill xmlns:a14="http://schemas.microsoft.com/office/drawing/2010/main">
                <a:solidFill>
                  <a:srgbClr val="FFFFFF"/>
                </a:solidFill>
              </a14:hiddenFill>
            </a:ext>
          </a:extLst>
        </p:spPr>
      </p:pic>
      <p:sp>
        <p:nvSpPr>
          <p:cNvPr id="73523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zh-CN" altLang="en-US"/>
              <a:t>非对称数字用户线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ADSL</a:t>
            </a:r>
            <a:r>
              <a:rPr lang="zh-CN" altLang="en-US" sz="2800">
                <a:latin typeface="华文新魏" pitchFamily="2" charset="-122"/>
              </a:rPr>
              <a:t>）</a:t>
            </a:r>
          </a:p>
        </p:txBody>
      </p:sp>
      <p:sp>
        <p:nvSpPr>
          <p:cNvPr id="736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6262" name="Rectangle 6"/>
          <p:cNvSpPr>
            <a:spLocks noGrp="1" noChangeArrowheads="1"/>
          </p:cNvSpPr>
          <p:nvPr>
            <p:ph type="body" idx="1"/>
          </p:nvPr>
        </p:nvSpPr>
        <p:spPr>
          <a:xfrm>
            <a:off x="827584" y="1772816"/>
            <a:ext cx="7958138" cy="4679950"/>
          </a:xfrm>
        </p:spPr>
        <p:txBody>
          <a:bodyPr/>
          <a:lstStyle/>
          <a:p>
            <a:pPr>
              <a:lnSpc>
                <a:spcPct val="110000"/>
              </a:lnSpc>
            </a:pPr>
            <a:r>
              <a:rPr kumimoji="0" lang="zh-CN" altLang="en-US" sz="2200" dirty="0">
                <a:solidFill>
                  <a:srgbClr val="FF0000"/>
                </a:solidFill>
              </a:rPr>
              <a:t>应用情况</a:t>
            </a:r>
          </a:p>
          <a:p>
            <a:pPr lvl="1">
              <a:lnSpc>
                <a:spcPct val="110000"/>
              </a:lnSpc>
            </a:pPr>
            <a:r>
              <a:rPr lang="zh-CN" altLang="en-US" sz="2200" dirty="0" smtClean="0"/>
              <a:t>最流行的</a:t>
            </a:r>
            <a:r>
              <a:rPr lang="zh-CN" altLang="en-US" sz="2200" dirty="0"/>
              <a:t>一种，最初由</a:t>
            </a:r>
            <a:r>
              <a:rPr lang="en-US" altLang="zh-CN" sz="2200" dirty="0"/>
              <a:t>AT&amp;T</a:t>
            </a:r>
            <a:r>
              <a:rPr lang="zh-CN" altLang="en-US" sz="2200" dirty="0"/>
              <a:t>提出，应用目标是</a:t>
            </a:r>
            <a:r>
              <a:rPr lang="en-US" altLang="zh-CN" sz="2200" dirty="0"/>
              <a:t>VOD</a:t>
            </a:r>
            <a:r>
              <a:rPr lang="zh-CN" altLang="en-US" sz="2200" dirty="0"/>
              <a:t>市场，现主要用于高速接入</a:t>
            </a:r>
            <a:r>
              <a:rPr lang="en-US" altLang="zh-CN" sz="2200" dirty="0"/>
              <a:t>Internet</a:t>
            </a:r>
            <a:r>
              <a:rPr lang="zh-CN" altLang="en-US" sz="2200" dirty="0"/>
              <a:t>。</a:t>
            </a:r>
          </a:p>
          <a:p>
            <a:pPr>
              <a:lnSpc>
                <a:spcPct val="110000"/>
              </a:lnSpc>
            </a:pPr>
            <a:r>
              <a:rPr lang="en-US" altLang="zh-CN" sz="2200" dirty="0" smtClean="0">
                <a:solidFill>
                  <a:srgbClr val="FF0000"/>
                </a:solidFill>
              </a:rPr>
              <a:t>ADSL</a:t>
            </a:r>
            <a:r>
              <a:rPr lang="zh-CN" altLang="en-US" sz="2200" dirty="0" smtClean="0">
                <a:solidFill>
                  <a:srgbClr val="FF0000"/>
                </a:solidFill>
              </a:rPr>
              <a:t>标准</a:t>
            </a:r>
            <a:endParaRPr lang="en-US" altLang="zh-CN" sz="2200" dirty="0" smtClean="0">
              <a:solidFill>
                <a:srgbClr val="FF0000"/>
              </a:solidFill>
            </a:endParaRPr>
          </a:p>
          <a:p>
            <a:pPr lvl="1">
              <a:lnSpc>
                <a:spcPct val="110000"/>
              </a:lnSpc>
            </a:pPr>
            <a:r>
              <a:rPr lang="en-US" altLang="zh-CN" sz="2200" dirty="0" smtClean="0"/>
              <a:t>ADSL(1999</a:t>
            </a:r>
            <a:r>
              <a:rPr lang="zh-CN" altLang="en-US" sz="2200" dirty="0" smtClean="0"/>
              <a:t>年</a:t>
            </a:r>
            <a:r>
              <a:rPr lang="en-US" altLang="zh-CN" sz="2200" dirty="0" smtClean="0"/>
              <a:t>)</a:t>
            </a:r>
            <a:r>
              <a:rPr lang="zh-CN" altLang="en-US" sz="2200" dirty="0" smtClean="0"/>
              <a:t>：</a:t>
            </a:r>
            <a:r>
              <a:rPr lang="en-US" altLang="zh-CN" sz="2200" dirty="0" smtClean="0"/>
              <a:t>1Mbps</a:t>
            </a:r>
            <a:r>
              <a:rPr lang="zh-CN" altLang="en-US" sz="2200" dirty="0" smtClean="0"/>
              <a:t>的上行，</a:t>
            </a:r>
            <a:r>
              <a:rPr lang="en-US" altLang="zh-CN" sz="2200" dirty="0" smtClean="0"/>
              <a:t>8Mbps</a:t>
            </a:r>
            <a:r>
              <a:rPr lang="zh-CN" altLang="en-US" sz="2200" dirty="0" smtClean="0"/>
              <a:t>的下行。</a:t>
            </a:r>
            <a:endParaRPr lang="en-US" altLang="zh-CN" sz="2200" dirty="0" smtClean="0"/>
          </a:p>
          <a:p>
            <a:pPr lvl="1">
              <a:lnSpc>
                <a:spcPct val="110000"/>
              </a:lnSpc>
            </a:pPr>
            <a:r>
              <a:rPr lang="en-US" altLang="zh-CN" sz="2200" dirty="0" smtClean="0"/>
              <a:t>ADSL2(2002</a:t>
            </a:r>
            <a:r>
              <a:rPr lang="zh-CN" altLang="en-US" sz="2200" dirty="0" smtClean="0"/>
              <a:t>年</a:t>
            </a:r>
            <a:r>
              <a:rPr lang="en-US" altLang="zh-CN" sz="2200" dirty="0" smtClean="0"/>
              <a:t>)</a:t>
            </a:r>
            <a:r>
              <a:rPr lang="zh-CN" altLang="en-US" sz="2200" dirty="0" smtClean="0"/>
              <a:t>：</a:t>
            </a:r>
            <a:r>
              <a:rPr lang="en-US" altLang="zh-CN" sz="2200" dirty="0"/>
              <a:t> 1Mbps</a:t>
            </a:r>
            <a:r>
              <a:rPr lang="zh-CN" altLang="en-US" sz="2200" dirty="0"/>
              <a:t>的上行</a:t>
            </a:r>
            <a:r>
              <a:rPr lang="zh-CN" altLang="en-US" sz="2200" dirty="0" smtClean="0"/>
              <a:t>，</a:t>
            </a:r>
            <a:r>
              <a:rPr lang="en-US" altLang="zh-CN" sz="2200" dirty="0" smtClean="0"/>
              <a:t>12Mbps</a:t>
            </a:r>
            <a:r>
              <a:rPr lang="zh-CN" altLang="en-US" sz="2200" dirty="0"/>
              <a:t>的</a:t>
            </a:r>
            <a:r>
              <a:rPr lang="zh-CN" altLang="en-US" sz="2200" dirty="0" smtClean="0"/>
              <a:t>下行。</a:t>
            </a:r>
            <a:endParaRPr lang="en-US" altLang="zh-CN" sz="2200" dirty="0" smtClean="0"/>
          </a:p>
          <a:p>
            <a:pPr lvl="1">
              <a:lnSpc>
                <a:spcPct val="110000"/>
              </a:lnSpc>
            </a:pPr>
            <a:r>
              <a:rPr lang="en-US" altLang="zh-CN" sz="2200" dirty="0" smtClean="0"/>
              <a:t>ADSL2+</a:t>
            </a:r>
            <a:r>
              <a:rPr lang="en-US" altLang="zh-CN" sz="2200" dirty="0"/>
              <a:t>(</a:t>
            </a:r>
            <a:r>
              <a:rPr lang="en-US" altLang="zh-CN" sz="2200" dirty="0" smtClean="0"/>
              <a:t>2003</a:t>
            </a:r>
            <a:r>
              <a:rPr lang="zh-CN" altLang="en-US" sz="2200" dirty="0" smtClean="0"/>
              <a:t>年</a:t>
            </a:r>
            <a:r>
              <a:rPr lang="en-US" altLang="zh-CN" sz="2200" dirty="0" smtClean="0"/>
              <a:t>)</a:t>
            </a:r>
            <a:r>
              <a:rPr lang="zh-CN" altLang="en-US" sz="2200" dirty="0" smtClean="0"/>
              <a:t>：</a:t>
            </a:r>
            <a:r>
              <a:rPr lang="en-US" altLang="zh-CN" sz="2200" dirty="0"/>
              <a:t> </a:t>
            </a:r>
            <a:r>
              <a:rPr lang="en-US" altLang="zh-CN" sz="2200" dirty="0" smtClean="0"/>
              <a:t>1Mbps</a:t>
            </a:r>
            <a:r>
              <a:rPr lang="zh-CN" altLang="en-US" sz="2200" dirty="0"/>
              <a:t>的上行</a:t>
            </a:r>
            <a:r>
              <a:rPr lang="zh-CN" altLang="en-US" sz="2200" dirty="0" smtClean="0"/>
              <a:t>，</a:t>
            </a:r>
            <a:r>
              <a:rPr lang="en-US" altLang="zh-CN" sz="2200" dirty="0" smtClean="0"/>
              <a:t>24Mbps</a:t>
            </a:r>
            <a:r>
              <a:rPr lang="zh-CN" altLang="en-US" sz="2200" dirty="0"/>
              <a:t>的下行</a:t>
            </a:r>
            <a:r>
              <a:rPr lang="zh-CN" altLang="en-US" sz="2200" dirty="0" smtClean="0"/>
              <a:t>。</a:t>
            </a:r>
            <a:endParaRPr lang="en-US" altLang="zh-CN" sz="2200" dirty="0" smtClean="0"/>
          </a:p>
          <a:p>
            <a:pPr>
              <a:lnSpc>
                <a:spcPct val="110000"/>
              </a:lnSpc>
            </a:pPr>
            <a:r>
              <a:rPr lang="en-US" altLang="zh-CN" sz="2200" dirty="0" smtClean="0">
                <a:solidFill>
                  <a:srgbClr val="FF0000"/>
                </a:solidFill>
              </a:rPr>
              <a:t>ADSL</a:t>
            </a:r>
            <a:r>
              <a:rPr lang="zh-CN" altLang="en-US" sz="2200" dirty="0" smtClean="0">
                <a:solidFill>
                  <a:srgbClr val="FF0000"/>
                </a:solidFill>
              </a:rPr>
              <a:t>服务商提供服务</a:t>
            </a:r>
            <a:endParaRPr lang="en-US" altLang="zh-CN" sz="2200" dirty="0" smtClean="0">
              <a:solidFill>
                <a:srgbClr val="FF0000"/>
              </a:solidFill>
            </a:endParaRPr>
          </a:p>
          <a:p>
            <a:pPr lvl="1">
              <a:lnSpc>
                <a:spcPct val="110000"/>
              </a:lnSpc>
            </a:pPr>
            <a:r>
              <a:rPr lang="zh-CN" altLang="en-US" sz="2200" dirty="0" smtClean="0"/>
              <a:t>标准服务：</a:t>
            </a:r>
            <a:r>
              <a:rPr lang="en-US" altLang="zh-CN" sz="2200" dirty="0" smtClean="0"/>
              <a:t>1Mbps</a:t>
            </a:r>
            <a:r>
              <a:rPr lang="zh-CN" altLang="en-US" sz="2200" dirty="0" smtClean="0"/>
              <a:t>的下行，</a:t>
            </a:r>
            <a:r>
              <a:rPr lang="en-US" altLang="zh-CN" sz="2200" dirty="0" smtClean="0"/>
              <a:t>256Kbps</a:t>
            </a:r>
            <a:r>
              <a:rPr lang="zh-CN" altLang="en-US" sz="2200" dirty="0" smtClean="0"/>
              <a:t>的上行</a:t>
            </a:r>
            <a:endParaRPr lang="en-US" altLang="zh-CN" sz="2200" dirty="0" smtClean="0"/>
          </a:p>
          <a:p>
            <a:pPr lvl="1">
              <a:lnSpc>
                <a:spcPct val="110000"/>
              </a:lnSpc>
            </a:pPr>
            <a:r>
              <a:rPr lang="zh-CN" altLang="en-US" sz="2200" dirty="0" smtClean="0"/>
              <a:t>改进服务：</a:t>
            </a:r>
            <a:r>
              <a:rPr lang="en-US" altLang="zh-CN" sz="2200" dirty="0" smtClean="0"/>
              <a:t>4Mbps</a:t>
            </a:r>
            <a:r>
              <a:rPr lang="zh-CN" altLang="en-US" sz="2200" dirty="0"/>
              <a:t>的下行</a:t>
            </a:r>
            <a:r>
              <a:rPr lang="zh-CN" altLang="en-US" sz="2200" dirty="0" smtClean="0"/>
              <a:t>，</a:t>
            </a:r>
            <a:r>
              <a:rPr lang="en-US" altLang="zh-CN" sz="2200" dirty="0"/>
              <a:t>1M</a:t>
            </a:r>
            <a:r>
              <a:rPr lang="en-US" altLang="zh-CN" sz="2200" dirty="0" smtClean="0"/>
              <a:t>bps</a:t>
            </a:r>
            <a:r>
              <a:rPr lang="zh-CN" altLang="en-US" sz="2200" dirty="0" smtClean="0"/>
              <a:t>的上行</a:t>
            </a:r>
            <a:endParaRPr lang="en-US" altLang="zh-CN" sz="2200" dirty="0"/>
          </a:p>
          <a:p>
            <a:pPr lvl="1">
              <a:lnSpc>
                <a:spcPct val="110000"/>
              </a:lnSpc>
            </a:pPr>
            <a:r>
              <a:rPr lang="zh-CN" altLang="en-US" sz="2200" dirty="0" smtClean="0"/>
              <a:t>高级服务：</a:t>
            </a:r>
            <a:r>
              <a:rPr lang="en-US" altLang="zh-CN" sz="2200" dirty="0"/>
              <a:t> </a:t>
            </a:r>
            <a:r>
              <a:rPr lang="en-US" altLang="zh-CN" sz="2200" dirty="0" smtClean="0"/>
              <a:t>8Mbps</a:t>
            </a:r>
            <a:r>
              <a:rPr lang="zh-CN" altLang="en-US" sz="2200" dirty="0"/>
              <a:t>的下行</a:t>
            </a:r>
            <a:r>
              <a:rPr lang="zh-CN" altLang="en-US" sz="2200" dirty="0" smtClean="0"/>
              <a:t>，</a:t>
            </a:r>
            <a:r>
              <a:rPr lang="en-US" altLang="zh-CN" sz="2200" dirty="0" smtClean="0"/>
              <a:t>2Mbps</a:t>
            </a:r>
            <a:r>
              <a:rPr lang="zh-CN" altLang="en-US" sz="2200" dirty="0" smtClean="0"/>
              <a:t>的上行</a:t>
            </a:r>
            <a:endParaRPr lang="en-US" altLang="zh-CN" sz="2200" dirty="0"/>
          </a:p>
        </p:txBody>
      </p:sp>
      <p:sp>
        <p:nvSpPr>
          <p:cNvPr id="7362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6" name="Rectangle 4"/>
          <p:cNvSpPr>
            <a:spLocks noGrp="1" noChangeArrowheads="1"/>
          </p:cNvSpPr>
          <p:nvPr>
            <p:ph type="title"/>
          </p:nvPr>
        </p:nvSpPr>
        <p:spPr/>
        <p:txBody>
          <a:bodyPr/>
          <a:lstStyle/>
          <a:p>
            <a:r>
              <a:rPr lang="en-US" altLang="zh-CN"/>
              <a:t>Fourier</a:t>
            </a:r>
            <a:r>
              <a:rPr lang="zh-CN" altLang="en-US"/>
              <a:t>分析</a:t>
            </a:r>
          </a:p>
        </p:txBody>
      </p:sp>
      <p:sp>
        <p:nvSpPr>
          <p:cNvPr id="530435" name="Rectangle 3"/>
          <p:cNvSpPr>
            <a:spLocks noGrp="1" noChangeArrowheads="1"/>
          </p:cNvSpPr>
          <p:nvPr>
            <p:ph type="body" sz="half" idx="1"/>
          </p:nvPr>
        </p:nvSpPr>
        <p:spPr>
          <a:xfrm>
            <a:off x="809625" y="1773238"/>
            <a:ext cx="8010525" cy="4464050"/>
          </a:xfrm>
        </p:spPr>
        <p:txBody>
          <a:bodyPr/>
          <a:lstStyle/>
          <a:p>
            <a:pPr marL="0" indent="0">
              <a:lnSpc>
                <a:spcPct val="115000"/>
              </a:lnSpc>
              <a:buFont typeface="Wingdings" pitchFamily="2" charset="2"/>
              <a:buNone/>
            </a:pPr>
            <a:r>
              <a:rPr lang="zh-CN" altLang="en-US" sz="2000">
                <a:latin typeface="华文新魏" pitchFamily="2" charset="-122"/>
              </a:rPr>
              <a:t>        电压型或电流型脉冲可表示成周期</a:t>
            </a:r>
            <a:r>
              <a:rPr lang="en-US" altLang="zh-CN" sz="2000">
                <a:latin typeface="华文新魏" pitchFamily="2" charset="-122"/>
              </a:rPr>
              <a:t>T</a:t>
            </a:r>
            <a:r>
              <a:rPr lang="zh-CN" altLang="en-US" sz="2000">
                <a:latin typeface="华文新魏" pitchFamily="2" charset="-122"/>
              </a:rPr>
              <a:t>的函数</a:t>
            </a:r>
            <a:r>
              <a:rPr lang="en-US" altLang="zh-CN" sz="2000">
                <a:latin typeface="华文新魏" pitchFamily="2" charset="-122"/>
              </a:rPr>
              <a:t>g(t)</a:t>
            </a:r>
            <a:r>
              <a:rPr lang="zh-CN" altLang="en-US" sz="2000">
                <a:latin typeface="华文新魏" pitchFamily="2" charset="-122"/>
              </a:rPr>
              <a:t>，</a:t>
            </a:r>
            <a:r>
              <a:rPr lang="en-US" altLang="zh-CN" sz="2000">
                <a:latin typeface="华文新魏" pitchFamily="2" charset="-122"/>
              </a:rPr>
              <a:t>g(t)</a:t>
            </a:r>
            <a:r>
              <a:rPr lang="zh-CN" altLang="en-US" sz="2000">
                <a:latin typeface="华文新魏" pitchFamily="2" charset="-122"/>
              </a:rPr>
              <a:t>的</a:t>
            </a:r>
            <a:r>
              <a:rPr lang="en-US" altLang="zh-CN" sz="2000">
                <a:latin typeface="华文新魏" pitchFamily="2" charset="-122"/>
              </a:rPr>
              <a:t>Fourier</a:t>
            </a:r>
            <a:r>
              <a:rPr lang="zh-CN" altLang="en-US" sz="2000">
                <a:latin typeface="华文新魏" pitchFamily="2" charset="-122"/>
              </a:rPr>
              <a:t>级数展开式为：</a:t>
            </a:r>
          </a:p>
          <a:p>
            <a:pPr marL="0" indent="0">
              <a:lnSpc>
                <a:spcPct val="115000"/>
              </a:lnSpc>
              <a:buFont typeface="Wingdings" pitchFamily="2" charset="2"/>
              <a:buNone/>
            </a:pPr>
            <a:endParaRPr lang="zh-CN" altLang="en-US" sz="2000">
              <a:latin typeface="华文新魏" pitchFamily="2" charset="-122"/>
            </a:endParaRPr>
          </a:p>
          <a:p>
            <a:pPr marL="0" indent="0">
              <a:lnSpc>
                <a:spcPct val="115000"/>
              </a:lnSpc>
              <a:buFont typeface="Wingdings" pitchFamily="2" charset="2"/>
              <a:buNone/>
            </a:pPr>
            <a:endParaRPr lang="en-US" altLang="zh-CN" sz="2000">
              <a:latin typeface="华文新魏" pitchFamily="2" charset="-122"/>
            </a:endParaRPr>
          </a:p>
          <a:p>
            <a:pPr marL="0" indent="0">
              <a:lnSpc>
                <a:spcPct val="115000"/>
              </a:lnSpc>
              <a:buFont typeface="Wingdings" pitchFamily="2" charset="2"/>
              <a:buNone/>
            </a:pPr>
            <a:r>
              <a:rPr lang="en-US" altLang="zh-CN" sz="2000">
                <a:latin typeface="华文新魏" pitchFamily="2" charset="-122"/>
              </a:rPr>
              <a:t>         f=1/T</a:t>
            </a:r>
            <a:r>
              <a:rPr lang="zh-CN" altLang="en-US" sz="2000">
                <a:latin typeface="华文新魏" pitchFamily="2" charset="-122"/>
              </a:rPr>
              <a:t>为基频，</a:t>
            </a:r>
            <a:r>
              <a:rPr lang="en-US" altLang="zh-CN" sz="2000">
                <a:latin typeface="华文新魏" pitchFamily="2" charset="-122"/>
              </a:rPr>
              <a:t>a</a:t>
            </a:r>
            <a:r>
              <a:rPr lang="en-US" altLang="zh-CN" sz="2000" baseline="-25000">
                <a:latin typeface="华文新魏" pitchFamily="2" charset="-122"/>
              </a:rPr>
              <a:t>n</a:t>
            </a:r>
            <a:r>
              <a:rPr lang="zh-CN" altLang="en-US" sz="2000">
                <a:latin typeface="华文新魏" pitchFamily="2" charset="-122"/>
              </a:rPr>
              <a:t>、</a:t>
            </a:r>
            <a:r>
              <a:rPr lang="en-US" altLang="zh-CN" sz="2000">
                <a:latin typeface="华文新魏" pitchFamily="2" charset="-122"/>
              </a:rPr>
              <a:t>b</a:t>
            </a:r>
            <a:r>
              <a:rPr lang="en-US" altLang="zh-CN" sz="2000" baseline="-25000">
                <a:latin typeface="华文新魏" pitchFamily="2" charset="-122"/>
              </a:rPr>
              <a:t>n</a:t>
            </a:r>
            <a:r>
              <a:rPr lang="zh-CN" altLang="en-US" sz="2000">
                <a:latin typeface="华文新魏" pitchFamily="2" charset="-122"/>
              </a:rPr>
              <a:t>分别是正弦和余弦函数的</a:t>
            </a:r>
            <a:r>
              <a:rPr lang="en-US" altLang="zh-CN" sz="2000">
                <a:latin typeface="华文新魏" pitchFamily="2" charset="-122"/>
              </a:rPr>
              <a:t>n</a:t>
            </a:r>
            <a:r>
              <a:rPr lang="zh-CN" altLang="en-US" sz="2000">
                <a:latin typeface="华文新魏" pitchFamily="2" charset="-122"/>
              </a:rPr>
              <a:t>次谐波的振幅，</a:t>
            </a:r>
            <a:r>
              <a:rPr lang="en-US" altLang="zh-CN" sz="2000">
                <a:latin typeface="华文新魏" pitchFamily="2" charset="-122"/>
              </a:rPr>
              <a:t>c</a:t>
            </a:r>
            <a:r>
              <a:rPr lang="zh-CN" altLang="en-US" sz="2000">
                <a:latin typeface="华文新魏" pitchFamily="2" charset="-122"/>
              </a:rPr>
              <a:t>为直流分量。经计算可得：</a:t>
            </a:r>
          </a:p>
        </p:txBody>
      </p:sp>
      <p:graphicFrame>
        <p:nvGraphicFramePr>
          <p:cNvPr id="530437" name="Object 5"/>
          <p:cNvGraphicFramePr>
            <a:graphicFrameLocks noGrp="1" noChangeAspect="1"/>
          </p:cNvGraphicFramePr>
          <p:nvPr>
            <p:ph sz="quarter" idx="2"/>
          </p:nvPr>
        </p:nvGraphicFramePr>
        <p:xfrm>
          <a:off x="2484438" y="2492375"/>
          <a:ext cx="4824412" cy="747713"/>
        </p:xfrm>
        <a:graphic>
          <a:graphicData uri="http://schemas.openxmlformats.org/presentationml/2006/ole">
            <mc:AlternateContent xmlns:mc="http://schemas.openxmlformats.org/markup-compatibility/2006">
              <mc:Choice xmlns:v="urn:schemas-microsoft-com:vml" Requires="v">
                <p:oleObj spid="_x0000_s530617" name="公式" r:id="rId4" imgW="2781000" imgH="431640" progId="Equation.3">
                  <p:embed/>
                </p:oleObj>
              </mc:Choice>
              <mc:Fallback>
                <p:oleObj name="公式" r:id="rId4" imgW="278100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92375"/>
                        <a:ext cx="4824412" cy="747713"/>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0439" name="Object 7"/>
          <p:cNvGraphicFramePr>
            <a:graphicFrameLocks noGrp="1" noChangeAspect="1"/>
          </p:cNvGraphicFramePr>
          <p:nvPr>
            <p:ph sz="quarter" idx="3"/>
          </p:nvPr>
        </p:nvGraphicFramePr>
        <p:xfrm>
          <a:off x="3348038" y="4221163"/>
          <a:ext cx="2881312" cy="2089150"/>
        </p:xfrm>
        <a:graphic>
          <a:graphicData uri="http://schemas.openxmlformats.org/presentationml/2006/ole">
            <mc:AlternateContent xmlns:mc="http://schemas.openxmlformats.org/markup-compatibility/2006">
              <mc:Choice xmlns:v="urn:schemas-microsoft-com:vml" Requires="v">
                <p:oleObj spid="_x0000_s530618" name="公式" r:id="rId6" imgW="1663700" imgH="1206500" progId="Equation.3">
                  <p:embed/>
                </p:oleObj>
              </mc:Choice>
              <mc:Fallback>
                <p:oleObj name="公式" r:id="rId6" imgW="1663700" imgH="12065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4221163"/>
                        <a:ext cx="2881312" cy="2089150"/>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0441"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30442"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dirty="0"/>
              <a:t>离散多音频调制 </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DMT</a:t>
            </a:r>
            <a:r>
              <a:rPr lang="zh-CN" altLang="en-US" sz="2800" dirty="0">
                <a:latin typeface="华文新魏" pitchFamily="2" charset="-122"/>
              </a:rPr>
              <a:t>）</a:t>
            </a:r>
          </a:p>
        </p:txBody>
      </p:sp>
      <p:sp>
        <p:nvSpPr>
          <p:cNvPr id="73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9332" name="Rectangle 4"/>
          <p:cNvSpPr>
            <a:spLocks noGrp="1" noChangeArrowheads="1"/>
          </p:cNvSpPr>
          <p:nvPr>
            <p:ph type="body" idx="1"/>
          </p:nvPr>
        </p:nvSpPr>
        <p:spPr>
          <a:xfrm>
            <a:off x="809625" y="1773238"/>
            <a:ext cx="7958138" cy="2808287"/>
          </a:xfrm>
        </p:spPr>
        <p:txBody>
          <a:bodyPr/>
          <a:lstStyle/>
          <a:p>
            <a:r>
              <a:rPr lang="zh-CN" altLang="en-US" sz="2000" dirty="0"/>
              <a:t>采用</a:t>
            </a:r>
            <a:r>
              <a:rPr lang="en-US" altLang="zh-CN" sz="2000" dirty="0">
                <a:solidFill>
                  <a:srgbClr val="FF0000"/>
                </a:solidFill>
              </a:rPr>
              <a:t>FDM</a:t>
            </a:r>
            <a:r>
              <a:rPr lang="zh-CN" altLang="en-US" sz="2000" dirty="0"/>
              <a:t>将本地回路的可用带宽（约</a:t>
            </a:r>
            <a:r>
              <a:rPr lang="en-US" altLang="zh-CN" sz="2000" dirty="0"/>
              <a:t>1.1MHz</a:t>
            </a:r>
            <a:r>
              <a:rPr lang="zh-CN" altLang="en-US" sz="2000" dirty="0"/>
              <a:t>）划分成</a:t>
            </a:r>
            <a:r>
              <a:rPr lang="en-US" altLang="zh-CN" sz="2000" dirty="0"/>
              <a:t>256</a:t>
            </a:r>
            <a:r>
              <a:rPr lang="zh-CN" altLang="en-US" sz="2000" dirty="0"/>
              <a:t>个</a:t>
            </a:r>
            <a:r>
              <a:rPr lang="en-US" altLang="zh-CN" sz="2000" dirty="0"/>
              <a:t>4312.5Hz</a:t>
            </a:r>
            <a:r>
              <a:rPr lang="zh-CN" altLang="en-US" sz="2000" dirty="0"/>
              <a:t>的子信道，信道</a:t>
            </a:r>
            <a:r>
              <a:rPr lang="en-US" altLang="zh-CN" sz="2000" dirty="0"/>
              <a:t>0 </a:t>
            </a:r>
            <a:r>
              <a:rPr lang="zh-CN" altLang="en-US" sz="2000" dirty="0"/>
              <a:t>给传统的电话，信道</a:t>
            </a:r>
            <a:r>
              <a:rPr lang="en-US" altLang="zh-CN" sz="2000" dirty="0"/>
              <a:t>1~5</a:t>
            </a:r>
            <a:r>
              <a:rPr lang="zh-CN" altLang="en-US" sz="2000" dirty="0"/>
              <a:t>保留，剩下的</a:t>
            </a:r>
            <a:r>
              <a:rPr lang="en-US" altLang="zh-CN" sz="2000" dirty="0"/>
              <a:t>250</a:t>
            </a:r>
            <a:r>
              <a:rPr lang="zh-CN" altLang="en-US" sz="2000" dirty="0"/>
              <a:t>个信道中一个给上行控制，一个给下行控制，其余全部给数据传输，具体分配情况由</a:t>
            </a:r>
            <a:r>
              <a:rPr lang="en-US" altLang="zh-CN" sz="2000" dirty="0"/>
              <a:t>ADSL</a:t>
            </a:r>
            <a:r>
              <a:rPr lang="zh-CN" altLang="en-US" sz="2000" dirty="0"/>
              <a:t>供应商决定，通常将</a:t>
            </a:r>
            <a:r>
              <a:rPr lang="en-US" altLang="zh-CN" sz="2000" dirty="0"/>
              <a:t>80%~90%</a:t>
            </a:r>
            <a:r>
              <a:rPr lang="zh-CN" altLang="en-US" sz="2000" dirty="0"/>
              <a:t>的带宽分配给下行信道。</a:t>
            </a:r>
          </a:p>
          <a:p>
            <a:r>
              <a:rPr lang="zh-CN" altLang="en-US" sz="2000" dirty="0"/>
              <a:t>每个子信道都独立调制，采用类似</a:t>
            </a:r>
            <a:r>
              <a:rPr lang="en-US" altLang="zh-CN" sz="2000" dirty="0"/>
              <a:t>V.34</a:t>
            </a:r>
            <a:r>
              <a:rPr lang="zh-CN" altLang="en-US" sz="2000" dirty="0"/>
              <a:t>的</a:t>
            </a:r>
            <a:r>
              <a:rPr lang="en-US" altLang="zh-CN" sz="2000" dirty="0">
                <a:solidFill>
                  <a:srgbClr val="FF0000"/>
                </a:solidFill>
              </a:rPr>
              <a:t>QAM</a:t>
            </a:r>
            <a:r>
              <a:rPr lang="zh-CN" altLang="en-US" sz="2000" dirty="0"/>
              <a:t>调制，</a:t>
            </a:r>
            <a:r>
              <a:rPr lang="en-US" altLang="zh-CN" sz="2000" dirty="0"/>
              <a:t>4000baud</a:t>
            </a:r>
            <a:r>
              <a:rPr lang="zh-CN" altLang="en-US" sz="2000" dirty="0"/>
              <a:t>采样，每波特</a:t>
            </a:r>
            <a:r>
              <a:rPr lang="en-US" altLang="zh-CN" sz="2000" dirty="0"/>
              <a:t>15</a:t>
            </a:r>
            <a:r>
              <a:rPr lang="zh-CN" altLang="en-US" sz="2000" dirty="0"/>
              <a:t>比特。</a:t>
            </a:r>
          </a:p>
          <a:p>
            <a:r>
              <a:rPr lang="zh-CN" altLang="en-US" sz="2000" dirty="0">
                <a:latin typeface="Times New Roman" pitchFamily="18" charset="0"/>
              </a:rPr>
              <a:t>对线路质量能</a:t>
            </a:r>
            <a:r>
              <a:rPr lang="zh-CN" altLang="en-US" sz="2000" dirty="0">
                <a:solidFill>
                  <a:srgbClr val="FF0000"/>
                </a:solidFill>
                <a:latin typeface="Times New Roman" pitchFamily="18" charset="0"/>
              </a:rPr>
              <a:t>自适应调整速率</a:t>
            </a:r>
            <a:r>
              <a:rPr lang="zh-CN" altLang="en-US" sz="2000" dirty="0">
                <a:latin typeface="Times New Roman" pitchFamily="18" charset="0"/>
              </a:rPr>
              <a:t>。</a:t>
            </a:r>
          </a:p>
        </p:txBody>
      </p:sp>
      <p:pic>
        <p:nvPicPr>
          <p:cNvPr id="739333" name="Picture 5" descr="2-28"/>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827088" y="4292600"/>
            <a:ext cx="7921625" cy="2232025"/>
          </a:xfrm>
          <a:prstGeom prst="rect">
            <a:avLst/>
          </a:prstGeom>
          <a:noFill/>
          <a:extLst>
            <a:ext uri="{909E8E84-426E-40DD-AFC4-6F175D3DCCD1}">
              <a14:hiddenFill xmlns:a14="http://schemas.microsoft.com/office/drawing/2010/main">
                <a:solidFill>
                  <a:srgbClr val="FFFFFF"/>
                </a:solidFill>
              </a14:hiddenFill>
            </a:ext>
          </a:extLst>
        </p:spPr>
      </p:pic>
      <p:sp>
        <p:nvSpPr>
          <p:cNvPr id="73933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zh-CN" altLang="en-US">
                <a:latin typeface="华文新魏" pitchFamily="2" charset="-122"/>
              </a:rPr>
              <a:t>图  例</a:t>
            </a:r>
          </a:p>
        </p:txBody>
      </p:sp>
      <p:sp>
        <p:nvSpPr>
          <p:cNvPr id="74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40359" name="Picture 7"/>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684213" y="2060575"/>
            <a:ext cx="8188325" cy="389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036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接入模型</a:t>
            </a:r>
            <a:endParaRPr lang="zh-CN" altLang="en-US">
              <a:latin typeface="华文新魏" pitchFamily="2" charset="-122"/>
            </a:endParaRPr>
          </a:p>
        </p:txBody>
      </p:sp>
      <p:sp>
        <p:nvSpPr>
          <p:cNvPr id="73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7286" name="Picture 6" descr="2-29"/>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1773238"/>
            <a:ext cx="8064500" cy="4527550"/>
          </a:xfrm>
          <a:prstGeom prst="rect">
            <a:avLst/>
          </a:prstGeom>
          <a:noFill/>
          <a:extLst>
            <a:ext uri="{909E8E84-426E-40DD-AFC4-6F175D3DCCD1}">
              <a14:hiddenFill xmlns:a14="http://schemas.microsoft.com/office/drawing/2010/main">
                <a:solidFill>
                  <a:srgbClr val="FFFFFF"/>
                </a:solidFill>
              </a14:hiddenFill>
            </a:ext>
          </a:extLst>
        </p:spPr>
      </p:pic>
      <p:sp>
        <p:nvSpPr>
          <p:cNvPr id="737288" name="AutoShape 8"/>
          <p:cNvSpPr>
            <a:spLocks noChangeArrowheads="1"/>
          </p:cNvSpPr>
          <p:nvPr/>
        </p:nvSpPr>
        <p:spPr bwMode="auto">
          <a:xfrm>
            <a:off x="3276600" y="3141663"/>
            <a:ext cx="1584325" cy="431800"/>
          </a:xfrm>
          <a:prstGeom prst="wedgeRoundRectCallout">
            <a:avLst>
              <a:gd name="adj1" fmla="val 70440"/>
              <a:gd name="adj2" fmla="val 1687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网络接口设备</a:t>
            </a:r>
          </a:p>
        </p:txBody>
      </p:sp>
      <p:sp>
        <p:nvSpPr>
          <p:cNvPr id="737289" name="AutoShape 9"/>
          <p:cNvSpPr>
            <a:spLocks noChangeArrowheads="1"/>
          </p:cNvSpPr>
          <p:nvPr/>
        </p:nvSpPr>
        <p:spPr bwMode="auto">
          <a:xfrm>
            <a:off x="3348038" y="5229225"/>
            <a:ext cx="1584325" cy="720725"/>
          </a:xfrm>
          <a:prstGeom prst="wedgeRoundRectCallout">
            <a:avLst>
              <a:gd name="adj1" fmla="val -71644"/>
              <a:gd name="adj2" fmla="val -9449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数字用户线接入多路复用器</a:t>
            </a:r>
          </a:p>
        </p:txBody>
      </p:sp>
      <p:sp>
        <p:nvSpPr>
          <p:cNvPr id="737290" name="Freeform 10"/>
          <p:cNvSpPr>
            <a:spLocks/>
          </p:cNvSpPr>
          <p:nvPr/>
        </p:nvSpPr>
        <p:spPr bwMode="auto">
          <a:xfrm>
            <a:off x="2124075" y="2708275"/>
            <a:ext cx="3816350" cy="1401763"/>
          </a:xfrm>
          <a:custGeom>
            <a:avLst/>
            <a:gdLst>
              <a:gd name="T0" fmla="*/ 0 w 2404"/>
              <a:gd name="T1" fmla="*/ 0 h 908"/>
              <a:gd name="T2" fmla="*/ 0 w 2404"/>
              <a:gd name="T3" fmla="*/ 772 h 908"/>
              <a:gd name="T4" fmla="*/ 136 w 2404"/>
              <a:gd name="T5" fmla="*/ 908 h 908"/>
              <a:gd name="T6" fmla="*/ 2268 w 2404"/>
              <a:gd name="T7" fmla="*/ 908 h 908"/>
              <a:gd name="T8" fmla="*/ 2404 w 2404"/>
              <a:gd name="T9" fmla="*/ 817 h 908"/>
              <a:gd name="T10" fmla="*/ 2404 w 2404"/>
              <a:gd name="T11" fmla="*/ 545 h 908"/>
            </a:gdLst>
            <a:ahLst/>
            <a:cxnLst>
              <a:cxn ang="0">
                <a:pos x="T0" y="T1"/>
              </a:cxn>
              <a:cxn ang="0">
                <a:pos x="T2" y="T3"/>
              </a:cxn>
              <a:cxn ang="0">
                <a:pos x="T4" y="T5"/>
              </a:cxn>
              <a:cxn ang="0">
                <a:pos x="T6" y="T7"/>
              </a:cxn>
              <a:cxn ang="0">
                <a:pos x="T8" y="T9"/>
              </a:cxn>
              <a:cxn ang="0">
                <a:pos x="T10" y="T11"/>
              </a:cxn>
            </a:cxnLst>
            <a:rect l="0" t="0" r="r" b="b"/>
            <a:pathLst>
              <a:path w="2404" h="908">
                <a:moveTo>
                  <a:pt x="0" y="0"/>
                </a:moveTo>
                <a:lnTo>
                  <a:pt x="0" y="772"/>
                </a:lnTo>
                <a:lnTo>
                  <a:pt x="136" y="908"/>
                </a:lnTo>
                <a:lnTo>
                  <a:pt x="2268" y="908"/>
                </a:lnTo>
                <a:lnTo>
                  <a:pt x="2404" y="817"/>
                </a:lnTo>
                <a:lnTo>
                  <a:pt x="2404" y="545"/>
                </a:lnTo>
              </a:path>
            </a:pathLst>
          </a:custGeom>
          <a:noFill/>
          <a:ln w="38100" cap="flat" cmpd="sng">
            <a:solidFill>
              <a:srgbClr val="0000FF"/>
            </a:solidFill>
            <a:prstDash val="sysDot"/>
            <a:round/>
            <a:headEnd type="stealth" w="med" len="lg"/>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1" name="Freeform 11"/>
          <p:cNvSpPr>
            <a:spLocks/>
          </p:cNvSpPr>
          <p:nvPr/>
        </p:nvSpPr>
        <p:spPr bwMode="auto">
          <a:xfrm>
            <a:off x="2195513" y="4365625"/>
            <a:ext cx="5184775" cy="1223963"/>
          </a:xfrm>
          <a:custGeom>
            <a:avLst/>
            <a:gdLst>
              <a:gd name="T0" fmla="*/ 0 w 3266"/>
              <a:gd name="T1" fmla="*/ 816 h 816"/>
              <a:gd name="T2" fmla="*/ 0 w 3266"/>
              <a:gd name="T3" fmla="*/ 136 h 816"/>
              <a:gd name="T4" fmla="*/ 91 w 3266"/>
              <a:gd name="T5" fmla="*/ 0 h 816"/>
              <a:gd name="T6" fmla="*/ 2223 w 3266"/>
              <a:gd name="T7" fmla="*/ 0 h 816"/>
              <a:gd name="T8" fmla="*/ 2359 w 3266"/>
              <a:gd name="T9" fmla="*/ 136 h 816"/>
              <a:gd name="T10" fmla="*/ 2359 w 3266"/>
              <a:gd name="T11" fmla="*/ 453 h 816"/>
              <a:gd name="T12" fmla="*/ 2495 w 3266"/>
              <a:gd name="T13" fmla="*/ 544 h 816"/>
              <a:gd name="T14" fmla="*/ 3266 w 3266"/>
              <a:gd name="T15" fmla="*/ 544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6" h="816">
                <a:moveTo>
                  <a:pt x="0" y="816"/>
                </a:moveTo>
                <a:lnTo>
                  <a:pt x="0" y="136"/>
                </a:lnTo>
                <a:lnTo>
                  <a:pt x="91" y="0"/>
                </a:lnTo>
                <a:lnTo>
                  <a:pt x="2223" y="0"/>
                </a:lnTo>
                <a:lnTo>
                  <a:pt x="2359" y="136"/>
                </a:lnTo>
                <a:lnTo>
                  <a:pt x="2359" y="453"/>
                </a:lnTo>
                <a:lnTo>
                  <a:pt x="2495" y="544"/>
                </a:lnTo>
                <a:lnTo>
                  <a:pt x="3266" y="544"/>
                </a:lnTo>
              </a:path>
            </a:pathLst>
          </a:custGeom>
          <a:noFill/>
          <a:ln w="38100" cap="flat" cmpd="sng">
            <a:solidFill>
              <a:srgbClr val="FF0000"/>
            </a:solidFill>
            <a:prstDash val="sysDot"/>
            <a:round/>
            <a:headEnd type="stealth" w="med" len="lg"/>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2" name="AutoShape 12"/>
          <p:cNvSpPr>
            <a:spLocks noChangeArrowheads="1"/>
          </p:cNvSpPr>
          <p:nvPr/>
        </p:nvSpPr>
        <p:spPr bwMode="auto">
          <a:xfrm>
            <a:off x="7019925" y="3068638"/>
            <a:ext cx="865188" cy="431800"/>
          </a:xfrm>
          <a:prstGeom prst="wedgeRoundRectCallout">
            <a:avLst>
              <a:gd name="adj1" fmla="val -72204"/>
              <a:gd name="adj2" fmla="val 9889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分离器</a:t>
            </a:r>
          </a:p>
        </p:txBody>
      </p:sp>
      <p:sp>
        <p:nvSpPr>
          <p:cNvPr id="737293"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zh-CN" altLang="en-US">
                <a:latin typeface="隶书" pitchFamily="49" charset="-122"/>
              </a:rPr>
              <a:t>常用设备</a:t>
            </a:r>
          </a:p>
        </p:txBody>
      </p:sp>
      <p:sp>
        <p:nvSpPr>
          <p:cNvPr id="73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8309" name="Picture 5" descr="ADSL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088" y="1773238"/>
            <a:ext cx="3816350" cy="3019425"/>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738310" name="Picture 6" descr="ADSL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03800" y="3716338"/>
            <a:ext cx="3743325" cy="2452687"/>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38311" name="Rectangle 7"/>
          <p:cNvSpPr>
            <a:spLocks noChangeArrowheads="1"/>
          </p:cNvSpPr>
          <p:nvPr/>
        </p:nvSpPr>
        <p:spPr bwMode="auto">
          <a:xfrm>
            <a:off x="1547813" y="5084763"/>
            <a:ext cx="184586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en-US" altLang="zh-CN" sz="2000" b="1">
                <a:solidFill>
                  <a:schemeClr val="tx2"/>
                </a:solidFill>
                <a:latin typeface="+mn-lt"/>
                <a:ea typeface="+mn-ea"/>
              </a:rPr>
              <a:t>ADSL</a:t>
            </a:r>
            <a:r>
              <a:rPr kumimoji="0" lang="zh-CN" altLang="en-US" sz="2000" b="1">
                <a:solidFill>
                  <a:schemeClr val="tx2"/>
                </a:solidFill>
                <a:latin typeface="+mn-lt"/>
                <a:ea typeface="+mn-ea"/>
              </a:rPr>
              <a:t> </a:t>
            </a:r>
            <a:r>
              <a:rPr kumimoji="0" lang="en-US" altLang="zh-CN" sz="2000" b="1">
                <a:solidFill>
                  <a:schemeClr val="tx2"/>
                </a:solidFill>
                <a:latin typeface="+mn-lt"/>
                <a:ea typeface="+mn-ea"/>
              </a:rPr>
              <a:t>Modem</a:t>
            </a:r>
          </a:p>
        </p:txBody>
      </p:sp>
      <p:sp>
        <p:nvSpPr>
          <p:cNvPr id="738312" name="Rectangle 8"/>
          <p:cNvSpPr>
            <a:spLocks noChangeArrowheads="1"/>
          </p:cNvSpPr>
          <p:nvPr/>
        </p:nvSpPr>
        <p:spPr bwMode="auto">
          <a:xfrm>
            <a:off x="4716463" y="2708275"/>
            <a:ext cx="424815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sz="2000" b="1">
                <a:solidFill>
                  <a:schemeClr val="tx2"/>
                </a:solidFill>
                <a:latin typeface="+mn-lt"/>
                <a:ea typeface="+mn-ea"/>
              </a:rPr>
              <a:t>电话分离器</a:t>
            </a:r>
          </a:p>
          <a:p>
            <a:pPr algn="ctr">
              <a:spcBef>
                <a:spcPct val="20000"/>
              </a:spcBef>
            </a:pPr>
            <a:r>
              <a:rPr kumimoji="0" lang="zh-CN" altLang="en-US" sz="2000" b="1">
                <a:solidFill>
                  <a:schemeClr val="tx2"/>
                </a:solidFill>
                <a:latin typeface="+mn-lt"/>
                <a:ea typeface="+mn-ea"/>
              </a:rPr>
              <a:t>（图中的</a:t>
            </a:r>
            <a:r>
              <a:rPr kumimoji="0" lang="en-US" altLang="zh-CN" sz="2000" b="1">
                <a:solidFill>
                  <a:schemeClr val="tx2"/>
                </a:solidFill>
                <a:latin typeface="+mn-lt"/>
                <a:ea typeface="+mn-ea"/>
              </a:rPr>
              <a:t>ATU-R</a:t>
            </a:r>
            <a:r>
              <a:rPr kumimoji="0" lang="zh-CN" altLang="en-US" sz="2000" b="1">
                <a:solidFill>
                  <a:schemeClr val="tx2"/>
                </a:solidFill>
                <a:latin typeface="+mn-lt"/>
                <a:ea typeface="+mn-ea"/>
              </a:rPr>
              <a:t>就是</a:t>
            </a:r>
            <a:r>
              <a:rPr kumimoji="0" lang="en-US" altLang="zh-CN" sz="2000" b="1">
                <a:solidFill>
                  <a:schemeClr val="tx2"/>
                </a:solidFill>
                <a:latin typeface="+mn-lt"/>
                <a:ea typeface="+mn-ea"/>
              </a:rPr>
              <a:t>ADSL Modem</a:t>
            </a:r>
            <a:r>
              <a:rPr kumimoji="0" lang="zh-CN" altLang="en-US" sz="2000" b="1">
                <a:solidFill>
                  <a:schemeClr val="tx2"/>
                </a:solidFill>
                <a:latin typeface="+mn-lt"/>
                <a:ea typeface="+mn-ea"/>
              </a:rPr>
              <a:t>）</a:t>
            </a:r>
          </a:p>
        </p:txBody>
      </p:sp>
      <p:sp>
        <p:nvSpPr>
          <p:cNvPr id="73831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zh-CN" altLang="en-US" sz="4000" dirty="0" smtClean="0">
                <a:latin typeface="华文新魏" pitchFamily="2" charset="-122"/>
              </a:rPr>
              <a:t>光纤到户</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FTTH</a:t>
            </a:r>
            <a:r>
              <a:rPr lang="zh-CN" altLang="en-US" sz="2800" dirty="0" smtClean="0">
                <a:latin typeface="华文新魏" pitchFamily="2" charset="-122"/>
              </a:rPr>
              <a:t>）</a:t>
            </a:r>
            <a:endParaRPr lang="zh-CN" altLang="en-US" sz="2800" dirty="0">
              <a:latin typeface="华文新魏" pitchFamily="2" charset="-122"/>
            </a:endParaRPr>
          </a:p>
        </p:txBody>
      </p:sp>
      <p:sp>
        <p:nvSpPr>
          <p:cNvPr id="72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6020" name="Rectangle 4"/>
          <p:cNvSpPr>
            <a:spLocks noGrp="1" noChangeArrowheads="1"/>
          </p:cNvSpPr>
          <p:nvPr>
            <p:ph type="body" idx="1"/>
          </p:nvPr>
        </p:nvSpPr>
        <p:spPr>
          <a:xfrm>
            <a:off x="809625" y="1773238"/>
            <a:ext cx="7958138" cy="2087810"/>
          </a:xfrm>
        </p:spPr>
        <p:txBody>
          <a:bodyPr/>
          <a:lstStyle/>
          <a:p>
            <a:r>
              <a:rPr kumimoji="0" lang="zh-CN" altLang="en-US" sz="2200" dirty="0" smtClean="0"/>
              <a:t>本地</a:t>
            </a:r>
            <a:r>
              <a:rPr kumimoji="0" lang="zh-CN" altLang="en-US" sz="2200" dirty="0"/>
              <a:t>回路</a:t>
            </a:r>
            <a:r>
              <a:rPr kumimoji="0" lang="zh-CN" altLang="en-US" sz="2200" dirty="0" smtClean="0"/>
              <a:t>采用</a:t>
            </a:r>
            <a:r>
              <a:rPr kumimoji="0" lang="zh-CN" altLang="en-US" sz="2200" dirty="0" smtClean="0">
                <a:solidFill>
                  <a:srgbClr val="FF0000"/>
                </a:solidFill>
              </a:rPr>
              <a:t>光纤</a:t>
            </a:r>
            <a:r>
              <a:rPr kumimoji="0" lang="zh-CN" altLang="en-US" sz="2200" dirty="0" smtClean="0"/>
              <a:t>，</a:t>
            </a:r>
            <a:r>
              <a:rPr kumimoji="0" lang="zh-CN" altLang="en-US" sz="2200" dirty="0"/>
              <a:t>而非</a:t>
            </a:r>
            <a:r>
              <a:rPr kumimoji="0" lang="zh-CN" altLang="en-US" sz="2200" dirty="0" smtClean="0"/>
              <a:t>双绞线；</a:t>
            </a:r>
            <a:endParaRPr kumimoji="0" lang="en-US" altLang="zh-CN" sz="2200" dirty="0" smtClean="0"/>
          </a:p>
          <a:p>
            <a:r>
              <a:rPr kumimoji="0" lang="en-US" altLang="zh-CN" sz="2200" dirty="0" smtClean="0"/>
              <a:t>Internet</a:t>
            </a:r>
            <a:r>
              <a:rPr kumimoji="0" lang="zh-CN" altLang="en-US" sz="2200" dirty="0" smtClean="0"/>
              <a:t>接入速率超过</a:t>
            </a:r>
            <a:r>
              <a:rPr kumimoji="0" lang="en-US" altLang="zh-CN" sz="2200" dirty="0" smtClean="0"/>
              <a:t>100Mbps</a:t>
            </a:r>
            <a:r>
              <a:rPr kumimoji="0" lang="zh-CN" altLang="en-US" sz="2200" dirty="0" smtClean="0"/>
              <a:t>；</a:t>
            </a:r>
            <a:endParaRPr kumimoji="0" lang="en-US" altLang="zh-CN" sz="2200" dirty="0" smtClean="0"/>
          </a:p>
          <a:p>
            <a:r>
              <a:rPr kumimoji="0" lang="zh-CN" altLang="en-US" sz="2200" dirty="0" smtClean="0"/>
              <a:t>光纤本地回路是</a:t>
            </a:r>
            <a:r>
              <a:rPr kumimoji="0" lang="zh-CN" altLang="en-US" sz="2200" dirty="0" smtClean="0">
                <a:solidFill>
                  <a:srgbClr val="FF0000"/>
                </a:solidFill>
              </a:rPr>
              <a:t>无源</a:t>
            </a:r>
            <a:r>
              <a:rPr kumimoji="0" lang="zh-CN" altLang="en-US" sz="2200" dirty="0" smtClean="0"/>
              <a:t>的，降低成本，也提高了可靠性；</a:t>
            </a:r>
            <a:endParaRPr kumimoji="0" lang="en-US" altLang="zh-CN" sz="2200" dirty="0" smtClean="0"/>
          </a:p>
          <a:p>
            <a:r>
              <a:rPr kumimoji="0" lang="zh-CN" altLang="en-US" sz="2200" dirty="0"/>
              <a:t>一</a:t>
            </a:r>
            <a:r>
              <a:rPr kumimoji="0" lang="zh-CN" altLang="en-US" sz="2200" dirty="0" smtClean="0"/>
              <a:t>个波长用于下行（</a:t>
            </a:r>
            <a:r>
              <a:rPr kumimoji="0" lang="zh-CN" altLang="en-US" sz="2200" dirty="0" smtClean="0">
                <a:solidFill>
                  <a:srgbClr val="0000FF"/>
                </a:solidFill>
              </a:rPr>
              <a:t>共享</a:t>
            </a:r>
            <a:r>
              <a:rPr kumimoji="0" lang="zh-CN" altLang="en-US" sz="2200" dirty="0" smtClean="0"/>
              <a:t>），另一个波长用于上行</a:t>
            </a:r>
            <a:r>
              <a:rPr kumimoji="0" lang="zh-CN" altLang="en-US" sz="2200" dirty="0"/>
              <a:t>（</a:t>
            </a:r>
            <a:r>
              <a:rPr kumimoji="0" lang="zh-CN" altLang="en-US" sz="2200" dirty="0">
                <a:solidFill>
                  <a:srgbClr val="0000FF"/>
                </a:solidFill>
              </a:rPr>
              <a:t>共享</a:t>
            </a:r>
            <a:r>
              <a:rPr kumimoji="0" lang="zh-CN" altLang="en-US" sz="2200" dirty="0" smtClean="0"/>
              <a:t>）。</a:t>
            </a:r>
            <a:endParaRPr kumimoji="0" lang="zh-CN" altLang="en-US" sz="2200" dirty="0"/>
          </a:p>
        </p:txBody>
      </p:sp>
      <p:sp>
        <p:nvSpPr>
          <p:cNvPr id="72602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807" y="3501008"/>
            <a:ext cx="8015805" cy="2852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4956709" y="3789040"/>
            <a:ext cx="1584176" cy="707886"/>
          </a:xfrm>
          <a:prstGeom prst="rect">
            <a:avLst/>
          </a:prstGeom>
          <a:noFill/>
        </p:spPr>
        <p:txBody>
          <a:bodyPr wrap="square" rtlCol="0">
            <a:spAutoFit/>
          </a:bodyPr>
          <a:lstStyle/>
          <a:p>
            <a:pPr algn="ctr"/>
            <a:r>
              <a:rPr lang="zh-CN" altLang="en-US" sz="2000" b="1" dirty="0" smtClean="0">
                <a:solidFill>
                  <a:srgbClr val="0000FF"/>
                </a:solidFill>
                <a:latin typeface="+mn-lt"/>
                <a:ea typeface="+mn-ea"/>
              </a:rPr>
              <a:t>无源光网络（</a:t>
            </a:r>
            <a:r>
              <a:rPr lang="en-US" altLang="zh-CN" sz="2000" b="1" dirty="0" smtClean="0">
                <a:solidFill>
                  <a:srgbClr val="0000FF"/>
                </a:solidFill>
                <a:latin typeface="+mn-lt"/>
                <a:ea typeface="+mn-ea"/>
              </a:rPr>
              <a:t>PON</a:t>
            </a:r>
            <a:r>
              <a:rPr lang="zh-CN" altLang="en-US" sz="2000" b="1" dirty="0" smtClean="0">
                <a:solidFill>
                  <a:srgbClr val="0000FF"/>
                </a:solidFill>
                <a:latin typeface="+mn-lt"/>
                <a:ea typeface="+mn-ea"/>
              </a:rPr>
              <a:t>）</a:t>
            </a:r>
            <a:endParaRPr lang="zh-CN" altLang="en-US" sz="2000" b="1" dirty="0">
              <a:solidFill>
                <a:srgbClr val="0000FF"/>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kumimoji="0" lang="zh-CN" altLang="en-US" dirty="0"/>
              <a:t>无源光</a:t>
            </a:r>
            <a:r>
              <a:rPr kumimoji="0" lang="zh-CN" altLang="en-US" dirty="0" smtClean="0"/>
              <a:t>网络</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PON</a:t>
            </a:r>
            <a:r>
              <a:rPr lang="zh-CN" altLang="en-US" sz="2800" dirty="0" smtClean="0">
                <a:latin typeface="华文新魏" pitchFamily="2" charset="-122"/>
              </a:rPr>
              <a:t>）</a:t>
            </a:r>
            <a:endParaRPr lang="zh-CN" altLang="en-US" sz="2800" dirty="0">
              <a:latin typeface="华文新魏" pitchFamily="2" charset="-122"/>
            </a:endParaRPr>
          </a:p>
        </p:txBody>
      </p:sp>
      <p:sp>
        <p:nvSpPr>
          <p:cNvPr id="742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2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pSp>
        <p:nvGrpSpPr>
          <p:cNvPr id="3" name="组合 2"/>
          <p:cNvGrpSpPr/>
          <p:nvPr/>
        </p:nvGrpSpPr>
        <p:grpSpPr>
          <a:xfrm>
            <a:off x="1234134" y="1772816"/>
            <a:ext cx="7010274" cy="4611863"/>
            <a:chOff x="754063" y="630238"/>
            <a:chExt cx="7273925" cy="5998157"/>
          </a:xfrm>
        </p:grpSpPr>
        <p:grpSp>
          <p:nvGrpSpPr>
            <p:cNvPr id="7" name="Group 4"/>
            <p:cNvGrpSpPr>
              <a:grpSpLocks/>
            </p:cNvGrpSpPr>
            <p:nvPr/>
          </p:nvGrpSpPr>
          <p:grpSpPr bwMode="auto">
            <a:xfrm>
              <a:off x="6443663" y="1182688"/>
              <a:ext cx="1584325" cy="1751012"/>
              <a:chOff x="3606" y="1238"/>
              <a:chExt cx="1270" cy="1103"/>
            </a:xfrm>
          </p:grpSpPr>
          <p:sp>
            <p:nvSpPr>
              <p:cNvPr id="8" name="Line 5"/>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Line 6"/>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Line 7"/>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12" name="Rectangle 9"/>
            <p:cNvSpPr>
              <a:spLocks noChangeArrowheads="1"/>
            </p:cNvSpPr>
            <p:nvPr/>
          </p:nvSpPr>
          <p:spPr bwMode="auto">
            <a:xfrm>
              <a:off x="3922713"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13" name="Rectangle 10"/>
            <p:cNvSpPr>
              <a:spLocks noChangeArrowheads="1"/>
            </p:cNvSpPr>
            <p:nvPr/>
          </p:nvSpPr>
          <p:spPr bwMode="auto">
            <a:xfrm>
              <a:off x="6299200" y="271780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14" name="Rectangle 11"/>
            <p:cNvSpPr>
              <a:spLocks noChangeArrowheads="1"/>
            </p:cNvSpPr>
            <p:nvPr/>
          </p:nvSpPr>
          <p:spPr bwMode="auto">
            <a:xfrm>
              <a:off x="62992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2</a:t>
              </a:r>
            </a:p>
          </p:txBody>
        </p:sp>
        <p:sp>
          <p:nvSpPr>
            <p:cNvPr id="15" name="Line 12"/>
            <p:cNvSpPr>
              <a:spLocks noChangeShapeType="1"/>
            </p:cNvSpPr>
            <p:nvPr/>
          </p:nvSpPr>
          <p:spPr bwMode="auto">
            <a:xfrm>
              <a:off x="803275" y="1998663"/>
              <a:ext cx="11509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6" name="Rectangle 13"/>
            <p:cNvSpPr>
              <a:spLocks noChangeArrowheads="1"/>
            </p:cNvSpPr>
            <p:nvPr/>
          </p:nvSpPr>
          <p:spPr bwMode="auto">
            <a:xfrm>
              <a:off x="19558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17" name="Text Box 14"/>
            <p:cNvSpPr txBox="1">
              <a:spLocks noChangeArrowheads="1"/>
            </p:cNvSpPr>
            <p:nvPr/>
          </p:nvSpPr>
          <p:spPr bwMode="auto">
            <a:xfrm>
              <a:off x="754063" y="1566769"/>
              <a:ext cx="104321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18" name="Line 15"/>
            <p:cNvSpPr>
              <a:spLocks noChangeShapeType="1"/>
            </p:cNvSpPr>
            <p:nvPr/>
          </p:nvSpPr>
          <p:spPr bwMode="auto">
            <a:xfrm>
              <a:off x="2627313" y="1998663"/>
              <a:ext cx="1295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Line 16"/>
            <p:cNvSpPr>
              <a:spLocks noChangeShapeType="1"/>
            </p:cNvSpPr>
            <p:nvPr/>
          </p:nvSpPr>
          <p:spPr bwMode="auto">
            <a:xfrm flipV="1">
              <a:off x="4570413" y="1171575"/>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0" name="Line 17"/>
            <p:cNvSpPr>
              <a:spLocks noChangeShapeType="1"/>
            </p:cNvSpPr>
            <p:nvPr/>
          </p:nvSpPr>
          <p:spPr bwMode="auto">
            <a:xfrm>
              <a:off x="4570413" y="2141538"/>
              <a:ext cx="1728787" cy="7921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1" name="Line 18"/>
            <p:cNvSpPr>
              <a:spLocks noChangeShapeType="1"/>
            </p:cNvSpPr>
            <p:nvPr/>
          </p:nvSpPr>
          <p:spPr bwMode="auto">
            <a:xfrm>
              <a:off x="4570413" y="1998663"/>
              <a:ext cx="17287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2" name="Text Box 19"/>
            <p:cNvSpPr txBox="1">
              <a:spLocks noChangeArrowheads="1"/>
            </p:cNvSpPr>
            <p:nvPr/>
          </p:nvSpPr>
          <p:spPr bwMode="auto">
            <a:xfrm rot="5400000">
              <a:off x="6438590" y="2335782"/>
              <a:ext cx="507036" cy="351287"/>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23" name="Text Box 20"/>
            <p:cNvSpPr txBox="1">
              <a:spLocks noChangeArrowheads="1"/>
            </p:cNvSpPr>
            <p:nvPr/>
          </p:nvSpPr>
          <p:spPr bwMode="auto">
            <a:xfrm>
              <a:off x="3450558" y="2349089"/>
              <a:ext cx="1528896" cy="440321"/>
            </a:xfrm>
            <a:prstGeom prst="rect">
              <a:avLst/>
            </a:prstGeom>
            <a:noFill/>
            <a:ln w="254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25" name="Rectangle 22"/>
            <p:cNvSpPr>
              <a:spLocks noChangeArrowheads="1"/>
            </p:cNvSpPr>
            <p:nvPr/>
          </p:nvSpPr>
          <p:spPr bwMode="auto">
            <a:xfrm>
              <a:off x="6299200" y="9667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26" name="Text Box 23"/>
            <p:cNvSpPr txBox="1">
              <a:spLocks noChangeArrowheads="1"/>
            </p:cNvSpPr>
            <p:nvPr/>
          </p:nvSpPr>
          <p:spPr bwMode="auto">
            <a:xfrm>
              <a:off x="2627313" y="1566769"/>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27" name="Text Box 24"/>
            <p:cNvSpPr txBox="1">
              <a:spLocks noChangeArrowheads="1"/>
            </p:cNvSpPr>
            <p:nvPr/>
          </p:nvSpPr>
          <p:spPr bwMode="auto">
            <a:xfrm>
              <a:off x="4924425" y="1566769"/>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28" name="Text Box 25"/>
            <p:cNvSpPr txBox="1">
              <a:spLocks noChangeArrowheads="1"/>
            </p:cNvSpPr>
            <p:nvPr/>
          </p:nvSpPr>
          <p:spPr bwMode="auto">
            <a:xfrm>
              <a:off x="7235825" y="2574925"/>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29" name="Text Box 26"/>
            <p:cNvSpPr txBox="1">
              <a:spLocks noChangeArrowheads="1"/>
            </p:cNvSpPr>
            <p:nvPr/>
          </p:nvSpPr>
          <p:spPr bwMode="auto">
            <a:xfrm rot="1462546">
              <a:off x="4879232" y="2042014"/>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30" name="Text Box 27"/>
            <p:cNvSpPr txBox="1">
              <a:spLocks noChangeArrowheads="1"/>
            </p:cNvSpPr>
            <p:nvPr/>
          </p:nvSpPr>
          <p:spPr bwMode="auto">
            <a:xfrm rot="20338690">
              <a:off x="4879232" y="1082470"/>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31" name="Text Box 28"/>
            <p:cNvSpPr txBox="1">
              <a:spLocks noChangeArrowheads="1"/>
            </p:cNvSpPr>
            <p:nvPr/>
          </p:nvSpPr>
          <p:spPr bwMode="auto">
            <a:xfrm>
              <a:off x="7245350" y="1638300"/>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32" name="Text Box 29"/>
            <p:cNvSpPr txBox="1">
              <a:spLocks noChangeArrowheads="1"/>
            </p:cNvSpPr>
            <p:nvPr/>
          </p:nvSpPr>
          <p:spPr bwMode="auto">
            <a:xfrm>
              <a:off x="7235825" y="825500"/>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33" name="Line 30"/>
            <p:cNvSpPr>
              <a:spLocks noChangeShapeType="1"/>
            </p:cNvSpPr>
            <p:nvPr/>
          </p:nvSpPr>
          <p:spPr bwMode="auto">
            <a:xfrm>
              <a:off x="349091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 name="Line 31"/>
            <p:cNvSpPr>
              <a:spLocks noChangeShapeType="1"/>
            </p:cNvSpPr>
            <p:nvPr/>
          </p:nvSpPr>
          <p:spPr bwMode="auto">
            <a:xfrm rot="20348732">
              <a:off x="5722938" y="1068959"/>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 name="Line 32"/>
            <p:cNvSpPr>
              <a:spLocks noChangeShapeType="1"/>
            </p:cNvSpPr>
            <p:nvPr/>
          </p:nvSpPr>
          <p:spPr bwMode="auto">
            <a:xfrm>
              <a:off x="7667625" y="2790825"/>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6" name="Line 33"/>
            <p:cNvSpPr>
              <a:spLocks noChangeShapeType="1"/>
            </p:cNvSpPr>
            <p:nvPr/>
          </p:nvSpPr>
          <p:spPr bwMode="auto">
            <a:xfrm>
              <a:off x="7667625" y="1854200"/>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7" name="Line 34"/>
            <p:cNvSpPr>
              <a:spLocks noChangeShapeType="1"/>
            </p:cNvSpPr>
            <p:nvPr/>
          </p:nvSpPr>
          <p:spPr bwMode="auto">
            <a:xfrm rot="1377025">
              <a:off x="5686425" y="2479867"/>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 name="Line 35"/>
            <p:cNvSpPr>
              <a:spLocks noChangeShapeType="1"/>
            </p:cNvSpPr>
            <p:nvPr/>
          </p:nvSpPr>
          <p:spPr bwMode="auto">
            <a:xfrm>
              <a:off x="579596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9" name="Line 36"/>
            <p:cNvSpPr>
              <a:spLocks noChangeShapeType="1"/>
            </p:cNvSpPr>
            <p:nvPr/>
          </p:nvSpPr>
          <p:spPr bwMode="auto">
            <a:xfrm>
              <a:off x="7672388" y="1035050"/>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nvGrpSpPr>
            <p:cNvPr id="40" name="Group 37"/>
            <p:cNvGrpSpPr>
              <a:grpSpLocks/>
            </p:cNvGrpSpPr>
            <p:nvPr/>
          </p:nvGrpSpPr>
          <p:grpSpPr bwMode="auto">
            <a:xfrm>
              <a:off x="6443663" y="3762375"/>
              <a:ext cx="1584325" cy="1751013"/>
              <a:chOff x="3606" y="1238"/>
              <a:chExt cx="1270" cy="1103"/>
            </a:xfrm>
          </p:grpSpPr>
          <p:sp>
            <p:nvSpPr>
              <p:cNvPr id="41" name="Line 38"/>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2" name="Line 39"/>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3" name="Line 40"/>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45" name="Rectangle 42"/>
            <p:cNvSpPr>
              <a:spLocks noChangeArrowheads="1"/>
            </p:cNvSpPr>
            <p:nvPr/>
          </p:nvSpPr>
          <p:spPr bwMode="auto">
            <a:xfrm>
              <a:off x="3922713"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46" name="Rectangle 43"/>
            <p:cNvSpPr>
              <a:spLocks noChangeArrowheads="1"/>
            </p:cNvSpPr>
            <p:nvPr/>
          </p:nvSpPr>
          <p:spPr bwMode="auto">
            <a:xfrm>
              <a:off x="6299200" y="52974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47" name="Rectangle 44"/>
            <p:cNvSpPr>
              <a:spLocks noChangeArrowheads="1"/>
            </p:cNvSpPr>
            <p:nvPr/>
          </p:nvSpPr>
          <p:spPr bwMode="auto">
            <a:xfrm>
              <a:off x="62992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kern="0" dirty="0" smtClean="0">
                  <a:solidFill>
                    <a:srgbClr val="000000"/>
                  </a:solidFill>
                  <a:latin typeface="+mn-lt"/>
                  <a:ea typeface="+mn-ea"/>
                </a:rPr>
                <a:t>用户</a:t>
              </a:r>
              <a:r>
                <a:rPr kumimoji="0" lang="en-US" altLang="zh-CN" sz="1600" b="1" kern="0" dirty="0" smtClean="0">
                  <a:solidFill>
                    <a:srgbClr val="000000"/>
                  </a:solidFill>
                  <a:latin typeface="+mn-lt"/>
                  <a:ea typeface="+mn-ea"/>
                </a:rPr>
                <a:t>2</a:t>
              </a:r>
              <a:endParaRPr kumimoji="0" lang="en-US"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48" name="Line 45"/>
            <p:cNvSpPr>
              <a:spLocks noChangeShapeType="1"/>
            </p:cNvSpPr>
            <p:nvPr/>
          </p:nvSpPr>
          <p:spPr bwMode="auto">
            <a:xfrm>
              <a:off x="803275" y="4578350"/>
              <a:ext cx="11509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9" name="Rectangle 46"/>
            <p:cNvSpPr>
              <a:spLocks noChangeArrowheads="1"/>
            </p:cNvSpPr>
            <p:nvPr/>
          </p:nvSpPr>
          <p:spPr bwMode="auto">
            <a:xfrm>
              <a:off x="19558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50" name="Text Box 47"/>
            <p:cNvSpPr txBox="1">
              <a:spLocks noChangeArrowheads="1"/>
            </p:cNvSpPr>
            <p:nvPr/>
          </p:nvSpPr>
          <p:spPr bwMode="auto">
            <a:xfrm>
              <a:off x="754063" y="4123347"/>
              <a:ext cx="104321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51" name="Line 48"/>
            <p:cNvSpPr>
              <a:spLocks noChangeShapeType="1"/>
            </p:cNvSpPr>
            <p:nvPr/>
          </p:nvSpPr>
          <p:spPr bwMode="auto">
            <a:xfrm>
              <a:off x="2627313" y="4578350"/>
              <a:ext cx="1295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2" name="Line 49"/>
            <p:cNvSpPr>
              <a:spLocks noChangeShapeType="1"/>
            </p:cNvSpPr>
            <p:nvPr/>
          </p:nvSpPr>
          <p:spPr bwMode="auto">
            <a:xfrm flipV="1">
              <a:off x="4570413" y="3751263"/>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3" name="Line 50"/>
            <p:cNvSpPr>
              <a:spLocks noChangeShapeType="1"/>
            </p:cNvSpPr>
            <p:nvPr/>
          </p:nvSpPr>
          <p:spPr bwMode="auto">
            <a:xfrm>
              <a:off x="4570413" y="4721225"/>
              <a:ext cx="1728787" cy="792163"/>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4" name="Line 51"/>
            <p:cNvSpPr>
              <a:spLocks noChangeShapeType="1"/>
            </p:cNvSpPr>
            <p:nvPr/>
          </p:nvSpPr>
          <p:spPr bwMode="auto">
            <a:xfrm>
              <a:off x="4570413" y="4578350"/>
              <a:ext cx="17287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5" name="Text Box 52"/>
            <p:cNvSpPr txBox="1">
              <a:spLocks noChangeArrowheads="1"/>
            </p:cNvSpPr>
            <p:nvPr/>
          </p:nvSpPr>
          <p:spPr bwMode="auto">
            <a:xfrm rot="5400000">
              <a:off x="6438590" y="4915470"/>
              <a:ext cx="507036" cy="351287"/>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56" name="Rectangle 53"/>
            <p:cNvSpPr>
              <a:spLocks noChangeArrowheads="1"/>
            </p:cNvSpPr>
            <p:nvPr/>
          </p:nvSpPr>
          <p:spPr bwMode="auto">
            <a:xfrm>
              <a:off x="6299200" y="3546475"/>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57" name="Text Box 54"/>
            <p:cNvSpPr txBox="1">
              <a:spLocks noChangeArrowheads="1"/>
            </p:cNvSpPr>
            <p:nvPr/>
          </p:nvSpPr>
          <p:spPr bwMode="auto">
            <a:xfrm>
              <a:off x="2984499" y="4189056"/>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58" name="Text Box 55"/>
            <p:cNvSpPr txBox="1">
              <a:spLocks noChangeArrowheads="1"/>
            </p:cNvSpPr>
            <p:nvPr/>
          </p:nvSpPr>
          <p:spPr bwMode="auto">
            <a:xfrm>
              <a:off x="5457825" y="4189056"/>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sym typeface="Wingdings" pitchFamily="2" charset="2"/>
                </a:rPr>
                <a:t></a:t>
              </a:r>
            </a:p>
          </p:txBody>
        </p:sp>
        <p:sp>
          <p:nvSpPr>
            <p:cNvPr id="59" name="Text Box 56"/>
            <p:cNvSpPr txBox="1">
              <a:spLocks noChangeArrowheads="1"/>
            </p:cNvSpPr>
            <p:nvPr/>
          </p:nvSpPr>
          <p:spPr bwMode="auto">
            <a:xfrm>
              <a:off x="7378700" y="5154612"/>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0" name="Text Box 57"/>
            <p:cNvSpPr txBox="1">
              <a:spLocks noChangeArrowheads="1"/>
            </p:cNvSpPr>
            <p:nvPr/>
          </p:nvSpPr>
          <p:spPr bwMode="auto">
            <a:xfrm rot="1462546">
              <a:off x="5458769" y="4835234"/>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1" name="Text Box 58"/>
            <p:cNvSpPr txBox="1">
              <a:spLocks noChangeArrowheads="1"/>
            </p:cNvSpPr>
            <p:nvPr/>
          </p:nvSpPr>
          <p:spPr bwMode="auto">
            <a:xfrm rot="20338690">
              <a:off x="5439720" y="3617621"/>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2" name="Text Box 59"/>
            <p:cNvSpPr txBox="1">
              <a:spLocks noChangeArrowheads="1"/>
            </p:cNvSpPr>
            <p:nvPr/>
          </p:nvSpPr>
          <p:spPr bwMode="auto">
            <a:xfrm>
              <a:off x="7388225" y="4217988"/>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63" name="Text Box 60"/>
            <p:cNvSpPr txBox="1">
              <a:spLocks noChangeArrowheads="1"/>
            </p:cNvSpPr>
            <p:nvPr/>
          </p:nvSpPr>
          <p:spPr bwMode="auto">
            <a:xfrm>
              <a:off x="7378700" y="3405189"/>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4" name="Line 61"/>
            <p:cNvSpPr>
              <a:spLocks noChangeShapeType="1"/>
            </p:cNvSpPr>
            <p:nvPr/>
          </p:nvSpPr>
          <p:spPr bwMode="auto">
            <a:xfrm flipH="1">
              <a:off x="2698750" y="4376362"/>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5" name="Line 62"/>
            <p:cNvSpPr>
              <a:spLocks noChangeShapeType="1"/>
            </p:cNvSpPr>
            <p:nvPr/>
          </p:nvSpPr>
          <p:spPr bwMode="auto">
            <a:xfrm rot="9548732">
              <a:off x="5146675" y="401478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6" name="Line 63"/>
            <p:cNvSpPr>
              <a:spLocks noChangeShapeType="1"/>
            </p:cNvSpPr>
            <p:nvPr/>
          </p:nvSpPr>
          <p:spPr bwMode="auto">
            <a:xfrm flipH="1">
              <a:off x="7091363" y="5370513"/>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7" name="Line 64"/>
            <p:cNvSpPr>
              <a:spLocks noChangeShapeType="1"/>
            </p:cNvSpPr>
            <p:nvPr/>
          </p:nvSpPr>
          <p:spPr bwMode="auto">
            <a:xfrm flipH="1">
              <a:off x="70913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8" name="Line 65"/>
            <p:cNvSpPr>
              <a:spLocks noChangeShapeType="1"/>
            </p:cNvSpPr>
            <p:nvPr/>
          </p:nvSpPr>
          <p:spPr bwMode="auto">
            <a:xfrm rot="1366384" flipH="1">
              <a:off x="5097463" y="487203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9" name="Line 66"/>
            <p:cNvSpPr>
              <a:spLocks noChangeShapeType="1"/>
            </p:cNvSpPr>
            <p:nvPr/>
          </p:nvSpPr>
          <p:spPr bwMode="auto">
            <a:xfrm flipH="1">
              <a:off x="51482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0" name="Line 67"/>
            <p:cNvSpPr>
              <a:spLocks noChangeShapeType="1"/>
            </p:cNvSpPr>
            <p:nvPr/>
          </p:nvSpPr>
          <p:spPr bwMode="auto">
            <a:xfrm flipH="1">
              <a:off x="7096125" y="361473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1" name="AutoShape 68"/>
            <p:cNvSpPr>
              <a:spLocks noChangeArrowheads="1"/>
            </p:cNvSpPr>
            <p:nvPr/>
          </p:nvSpPr>
          <p:spPr bwMode="auto">
            <a:xfrm>
              <a:off x="969963" y="630238"/>
              <a:ext cx="2305050" cy="452439"/>
            </a:xfrm>
            <a:prstGeom prst="wedgeRoundRectCallout">
              <a:avLst>
                <a:gd name="adj1" fmla="val 40060"/>
                <a:gd name="adj2" fmla="val 154421"/>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a:solidFill>
                    <a:srgbClr val="000000"/>
                  </a:solidFill>
                </a:rPr>
                <a:t>发往</a:t>
              </a:r>
              <a:r>
                <a:rPr kumimoji="0" lang="zh-CN" altLang="en-US" sz="1600" b="1" kern="0" dirty="0" smtClean="0">
                  <a:solidFill>
                    <a:srgbClr val="000000"/>
                  </a:solidFill>
                </a:rPr>
                <a:t>特定用户的</a:t>
              </a:r>
              <a:r>
                <a:rPr kumimoji="0" lang="zh-CN" altLang="en-US" sz="1600" b="1" kern="0" dirty="0">
                  <a:solidFill>
                    <a:srgbClr val="000000"/>
                  </a:solidFill>
                </a:rPr>
                <a:t>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3" name="AutoShape 70"/>
            <p:cNvSpPr>
              <a:spLocks noChangeArrowheads="1"/>
            </p:cNvSpPr>
            <p:nvPr/>
          </p:nvSpPr>
          <p:spPr bwMode="auto">
            <a:xfrm>
              <a:off x="969963" y="3346179"/>
              <a:ext cx="2233612" cy="452710"/>
            </a:xfrm>
            <a:prstGeom prst="wedgeRoundRectCallout">
              <a:avLst>
                <a:gd name="adj1" fmla="val 45329"/>
                <a:gd name="adj2" fmla="val 143817"/>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smtClean="0">
                  <a:solidFill>
                    <a:srgbClr val="000000"/>
                  </a:solidFill>
                </a:rPr>
                <a:t>特定用户发</a:t>
              </a:r>
              <a:r>
                <a:rPr kumimoji="0" lang="zh-CN" altLang="en-US" sz="1600" b="1" kern="0" dirty="0">
                  <a:solidFill>
                    <a:srgbClr val="000000"/>
                  </a:solidFill>
                </a:rPr>
                <a:t>来的数据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5" name="Text Box 72"/>
            <p:cNvSpPr txBox="1">
              <a:spLocks noChangeArrowheads="1"/>
            </p:cNvSpPr>
            <p:nvPr/>
          </p:nvSpPr>
          <p:spPr bwMode="auto">
            <a:xfrm>
              <a:off x="3843883" y="723891"/>
              <a:ext cx="723864" cy="520380"/>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下行</a:t>
              </a:r>
            </a:p>
          </p:txBody>
        </p:sp>
        <p:sp>
          <p:nvSpPr>
            <p:cNvPr id="76" name="Text Box 73"/>
            <p:cNvSpPr txBox="1">
              <a:spLocks noChangeArrowheads="1"/>
            </p:cNvSpPr>
            <p:nvPr/>
          </p:nvSpPr>
          <p:spPr bwMode="auto">
            <a:xfrm>
              <a:off x="3867180" y="3252525"/>
              <a:ext cx="723864" cy="520380"/>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上行</a:t>
              </a:r>
            </a:p>
          </p:txBody>
        </p:sp>
        <p:sp>
          <p:nvSpPr>
            <p:cNvPr id="77" name="Line 74"/>
            <p:cNvSpPr>
              <a:spLocks noChangeShapeType="1"/>
            </p:cNvSpPr>
            <p:nvPr/>
          </p:nvSpPr>
          <p:spPr bwMode="auto">
            <a:xfrm>
              <a:off x="3851275" y="1277938"/>
              <a:ext cx="7191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8" name="Line 75"/>
            <p:cNvSpPr>
              <a:spLocks noChangeShapeType="1"/>
            </p:cNvSpPr>
            <p:nvPr/>
          </p:nvSpPr>
          <p:spPr bwMode="auto">
            <a:xfrm flipH="1">
              <a:off x="3851275" y="3814444"/>
              <a:ext cx="7191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9" name="Text Box 76"/>
            <p:cNvSpPr txBox="1">
              <a:spLocks noChangeArrowheads="1"/>
            </p:cNvSpPr>
            <p:nvPr/>
          </p:nvSpPr>
          <p:spPr bwMode="auto">
            <a:xfrm>
              <a:off x="1619250" y="6175375"/>
              <a:ext cx="617414"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局端</a:t>
              </a:r>
            </a:p>
          </p:txBody>
        </p:sp>
        <p:sp>
          <p:nvSpPr>
            <p:cNvPr id="80" name="AutoShape 77"/>
            <p:cNvSpPr>
              <a:spLocks/>
            </p:cNvSpPr>
            <p:nvPr/>
          </p:nvSpPr>
          <p:spPr bwMode="auto">
            <a:xfrm rot="16200000">
              <a:off x="1818481"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1" name="AutoShape 78"/>
            <p:cNvSpPr>
              <a:spLocks/>
            </p:cNvSpPr>
            <p:nvPr/>
          </p:nvSpPr>
          <p:spPr bwMode="auto">
            <a:xfrm rot="16200000">
              <a:off x="4372770" y="4393406"/>
              <a:ext cx="144462" cy="3419475"/>
            </a:xfrm>
            <a:prstGeom prst="leftBrace">
              <a:avLst>
                <a:gd name="adj1" fmla="val 19725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2" name="AutoShape 79"/>
            <p:cNvSpPr>
              <a:spLocks/>
            </p:cNvSpPr>
            <p:nvPr/>
          </p:nvSpPr>
          <p:spPr bwMode="auto">
            <a:xfrm rot="16200000">
              <a:off x="7003256"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3" name="Text Box 80"/>
            <p:cNvSpPr txBox="1">
              <a:spLocks noChangeArrowheads="1"/>
            </p:cNvSpPr>
            <p:nvPr/>
          </p:nvSpPr>
          <p:spPr bwMode="auto">
            <a:xfrm>
              <a:off x="6659563" y="6175375"/>
              <a:ext cx="830315"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用户端</a:t>
              </a:r>
            </a:p>
          </p:txBody>
        </p:sp>
        <p:sp>
          <p:nvSpPr>
            <p:cNvPr id="84" name="Text Box 81"/>
            <p:cNvSpPr txBox="1">
              <a:spLocks noChangeArrowheads="1"/>
            </p:cNvSpPr>
            <p:nvPr/>
          </p:nvSpPr>
          <p:spPr bwMode="auto">
            <a:xfrm>
              <a:off x="3470302" y="6188074"/>
              <a:ext cx="2142652"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kern="0" dirty="0">
                  <a:solidFill>
                    <a:srgbClr val="000000"/>
                  </a:solidFill>
                  <a:latin typeface="+mn-lt"/>
                  <a:ea typeface="+mn-ea"/>
                </a:rPr>
                <a:t>无源光网络（</a:t>
              </a:r>
              <a:r>
                <a:rPr kumimoji="0" lang="en-US" altLang="zh-CN" sz="1600" b="1" kern="0" dirty="0">
                  <a:solidFill>
                    <a:srgbClr val="000000"/>
                  </a:solidFill>
                  <a:latin typeface="+mn-lt"/>
                  <a:ea typeface="+mn-ea"/>
                </a:rPr>
                <a:t>PON</a:t>
              </a:r>
              <a:r>
                <a:rPr kumimoji="0" lang="zh-CN" altLang="en-US" sz="1600" b="1" kern="0" dirty="0">
                  <a:solidFill>
                    <a:srgbClr val="000000"/>
                  </a:solidFill>
                  <a:latin typeface="+mn-lt"/>
                  <a:ea typeface="+mn-ea"/>
                </a:rPr>
                <a:t>）</a:t>
              </a:r>
            </a:p>
          </p:txBody>
        </p:sp>
        <p:sp>
          <p:nvSpPr>
            <p:cNvPr id="87" name="Text Box 20"/>
            <p:cNvSpPr txBox="1">
              <a:spLocks noChangeArrowheads="1"/>
            </p:cNvSpPr>
            <p:nvPr/>
          </p:nvSpPr>
          <p:spPr bwMode="auto">
            <a:xfrm>
              <a:off x="3413068" y="4920240"/>
              <a:ext cx="1528896" cy="440321"/>
            </a:xfrm>
            <a:prstGeom prst="rect">
              <a:avLst/>
            </a:prstGeom>
            <a:noFill/>
            <a:ln w="254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88" name="Text Box 80"/>
            <p:cNvSpPr txBox="1">
              <a:spLocks noChangeArrowheads="1"/>
            </p:cNvSpPr>
            <p:nvPr/>
          </p:nvSpPr>
          <p:spPr bwMode="auto">
            <a:xfrm>
              <a:off x="1927956" y="5403625"/>
              <a:ext cx="2826264" cy="48035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需要协议来解决访问冲突</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kumimoji="0" lang="en-US" altLang="zh-CN" dirty="0" err="1" smtClean="0">
                <a:latin typeface="华文新魏" panose="02010800040101010101" pitchFamily="2" charset="-122"/>
                <a:ea typeface="华文新魏" panose="02010800040101010101" pitchFamily="2" charset="-122"/>
              </a:rPr>
              <a:t>FTTx</a:t>
            </a:r>
            <a:endParaRPr kumimoji="0" lang="zh-CN" altLang="en-US" dirty="0">
              <a:latin typeface="华文新魏" panose="02010800040101010101" pitchFamily="2" charset="-122"/>
              <a:ea typeface="华文新魏" panose="02010800040101010101" pitchFamily="2" charset="-122"/>
            </a:endParaRPr>
          </a:p>
        </p:txBody>
      </p:sp>
      <p:sp>
        <p:nvSpPr>
          <p:cNvPr id="2" name="内容占位符 1"/>
          <p:cNvSpPr>
            <a:spLocks noGrp="1"/>
          </p:cNvSpPr>
          <p:nvPr>
            <p:ph idx="1"/>
          </p:nvPr>
        </p:nvSpPr>
        <p:spPr>
          <a:xfrm>
            <a:off x="809625" y="1773238"/>
            <a:ext cx="7958138" cy="4680098"/>
          </a:xfrm>
        </p:spPr>
        <p:txBody>
          <a:bodyPr/>
          <a:lstStyle/>
          <a:p>
            <a:r>
              <a:rPr lang="en-US" altLang="zh-CN" sz="2200" dirty="0" smtClean="0">
                <a:solidFill>
                  <a:srgbClr val="FF0000"/>
                </a:solidFill>
              </a:rPr>
              <a:t>PON</a:t>
            </a:r>
            <a:r>
              <a:rPr lang="zh-CN" altLang="en-US" sz="2200" dirty="0" smtClean="0">
                <a:solidFill>
                  <a:srgbClr val="FF0000"/>
                </a:solidFill>
              </a:rPr>
              <a:t>的分类</a:t>
            </a:r>
            <a:endParaRPr lang="en-US" altLang="zh-CN" sz="2200" dirty="0" smtClean="0">
              <a:solidFill>
                <a:srgbClr val="FF0000"/>
              </a:solidFill>
            </a:endParaRPr>
          </a:p>
          <a:p>
            <a:pPr lvl="1"/>
            <a:r>
              <a:rPr lang="zh-CN" altLang="en-US" sz="2200" dirty="0" smtClean="0">
                <a:solidFill>
                  <a:srgbClr val="0000FF"/>
                </a:solidFill>
              </a:rPr>
              <a:t>千兆级</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GPON</a:t>
            </a:r>
            <a:r>
              <a:rPr lang="zh-CN" altLang="en-US" sz="2200" dirty="0" smtClean="0">
                <a:solidFill>
                  <a:srgbClr val="0000FF"/>
                </a:solidFill>
              </a:rPr>
              <a:t>）</a:t>
            </a:r>
            <a:r>
              <a:rPr lang="zh-CN" altLang="en-US" sz="2200" dirty="0" smtClean="0"/>
              <a:t>：电信世界，由</a:t>
            </a:r>
            <a:r>
              <a:rPr lang="en-US" altLang="zh-CN" sz="2200" dirty="0" smtClean="0"/>
              <a:t>ITU</a:t>
            </a:r>
            <a:r>
              <a:rPr lang="zh-CN" altLang="en-US" sz="2200" dirty="0" smtClean="0"/>
              <a:t>定义；</a:t>
            </a:r>
            <a:endParaRPr lang="en-US" altLang="zh-CN" sz="2200" dirty="0" smtClean="0"/>
          </a:p>
          <a:p>
            <a:pPr lvl="1"/>
            <a:r>
              <a:rPr lang="zh-CN" altLang="en-US" sz="2200" dirty="0" smtClean="0">
                <a:solidFill>
                  <a:srgbClr val="0000FF"/>
                </a:solidFill>
              </a:rPr>
              <a:t>以太</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EPON</a:t>
            </a:r>
            <a:r>
              <a:rPr lang="zh-CN" altLang="en-US" sz="2200" dirty="0" smtClean="0">
                <a:solidFill>
                  <a:srgbClr val="0000FF"/>
                </a:solidFill>
              </a:rPr>
              <a:t>）</a:t>
            </a:r>
            <a:r>
              <a:rPr lang="zh-CN" altLang="en-US" sz="2200" dirty="0" smtClean="0"/>
              <a:t>：</a:t>
            </a:r>
            <a:r>
              <a:rPr lang="en-US" altLang="zh-CN" sz="2200" dirty="0" smtClean="0"/>
              <a:t>Internet</a:t>
            </a:r>
            <a:r>
              <a:rPr lang="zh-CN" altLang="en-US" sz="2200" dirty="0" smtClean="0"/>
              <a:t>世界，由</a:t>
            </a:r>
            <a:r>
              <a:rPr lang="en-US" altLang="zh-CN" sz="2200" dirty="0" smtClean="0"/>
              <a:t>IEEE</a:t>
            </a:r>
            <a:r>
              <a:rPr lang="zh-CN" altLang="en-US" sz="2200" dirty="0" smtClean="0"/>
              <a:t>定义；</a:t>
            </a:r>
            <a:endParaRPr lang="en-US" altLang="zh-CN" sz="2200" dirty="0" smtClean="0"/>
          </a:p>
          <a:p>
            <a:pPr lvl="1"/>
            <a:r>
              <a:rPr lang="zh-CN" altLang="en-US" sz="2200" dirty="0" smtClean="0"/>
              <a:t>两者都是千兆速率，可传输</a:t>
            </a:r>
            <a:r>
              <a:rPr lang="en-US" altLang="zh-CN" sz="2200" dirty="0" smtClean="0"/>
              <a:t>Internet</a:t>
            </a:r>
            <a:r>
              <a:rPr lang="zh-CN" altLang="en-US" sz="2200" dirty="0" smtClean="0"/>
              <a:t>、视频和音频数据；</a:t>
            </a:r>
            <a:endParaRPr lang="en-US" altLang="zh-CN" sz="2200" dirty="0" smtClean="0"/>
          </a:p>
          <a:p>
            <a:r>
              <a:rPr lang="en-US" altLang="zh-CN" sz="2200" dirty="0" err="1" smtClean="0">
                <a:solidFill>
                  <a:srgbClr val="FF0000"/>
                </a:solidFill>
              </a:rPr>
              <a:t>FTTx</a:t>
            </a:r>
            <a:endParaRPr lang="en-US" altLang="zh-CN" sz="2200" dirty="0" smtClean="0">
              <a:solidFill>
                <a:srgbClr val="FF0000"/>
              </a:solidFill>
            </a:endParaRPr>
          </a:p>
          <a:p>
            <a:pPr lvl="1"/>
            <a:r>
              <a:rPr lang="zh-CN" altLang="en-US" sz="2200" dirty="0">
                <a:solidFill>
                  <a:srgbClr val="0000FF"/>
                </a:solidFill>
              </a:rPr>
              <a:t>光纤到户 </a:t>
            </a:r>
            <a:r>
              <a:rPr lang="en-US" altLang="zh-CN" sz="2200" dirty="0">
                <a:solidFill>
                  <a:srgbClr val="0000FF"/>
                </a:solidFill>
              </a:rPr>
              <a:t>FTTH </a:t>
            </a:r>
            <a:r>
              <a:rPr lang="zh-CN" altLang="en-US" sz="2200" dirty="0" smtClean="0"/>
              <a:t>：</a:t>
            </a:r>
            <a:r>
              <a:rPr lang="zh-CN" altLang="en-US" sz="2200" dirty="0"/>
              <a:t>光纤一直铺设到用户</a:t>
            </a:r>
            <a:r>
              <a:rPr lang="zh-CN" altLang="en-US" sz="2200" dirty="0" smtClean="0"/>
              <a:t>家庭，可能</a:t>
            </a:r>
            <a:r>
              <a:rPr lang="zh-CN" altLang="en-US" sz="2200" dirty="0"/>
              <a:t>是居民接入网最后的解决</a:t>
            </a:r>
            <a:r>
              <a:rPr lang="zh-CN" altLang="en-US" sz="2200" dirty="0" smtClean="0"/>
              <a:t>方法；</a:t>
            </a:r>
            <a:endParaRPr lang="zh-CN" altLang="en-US" sz="2200" dirty="0"/>
          </a:p>
          <a:p>
            <a:pPr lvl="1"/>
            <a:r>
              <a:rPr lang="zh-CN" altLang="en-US" sz="2200" dirty="0">
                <a:solidFill>
                  <a:srgbClr val="0000FF"/>
                </a:solidFill>
              </a:rPr>
              <a:t>光纤到大楼 </a:t>
            </a:r>
            <a:r>
              <a:rPr lang="en-US" altLang="zh-CN" sz="2200" dirty="0">
                <a:solidFill>
                  <a:srgbClr val="0000FF"/>
                </a:solidFill>
              </a:rPr>
              <a:t>FTTB </a:t>
            </a:r>
            <a:r>
              <a:rPr lang="zh-CN" altLang="en-US" sz="2200" dirty="0" smtClean="0"/>
              <a:t>：</a:t>
            </a:r>
            <a:r>
              <a:rPr lang="zh-CN" altLang="en-US" sz="2200" dirty="0"/>
              <a:t>光纤进入大楼后就转换为电信号，然后用电缆或双绞线分配到各</a:t>
            </a:r>
            <a:r>
              <a:rPr lang="zh-CN" altLang="en-US" sz="2200" dirty="0" smtClean="0"/>
              <a:t>用户；</a:t>
            </a:r>
            <a:endParaRPr lang="zh-CN" altLang="en-US" sz="2200" dirty="0"/>
          </a:p>
          <a:p>
            <a:pPr lvl="1"/>
            <a:r>
              <a:rPr lang="zh-CN" altLang="en-US" sz="2200" dirty="0">
                <a:solidFill>
                  <a:srgbClr val="0000FF"/>
                </a:solidFill>
              </a:rPr>
              <a:t>光纤到路边 </a:t>
            </a:r>
            <a:r>
              <a:rPr lang="en-US" altLang="zh-CN" sz="2200" dirty="0">
                <a:solidFill>
                  <a:srgbClr val="0000FF"/>
                </a:solidFill>
              </a:rPr>
              <a:t>FTTC </a:t>
            </a:r>
            <a:r>
              <a:rPr lang="zh-CN" altLang="en-US" sz="2200" dirty="0" smtClean="0"/>
              <a:t>：</a:t>
            </a:r>
            <a:r>
              <a:rPr lang="zh-CN" altLang="en-US" sz="2200" dirty="0"/>
              <a:t>从路边到各用户可使用星形结构双绞线作为传输媒体</a:t>
            </a:r>
            <a:r>
              <a:rPr lang="zh-CN" altLang="en-US" sz="2200" dirty="0" smtClean="0"/>
              <a:t>。</a:t>
            </a:r>
            <a:endParaRPr lang="en-US" altLang="zh-CN" sz="2200" dirty="0" smtClean="0"/>
          </a:p>
          <a:p>
            <a:pPr lvl="1"/>
            <a:r>
              <a:rPr lang="en-US" altLang="zh-CN" sz="2200" dirty="0" smtClean="0"/>
              <a:t>……</a:t>
            </a:r>
            <a:endParaRPr lang="zh-CN" altLang="en-US" sz="2200" dirty="0"/>
          </a:p>
        </p:txBody>
      </p:sp>
      <p:sp>
        <p:nvSpPr>
          <p:cNvPr id="74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13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干线及其主要技术</a:t>
            </a:r>
          </a:p>
        </p:txBody>
      </p:sp>
      <p:sp>
        <p:nvSpPr>
          <p:cNvPr id="717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7828" name="Rectangle 4"/>
          <p:cNvSpPr>
            <a:spLocks noGrp="1" noChangeArrowheads="1"/>
          </p:cNvSpPr>
          <p:nvPr>
            <p:ph type="body" idx="1"/>
          </p:nvPr>
        </p:nvSpPr>
        <p:spPr>
          <a:xfrm>
            <a:off x="1835150" y="2133600"/>
            <a:ext cx="5346700" cy="3600450"/>
          </a:xfrm>
        </p:spPr>
        <p:txBody>
          <a:bodyPr/>
          <a:lstStyle/>
          <a:p>
            <a:pPr>
              <a:lnSpc>
                <a:spcPct val="160000"/>
              </a:lnSpc>
            </a:pPr>
            <a:r>
              <a:rPr lang="zh-CN" altLang="en-US">
                <a:hlinkClick r:id="rId6" action="ppaction://hlinksldjump"/>
              </a:rPr>
              <a:t>多路复用技术</a:t>
            </a:r>
            <a:endParaRPr lang="zh-CN" altLang="en-US"/>
          </a:p>
          <a:p>
            <a:pPr>
              <a:lnSpc>
                <a:spcPct val="160000"/>
              </a:lnSpc>
            </a:pPr>
            <a:r>
              <a:rPr lang="en-US" altLang="zh-CN">
                <a:hlinkClick r:id="rId7" action="ppaction://hlinksldjump"/>
              </a:rPr>
              <a:t>FDM</a:t>
            </a:r>
            <a:r>
              <a:rPr lang="zh-CN" altLang="en-US">
                <a:hlinkClick r:id="rId7" action="ppaction://hlinksldjump"/>
              </a:rPr>
              <a:t>在电话网络中的应用</a:t>
            </a:r>
            <a:endParaRPr lang="zh-CN" altLang="en-US"/>
          </a:p>
          <a:p>
            <a:pPr>
              <a:lnSpc>
                <a:spcPct val="160000"/>
              </a:lnSpc>
            </a:pPr>
            <a:r>
              <a:rPr lang="en-US" altLang="zh-CN">
                <a:hlinkClick r:id="rId8" action="ppaction://hlinksldjump"/>
              </a:rPr>
              <a:t>TDM</a:t>
            </a:r>
            <a:r>
              <a:rPr lang="zh-CN" altLang="en-US">
                <a:hlinkClick r:id="rId8" action="ppaction://hlinksldjump"/>
              </a:rPr>
              <a:t>在电话网络中的应用</a:t>
            </a:r>
            <a:endParaRPr lang="zh-CN" altLang="en-US"/>
          </a:p>
          <a:p>
            <a:pPr>
              <a:lnSpc>
                <a:spcPct val="160000"/>
              </a:lnSpc>
            </a:pPr>
            <a:r>
              <a:rPr kumimoji="0" lang="en-US" altLang="zh-CN">
                <a:hlinkClick r:id="rId9" action="ppaction://hlinksldjump"/>
              </a:rPr>
              <a:t>SONET/SDH</a:t>
            </a:r>
            <a:endParaRPr kumimoji="0" lang="en-US" altLang="zh-CN"/>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zh-CN" altLang="en-US"/>
              <a:t>多路复用技术</a:t>
            </a:r>
          </a:p>
        </p:txBody>
      </p:sp>
      <p:sp>
        <p:nvSpPr>
          <p:cNvPr id="74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3429" name="Rectangle 5"/>
          <p:cNvSpPr>
            <a:spLocks noGrp="1" noChangeArrowheads="1"/>
          </p:cNvSpPr>
          <p:nvPr>
            <p:ph type="body" idx="1"/>
          </p:nvPr>
        </p:nvSpPr>
        <p:spPr/>
        <p:txBody>
          <a:bodyPr/>
          <a:lstStyle/>
          <a:p>
            <a:pPr>
              <a:lnSpc>
                <a:spcPct val="105000"/>
              </a:lnSpc>
            </a:pPr>
            <a:r>
              <a:rPr kumimoji="0" lang="zh-CN" altLang="en-US" sz="2800" dirty="0">
                <a:solidFill>
                  <a:srgbClr val="FF0000"/>
                </a:solidFill>
              </a:rPr>
              <a:t>干线</a:t>
            </a:r>
          </a:p>
          <a:p>
            <a:pPr lvl="1">
              <a:lnSpc>
                <a:spcPct val="105000"/>
              </a:lnSpc>
            </a:pPr>
            <a:r>
              <a:rPr kumimoji="0" lang="zh-CN" altLang="en-US" sz="2400" dirty="0" smtClean="0">
                <a:solidFill>
                  <a:schemeClr val="tx1"/>
                </a:solidFill>
              </a:rPr>
              <a:t>光纤，数字信号</a:t>
            </a:r>
            <a:endParaRPr kumimoji="0" lang="zh-CN" altLang="en-US" sz="2400" dirty="0">
              <a:solidFill>
                <a:schemeClr val="tx1"/>
              </a:solidFill>
            </a:endParaRPr>
          </a:p>
          <a:p>
            <a:pPr>
              <a:lnSpc>
                <a:spcPct val="105000"/>
              </a:lnSpc>
            </a:pPr>
            <a:r>
              <a:rPr lang="zh-CN" altLang="en-US" sz="2800" dirty="0">
                <a:solidFill>
                  <a:srgbClr val="FF0000"/>
                </a:solidFill>
              </a:rPr>
              <a:t>目的</a:t>
            </a:r>
          </a:p>
          <a:p>
            <a:pPr lvl="1">
              <a:lnSpc>
                <a:spcPct val="105000"/>
              </a:lnSpc>
            </a:pPr>
            <a:r>
              <a:rPr lang="zh-CN" altLang="en-US" sz="2400" dirty="0"/>
              <a:t>提高干线的使用效率</a:t>
            </a:r>
          </a:p>
          <a:p>
            <a:pPr>
              <a:lnSpc>
                <a:spcPct val="105000"/>
              </a:lnSpc>
            </a:pPr>
            <a:r>
              <a:rPr lang="zh-CN" altLang="en-US" sz="2800" dirty="0">
                <a:solidFill>
                  <a:srgbClr val="FF0000"/>
                </a:solidFill>
              </a:rPr>
              <a:t>技术</a:t>
            </a:r>
          </a:p>
          <a:p>
            <a:pPr lvl="1">
              <a:lnSpc>
                <a:spcPct val="105000"/>
              </a:lnSpc>
            </a:pPr>
            <a:r>
              <a:rPr lang="en-US" altLang="zh-CN" sz="2400" dirty="0"/>
              <a:t>FDM</a:t>
            </a:r>
            <a:r>
              <a:rPr lang="zh-CN" altLang="en-US" sz="2400" dirty="0"/>
              <a:t>：多应用于模拟信号</a:t>
            </a:r>
          </a:p>
          <a:p>
            <a:pPr lvl="1">
              <a:lnSpc>
                <a:spcPct val="105000"/>
              </a:lnSpc>
            </a:pPr>
            <a:r>
              <a:rPr lang="en-US" altLang="zh-CN" sz="2400" dirty="0"/>
              <a:t>TDM</a:t>
            </a:r>
            <a:r>
              <a:rPr lang="zh-CN" altLang="en-US" sz="2400" dirty="0"/>
              <a:t>：多应用于数字信号</a:t>
            </a:r>
            <a:endParaRPr lang="en-US" altLang="zh-CN" sz="2400" dirty="0"/>
          </a:p>
          <a:p>
            <a:pPr lvl="1">
              <a:lnSpc>
                <a:spcPct val="105000"/>
              </a:lnSpc>
            </a:pPr>
            <a:r>
              <a:rPr lang="en-US" altLang="zh-CN" sz="2400" dirty="0"/>
              <a:t>WDM</a:t>
            </a:r>
            <a:r>
              <a:rPr lang="zh-CN" altLang="en-US" sz="2400" dirty="0"/>
              <a:t>：多应用于光纤通信</a:t>
            </a:r>
          </a:p>
          <a:p>
            <a:pPr lvl="1">
              <a:lnSpc>
                <a:spcPct val="105000"/>
              </a:lnSpc>
            </a:pPr>
            <a:r>
              <a:rPr lang="en-US" altLang="zh-CN" sz="2400" dirty="0"/>
              <a:t>CDM</a:t>
            </a:r>
            <a:r>
              <a:rPr lang="zh-CN" altLang="en-US" sz="2400" dirty="0"/>
              <a:t>：多应用于无线通信</a:t>
            </a:r>
            <a:endParaRPr lang="en-US" altLang="zh-CN"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FDM</a:t>
            </a:r>
            <a:r>
              <a:rPr lang="zh-CN" altLang="en-US" sz="4000"/>
              <a:t>在电话网络中的应用</a:t>
            </a:r>
          </a:p>
        </p:txBody>
      </p:sp>
      <p:sp>
        <p:nvSpPr>
          <p:cNvPr id="74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4454"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773238"/>
            <a:ext cx="808355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445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Grp="1" noChangeArrowheads="1"/>
          </p:cNvSpPr>
          <p:nvPr>
            <p:ph type="title"/>
          </p:nvPr>
        </p:nvSpPr>
        <p:spPr/>
        <p:txBody>
          <a:bodyPr/>
          <a:lstStyle/>
          <a:p>
            <a:r>
              <a:rPr lang="zh-CN" altLang="en-US"/>
              <a:t>在数据通信中的应用</a:t>
            </a:r>
          </a:p>
        </p:txBody>
      </p:sp>
      <p:sp>
        <p:nvSpPr>
          <p:cNvPr id="531465" name="Rectangle 9"/>
          <p:cNvSpPr>
            <a:spLocks noGrp="1" noChangeArrowheads="1"/>
          </p:cNvSpPr>
          <p:nvPr>
            <p:ph type="body" idx="1"/>
          </p:nvPr>
        </p:nvSpPr>
        <p:spPr>
          <a:xfrm>
            <a:off x="809625" y="1773238"/>
            <a:ext cx="7958138" cy="4535487"/>
          </a:xfrm>
        </p:spPr>
        <p:txBody>
          <a:bodyPr/>
          <a:lstStyle/>
          <a:p>
            <a:pPr>
              <a:lnSpc>
                <a:spcPct val="145000"/>
              </a:lnSpc>
            </a:pPr>
            <a:r>
              <a:rPr lang="en-US" altLang="zh-CN" sz="2800">
                <a:latin typeface="华文新魏" pitchFamily="2" charset="-122"/>
              </a:rPr>
              <a:t>Fourier</a:t>
            </a:r>
            <a:r>
              <a:rPr lang="zh-CN" altLang="en-US" sz="2800">
                <a:latin typeface="华文新魏" pitchFamily="2" charset="-122"/>
              </a:rPr>
              <a:t>分析的物理含义是：</a:t>
            </a:r>
            <a:r>
              <a:rPr lang="zh-CN" altLang="en-US" sz="2800">
                <a:solidFill>
                  <a:srgbClr val="FC0404"/>
                </a:solidFill>
                <a:latin typeface="华文新魏" pitchFamily="2" charset="-122"/>
              </a:rPr>
              <a:t>可以将一个比较复杂的周期运动看成是许多不同频率的简谐振动的叠加，这样无论周期函数多么复杂，它们都包含着相同的成分</a:t>
            </a:r>
            <a:r>
              <a:rPr lang="zh-CN" altLang="en-US" sz="2800">
                <a:latin typeface="华文新魏" pitchFamily="2" charset="-122"/>
              </a:rPr>
              <a:t>。</a:t>
            </a:r>
          </a:p>
          <a:p>
            <a:pPr>
              <a:lnSpc>
                <a:spcPct val="145000"/>
              </a:lnSpc>
            </a:pPr>
            <a:r>
              <a:rPr lang="zh-CN" altLang="en-US" sz="2800">
                <a:latin typeface="华文新魏" pitchFamily="2" charset="-122"/>
              </a:rPr>
              <a:t>数字通信中的数字信号可表示成周期</a:t>
            </a:r>
            <a:r>
              <a:rPr lang="en-US" altLang="zh-CN" sz="2800">
                <a:latin typeface="华文新魏" pitchFamily="2" charset="-122"/>
              </a:rPr>
              <a:t>T</a:t>
            </a:r>
            <a:r>
              <a:rPr lang="zh-CN" altLang="en-US" sz="2800">
                <a:latin typeface="华文新魏" pitchFamily="2" charset="-122"/>
              </a:rPr>
              <a:t>的函数</a:t>
            </a:r>
            <a:r>
              <a:rPr lang="en-US" altLang="zh-CN" sz="2800">
                <a:latin typeface="华文新魏" pitchFamily="2" charset="-122"/>
              </a:rPr>
              <a:t>g(t)</a:t>
            </a:r>
            <a:r>
              <a:rPr lang="zh-CN" altLang="en-US" sz="2800">
                <a:latin typeface="华文新魏" pitchFamily="2" charset="-122"/>
              </a:rPr>
              <a:t>，根据</a:t>
            </a:r>
            <a:r>
              <a:rPr lang="en-US" altLang="zh-CN" sz="2800">
                <a:latin typeface="华文新魏" pitchFamily="2" charset="-122"/>
              </a:rPr>
              <a:t>Fourier</a:t>
            </a:r>
            <a:r>
              <a:rPr lang="zh-CN" altLang="en-US" sz="2800">
                <a:latin typeface="华文新魏" pitchFamily="2" charset="-122"/>
              </a:rPr>
              <a:t>分析，它的频率很宽（</a:t>
            </a:r>
            <a:r>
              <a:rPr lang="en-US" altLang="zh-CN" sz="2800">
                <a:latin typeface="华文新魏" pitchFamily="2" charset="-122"/>
              </a:rPr>
              <a:t>f</a:t>
            </a:r>
            <a:r>
              <a:rPr lang="zh-CN" altLang="en-US" sz="2800">
                <a:latin typeface="华文新魏" pitchFamily="2" charset="-122"/>
              </a:rPr>
              <a:t>、</a:t>
            </a:r>
            <a:r>
              <a:rPr lang="en-US" altLang="zh-CN" sz="2800">
                <a:latin typeface="华文新魏" pitchFamily="2" charset="-122"/>
              </a:rPr>
              <a:t>2f</a:t>
            </a:r>
            <a:r>
              <a:rPr lang="zh-CN" altLang="en-US" sz="2800">
                <a:latin typeface="华文新魏" pitchFamily="2" charset="-122"/>
              </a:rPr>
              <a:t>、</a:t>
            </a:r>
            <a:r>
              <a:rPr lang="en-US" altLang="zh-CN" sz="2800">
                <a:latin typeface="华文新魏" pitchFamily="2" charset="-122"/>
              </a:rPr>
              <a:t>3f</a:t>
            </a:r>
            <a:r>
              <a:rPr lang="zh-CN" altLang="en-US" sz="2800">
                <a:latin typeface="华文新魏" pitchFamily="2" charset="-122"/>
              </a:rPr>
              <a:t>、</a:t>
            </a:r>
            <a:r>
              <a:rPr lang="en-US" altLang="zh-CN" sz="2800">
                <a:latin typeface="Arial"/>
              </a:rPr>
              <a:t>…</a:t>
            </a:r>
            <a:r>
              <a:rPr lang="zh-CN" altLang="en-US" sz="2800">
                <a:latin typeface="华文新魏" pitchFamily="2" charset="-122"/>
              </a:rPr>
              <a:t>）</a:t>
            </a:r>
          </a:p>
        </p:txBody>
      </p:sp>
      <p:sp>
        <p:nvSpPr>
          <p:cNvPr id="531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3146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1403350" y="476250"/>
            <a:ext cx="6048375" cy="1008063"/>
          </a:xfrm>
        </p:spPr>
        <p:txBody>
          <a:bodyPr/>
          <a:lstStyle/>
          <a:p>
            <a:r>
              <a:rPr lang="zh-CN" altLang="en-US">
                <a:latin typeface="隶书" pitchFamily="49" charset="-122"/>
              </a:rPr>
              <a:t>群</a:t>
            </a:r>
            <a:r>
              <a:rPr lang="en-US" altLang="zh-CN" sz="4000">
                <a:latin typeface="华文新魏" pitchFamily="2" charset="-122"/>
                <a:ea typeface="华文新魏" pitchFamily="2" charset="-122"/>
              </a:rPr>
              <a:t>(group)</a:t>
            </a:r>
            <a:r>
              <a:rPr lang="zh-CN" altLang="en-US">
                <a:latin typeface="隶书" pitchFamily="49" charset="-122"/>
              </a:rPr>
              <a:t>的图示</a:t>
            </a:r>
          </a:p>
        </p:txBody>
      </p:sp>
      <p:sp>
        <p:nvSpPr>
          <p:cNvPr id="74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7528" name="Picture 8"/>
          <p:cNvPicPr>
            <a:picLocks noChangeAspect="1" noChangeArrowheads="1"/>
          </p:cNvPicPr>
          <p:nvPr/>
        </p:nvPicPr>
        <p:blipFill>
          <a:blip r:embed="rId7">
            <a:clrChange>
              <a:clrFrom>
                <a:srgbClr val="FFFFFF"/>
              </a:clrFrom>
              <a:clrTo>
                <a:srgbClr val="FFFFFF">
                  <a:alpha val="0"/>
                </a:srgbClr>
              </a:clrTo>
            </a:clrChange>
            <a:lum bright="-30000" contrast="18000"/>
            <a:extLst>
              <a:ext uri="{28A0092B-C50C-407E-A947-70E740481C1C}">
                <a14:useLocalDpi xmlns:a14="http://schemas.microsoft.com/office/drawing/2010/main" val="0"/>
              </a:ext>
            </a:extLst>
          </a:blip>
          <a:srcRect/>
          <a:stretch>
            <a:fillRect/>
          </a:stretch>
        </p:blipFill>
        <p:spPr bwMode="auto">
          <a:xfrm>
            <a:off x="2268538" y="1628775"/>
            <a:ext cx="476091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2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TDM</a:t>
            </a:r>
            <a:r>
              <a:rPr lang="zh-CN" altLang="en-US" sz="4000"/>
              <a:t>在电话网络中的应用</a:t>
            </a:r>
          </a:p>
        </p:txBody>
      </p:sp>
      <p:sp>
        <p:nvSpPr>
          <p:cNvPr id="74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5476"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电话网络中的信号</a:t>
            </a:r>
          </a:p>
          <a:p>
            <a:pPr lvl="1">
              <a:lnSpc>
                <a:spcPct val="95000"/>
              </a:lnSpc>
            </a:pPr>
            <a:r>
              <a:rPr lang="zh-CN" altLang="en-US" sz="2400" dirty="0"/>
              <a:t>过去，电话网络中的信号是模拟的</a:t>
            </a:r>
          </a:p>
          <a:p>
            <a:pPr lvl="1">
              <a:lnSpc>
                <a:spcPct val="95000"/>
              </a:lnSpc>
            </a:pPr>
            <a:r>
              <a:rPr lang="zh-CN" altLang="en-US" sz="2400" dirty="0"/>
              <a:t>将来，电话网络中的信号是数字的</a:t>
            </a:r>
          </a:p>
          <a:p>
            <a:pPr lvl="1">
              <a:lnSpc>
                <a:spcPct val="95000"/>
              </a:lnSpc>
            </a:pPr>
            <a:r>
              <a:rPr lang="zh-CN" altLang="en-US" sz="2400" dirty="0"/>
              <a:t>现在，电话网络中的信号是模拟（本地回路）</a:t>
            </a:r>
            <a:r>
              <a:rPr lang="en-US" altLang="zh-CN" sz="2400" dirty="0"/>
              <a:t>+</a:t>
            </a:r>
            <a:r>
              <a:rPr lang="zh-CN" altLang="en-US" sz="2400" dirty="0"/>
              <a:t>数字（干线、交换局）</a:t>
            </a:r>
          </a:p>
          <a:p>
            <a:pPr>
              <a:lnSpc>
                <a:spcPct val="95000"/>
              </a:lnSpc>
            </a:pPr>
            <a:r>
              <a:rPr lang="zh-CN" altLang="en-US" sz="2400" dirty="0">
                <a:solidFill>
                  <a:srgbClr val="FF0000"/>
                </a:solidFill>
              </a:rPr>
              <a:t>信号变换</a:t>
            </a:r>
          </a:p>
          <a:p>
            <a:pPr lvl="1">
              <a:lnSpc>
                <a:spcPct val="95000"/>
              </a:lnSpc>
            </a:pPr>
            <a:r>
              <a:rPr lang="zh-CN" altLang="en-US" sz="2400" dirty="0"/>
              <a:t>本地回路中的模拟信号通过</a:t>
            </a:r>
            <a:r>
              <a:rPr lang="en-US" altLang="zh-CN" sz="2400" dirty="0"/>
              <a:t>PCM</a:t>
            </a:r>
            <a:r>
              <a:rPr lang="zh-CN" altLang="en-US" sz="2400" dirty="0"/>
              <a:t>技术变换成干线中的数字信号</a:t>
            </a:r>
          </a:p>
          <a:p>
            <a:pPr>
              <a:lnSpc>
                <a:spcPct val="95000"/>
              </a:lnSpc>
            </a:pPr>
            <a:r>
              <a:rPr lang="en-US" altLang="zh-CN" sz="2400" dirty="0">
                <a:solidFill>
                  <a:srgbClr val="FF0000"/>
                </a:solidFill>
              </a:rPr>
              <a:t>TDM</a:t>
            </a:r>
            <a:r>
              <a:rPr lang="zh-CN" altLang="en-US" sz="2400" dirty="0">
                <a:solidFill>
                  <a:srgbClr val="FF0000"/>
                </a:solidFill>
              </a:rPr>
              <a:t>在干线中的应用</a:t>
            </a:r>
          </a:p>
          <a:p>
            <a:pPr lvl="1">
              <a:lnSpc>
                <a:spcPct val="95000"/>
              </a:lnSpc>
            </a:pPr>
            <a:r>
              <a:rPr lang="zh-CN" altLang="en-US" sz="2400" dirty="0"/>
              <a:t>一次群（</a:t>
            </a:r>
            <a:r>
              <a:rPr lang="en-US" altLang="zh-CN" sz="2400" dirty="0"/>
              <a:t>T1/E1</a:t>
            </a:r>
            <a:r>
              <a:rPr lang="zh-CN" altLang="en-US" sz="2400" dirty="0"/>
              <a:t>）、二次群（</a:t>
            </a:r>
            <a:r>
              <a:rPr lang="en-US" altLang="zh-CN" sz="2400" dirty="0"/>
              <a:t>T2/E2</a:t>
            </a:r>
            <a:r>
              <a:rPr lang="zh-CN" altLang="en-US" sz="2400" dirty="0"/>
              <a:t>） 、三次群（</a:t>
            </a:r>
            <a:r>
              <a:rPr lang="en-US" altLang="zh-CN" sz="2400" dirty="0"/>
              <a:t>T3/E3</a:t>
            </a:r>
            <a:r>
              <a:rPr lang="zh-CN" altLang="en-US" sz="2400" dirty="0"/>
              <a:t>） 、</a:t>
            </a:r>
            <a:r>
              <a:rPr lang="en-US" altLang="zh-CN" sz="2400" dirty="0"/>
              <a:t>……</a:t>
            </a:r>
          </a:p>
        </p:txBody>
      </p:sp>
      <p:sp>
        <p:nvSpPr>
          <p:cNvPr id="745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1403350" y="476250"/>
            <a:ext cx="6048375" cy="1008063"/>
          </a:xfrm>
        </p:spPr>
        <p:txBody>
          <a:bodyPr/>
          <a:lstStyle/>
          <a:p>
            <a:r>
              <a:rPr lang="en-US" altLang="zh-CN">
                <a:latin typeface="华文新魏" pitchFamily="2" charset="-122"/>
                <a:ea typeface="华文新魏" pitchFamily="2" charset="-122"/>
              </a:rPr>
              <a:t>PCM</a:t>
            </a:r>
            <a:endParaRPr lang="zh-CN" altLang="en-US"/>
          </a:p>
        </p:txBody>
      </p:sp>
      <p:sp>
        <p:nvSpPr>
          <p:cNvPr id="74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8549"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sz="2800"/>
              <a:t>        </a:t>
            </a:r>
            <a:r>
              <a:rPr lang="en-US" altLang="zh-CN" sz="2800">
                <a:solidFill>
                  <a:srgbClr val="FF0000"/>
                </a:solidFill>
              </a:rPr>
              <a:t>PCM</a:t>
            </a:r>
            <a:r>
              <a:rPr lang="zh-CN" altLang="en-US" sz="2800">
                <a:solidFill>
                  <a:srgbClr val="FF0000"/>
                </a:solidFill>
              </a:rPr>
              <a:t>是现代电话网络的核心</a:t>
            </a:r>
            <a:r>
              <a:rPr lang="zh-CN" altLang="en-US" sz="2800"/>
              <a:t>。对于一个带宽为</a:t>
            </a:r>
            <a:r>
              <a:rPr lang="en-US" altLang="zh-CN" sz="2800">
                <a:solidFill>
                  <a:srgbClr val="0000FF"/>
                </a:solidFill>
              </a:rPr>
              <a:t>4kHz</a:t>
            </a:r>
            <a:r>
              <a:rPr lang="zh-CN" altLang="en-US" sz="2800"/>
              <a:t>的声音信道，根据</a:t>
            </a:r>
            <a:r>
              <a:rPr lang="en-US" altLang="zh-CN" sz="2800"/>
              <a:t>Nyquist</a:t>
            </a:r>
            <a:r>
              <a:rPr lang="zh-CN" altLang="en-US" sz="2800"/>
              <a:t>理论，采样频率应为</a:t>
            </a:r>
            <a:r>
              <a:rPr lang="en-US" altLang="zh-CN" sz="2800">
                <a:solidFill>
                  <a:srgbClr val="0000FF"/>
                </a:solidFill>
              </a:rPr>
              <a:t>8000</a:t>
            </a:r>
            <a:r>
              <a:rPr lang="en-US" altLang="zh-CN" sz="2800"/>
              <a:t>Hz</a:t>
            </a:r>
            <a:r>
              <a:rPr lang="zh-CN" altLang="en-US" sz="2800"/>
              <a:t>，即采样时间为</a:t>
            </a:r>
            <a:r>
              <a:rPr lang="en-US" altLang="zh-CN" sz="2800">
                <a:solidFill>
                  <a:srgbClr val="0000FF"/>
                </a:solidFill>
              </a:rPr>
              <a:t>125us </a:t>
            </a:r>
            <a:r>
              <a:rPr lang="zh-CN" altLang="en-US" sz="2800"/>
              <a:t>（电话网络中几乎所有的时间间隔都是</a:t>
            </a:r>
            <a:r>
              <a:rPr lang="en-US" altLang="zh-CN" sz="2800"/>
              <a:t>125us</a:t>
            </a:r>
            <a:r>
              <a:rPr lang="zh-CN" altLang="en-US" sz="2800"/>
              <a:t>的倍数）；每次采样值可以生成一个</a:t>
            </a:r>
            <a:r>
              <a:rPr lang="en-US" altLang="zh-CN" sz="2800">
                <a:solidFill>
                  <a:srgbClr val="0000FF"/>
                </a:solidFill>
              </a:rPr>
              <a:t>7bit</a:t>
            </a:r>
            <a:r>
              <a:rPr lang="zh-CN" altLang="en-US" sz="2800"/>
              <a:t>（量化级为</a:t>
            </a:r>
            <a:r>
              <a:rPr lang="en-US" altLang="zh-CN" sz="2800"/>
              <a:t>128</a:t>
            </a:r>
            <a:r>
              <a:rPr lang="zh-CN" altLang="en-US" sz="2800"/>
              <a:t>级）或</a:t>
            </a:r>
            <a:r>
              <a:rPr lang="en-US" altLang="zh-CN" sz="2800">
                <a:solidFill>
                  <a:srgbClr val="0000FF"/>
                </a:solidFill>
              </a:rPr>
              <a:t>8bit</a:t>
            </a:r>
            <a:r>
              <a:rPr lang="zh-CN" altLang="en-US" sz="2800"/>
              <a:t>（量化级为</a:t>
            </a:r>
            <a:r>
              <a:rPr lang="en-US" altLang="zh-CN" sz="2800"/>
              <a:t>256</a:t>
            </a:r>
            <a:r>
              <a:rPr lang="zh-CN" altLang="en-US" sz="2800"/>
              <a:t>级）的数值，则一条数字线路应达到</a:t>
            </a:r>
            <a:r>
              <a:rPr lang="en-US" altLang="zh-CN" sz="2800">
                <a:solidFill>
                  <a:srgbClr val="0000FF"/>
                </a:solidFill>
              </a:rPr>
              <a:t>56Kbps</a:t>
            </a:r>
            <a:r>
              <a:rPr lang="zh-CN" altLang="en-US" sz="2800"/>
              <a:t> （</a:t>
            </a:r>
            <a:r>
              <a:rPr lang="en-US" altLang="zh-CN" sz="2800"/>
              <a:t>8000</a:t>
            </a:r>
            <a:r>
              <a:rPr lang="zh-CN" altLang="en-US" sz="2800"/>
              <a:t>次</a:t>
            </a:r>
            <a:r>
              <a:rPr lang="en-US" altLang="zh-CN" sz="2800"/>
              <a:t>×7bit/1</a:t>
            </a:r>
            <a:r>
              <a:rPr lang="zh-CN" altLang="en-US" sz="2800"/>
              <a:t>秒 ）或</a:t>
            </a:r>
            <a:r>
              <a:rPr lang="en-US" altLang="zh-CN" sz="2800">
                <a:solidFill>
                  <a:srgbClr val="0000FF"/>
                </a:solidFill>
              </a:rPr>
              <a:t>64Kbps</a:t>
            </a:r>
            <a:r>
              <a:rPr lang="en-US" altLang="zh-CN" sz="2800"/>
              <a:t> </a:t>
            </a:r>
            <a:r>
              <a:rPr lang="zh-CN" altLang="en-US" sz="2800"/>
              <a:t>（</a:t>
            </a:r>
            <a:r>
              <a:rPr lang="en-US" altLang="zh-CN" sz="2800"/>
              <a:t>8000</a:t>
            </a:r>
            <a:r>
              <a:rPr lang="zh-CN" altLang="en-US" sz="2800"/>
              <a:t>次</a:t>
            </a:r>
            <a:r>
              <a:rPr lang="en-US" altLang="zh-CN" sz="2800"/>
              <a:t>×8bit/1</a:t>
            </a:r>
            <a:r>
              <a:rPr lang="zh-CN" altLang="en-US" sz="2800"/>
              <a:t>秒 ）才能不失真地传输声音。</a:t>
            </a:r>
          </a:p>
        </p:txBody>
      </p:sp>
      <p:sp>
        <p:nvSpPr>
          <p:cNvPr id="7485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T1</a:t>
            </a:r>
            <a:r>
              <a:rPr lang="zh-CN" altLang="en-US" dirty="0">
                <a:latin typeface="隶书" pitchFamily="49" charset="-122"/>
              </a:rPr>
              <a:t>载波</a:t>
            </a:r>
          </a:p>
        </p:txBody>
      </p:sp>
      <p:sp>
        <p:nvSpPr>
          <p:cNvPr id="74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957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000"/>
              <a:t>利用</a:t>
            </a:r>
            <a:r>
              <a:rPr lang="en-US" altLang="zh-CN" sz="2000">
                <a:solidFill>
                  <a:srgbClr val="FF0000"/>
                </a:solidFill>
              </a:rPr>
              <a:t>PCM</a:t>
            </a:r>
            <a:r>
              <a:rPr lang="zh-CN" altLang="en-US" sz="2000"/>
              <a:t>和</a:t>
            </a:r>
            <a:r>
              <a:rPr lang="en-US" altLang="zh-CN" sz="2000">
                <a:solidFill>
                  <a:srgbClr val="FF0000"/>
                </a:solidFill>
              </a:rPr>
              <a:t>TDM</a:t>
            </a:r>
            <a:r>
              <a:rPr lang="zh-CN" altLang="en-US" sz="2000"/>
              <a:t>技术，使</a:t>
            </a:r>
            <a:r>
              <a:rPr lang="en-US" altLang="zh-CN" sz="2000">
                <a:solidFill>
                  <a:srgbClr val="FF0000"/>
                </a:solidFill>
              </a:rPr>
              <a:t>24</a:t>
            </a:r>
            <a:r>
              <a:rPr lang="zh-CN" altLang="en-US" sz="2000">
                <a:solidFill>
                  <a:srgbClr val="FF0000"/>
                </a:solidFill>
              </a:rPr>
              <a:t>路声音</a:t>
            </a:r>
            <a:r>
              <a:rPr lang="zh-CN" altLang="en-US" sz="2000"/>
              <a:t>采用信号复用一个线路。 </a:t>
            </a:r>
          </a:p>
        </p:txBody>
      </p:sp>
      <p:pic>
        <p:nvPicPr>
          <p:cNvPr id="749573" name="Picture 5"/>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87450" y="2097088"/>
            <a:ext cx="7129463" cy="433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95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1403350" y="476250"/>
            <a:ext cx="6048375" cy="1008063"/>
          </a:xfrm>
        </p:spPr>
        <p:txBody>
          <a:bodyPr/>
          <a:lstStyle/>
          <a:p>
            <a:r>
              <a:rPr lang="en-US" altLang="zh-CN" dirty="0">
                <a:latin typeface="华文新魏" pitchFamily="2" charset="-122"/>
                <a:ea typeface="华文新魏" pitchFamily="2" charset="-122"/>
              </a:rPr>
              <a:t>T1</a:t>
            </a:r>
            <a:r>
              <a:rPr lang="zh-CN" altLang="en-US" dirty="0">
                <a:latin typeface="隶书" pitchFamily="49" charset="-122"/>
              </a:rPr>
              <a:t>载波</a:t>
            </a:r>
          </a:p>
        </p:txBody>
      </p:sp>
      <p:sp>
        <p:nvSpPr>
          <p:cNvPr id="75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0596" name="Rectangle 4"/>
          <p:cNvSpPr>
            <a:spLocks noGrp="1" noChangeArrowheads="1"/>
          </p:cNvSpPr>
          <p:nvPr>
            <p:ph type="body" idx="1"/>
          </p:nvPr>
        </p:nvSpPr>
        <p:spPr>
          <a:xfrm>
            <a:off x="809625" y="1773238"/>
            <a:ext cx="7958138" cy="1583754"/>
          </a:xfrm>
        </p:spPr>
        <p:txBody>
          <a:bodyPr/>
          <a:lstStyle/>
          <a:p>
            <a:pPr>
              <a:lnSpc>
                <a:spcPct val="120000"/>
              </a:lnSpc>
            </a:pPr>
            <a:r>
              <a:rPr lang="zh-CN" altLang="en-US" sz="2400" dirty="0" smtClean="0">
                <a:solidFill>
                  <a:srgbClr val="FF0000"/>
                </a:solidFill>
              </a:rPr>
              <a:t>模拟传输</a:t>
            </a:r>
            <a:r>
              <a:rPr lang="zh-CN" altLang="en-US" sz="2400" dirty="0" smtClean="0"/>
              <a:t>：</a:t>
            </a:r>
            <a:r>
              <a:rPr lang="en-US" altLang="zh-CN" sz="2400" dirty="0" smtClean="0"/>
              <a:t>24</a:t>
            </a:r>
            <a:r>
              <a:rPr lang="zh-CN" altLang="en-US" sz="2400" dirty="0"/>
              <a:t>路话音信道，每</a:t>
            </a:r>
            <a:r>
              <a:rPr lang="zh-CN" altLang="en-US" sz="2400" dirty="0" smtClean="0"/>
              <a:t>条</a:t>
            </a:r>
            <a:r>
              <a:rPr lang="en-US" altLang="zh-CN" sz="2400" dirty="0" smtClean="0"/>
              <a:t>7bit</a:t>
            </a:r>
            <a:r>
              <a:rPr lang="zh-CN" altLang="en-US" sz="2400" dirty="0"/>
              <a:t>数据</a:t>
            </a:r>
            <a:r>
              <a:rPr lang="en-US" altLang="zh-CN" sz="2400" dirty="0"/>
              <a:t>+</a:t>
            </a:r>
            <a:r>
              <a:rPr lang="en-US" altLang="zh-CN" sz="2400" dirty="0" smtClean="0"/>
              <a:t>1bit</a:t>
            </a:r>
            <a:r>
              <a:rPr lang="zh-CN" altLang="en-US" sz="2400" dirty="0" smtClean="0"/>
              <a:t>信令</a:t>
            </a:r>
            <a:endParaRPr lang="en-US" altLang="zh-CN" sz="2400" dirty="0" smtClean="0"/>
          </a:p>
          <a:p>
            <a:pPr>
              <a:lnSpc>
                <a:spcPct val="120000"/>
              </a:lnSpc>
            </a:pPr>
            <a:r>
              <a:rPr lang="zh-CN" altLang="en-US" sz="2400" dirty="0" smtClean="0">
                <a:solidFill>
                  <a:srgbClr val="FF0000"/>
                </a:solidFill>
              </a:rPr>
              <a:t>数字传输</a:t>
            </a:r>
            <a:r>
              <a:rPr lang="zh-CN" altLang="en-US" sz="2400" dirty="0" smtClean="0"/>
              <a:t>：</a:t>
            </a:r>
            <a:r>
              <a:rPr lang="en-US" altLang="zh-CN" sz="2400" dirty="0" smtClean="0"/>
              <a:t>23</a:t>
            </a:r>
            <a:r>
              <a:rPr lang="zh-CN" altLang="en-US" sz="2400" dirty="0" smtClean="0"/>
              <a:t>条用于</a:t>
            </a:r>
            <a:r>
              <a:rPr lang="zh-CN" altLang="en-US" sz="2400" dirty="0"/>
              <a:t>数据传输，第</a:t>
            </a:r>
            <a:r>
              <a:rPr lang="en-US" altLang="zh-CN" sz="2400" dirty="0"/>
              <a:t>24</a:t>
            </a:r>
            <a:r>
              <a:rPr lang="zh-CN" altLang="en-US" sz="2400" dirty="0"/>
              <a:t>条信道</a:t>
            </a:r>
            <a:r>
              <a:rPr lang="zh-CN" altLang="en-US" sz="2400" dirty="0" smtClean="0"/>
              <a:t>用于信令</a:t>
            </a:r>
            <a:endParaRPr lang="zh-CN" altLang="en-US" sz="2400" dirty="0"/>
          </a:p>
          <a:p>
            <a:pPr>
              <a:lnSpc>
                <a:spcPct val="120000"/>
              </a:lnSpc>
            </a:pPr>
            <a:r>
              <a:rPr lang="en-US" altLang="zh-CN" sz="2400" dirty="0">
                <a:solidFill>
                  <a:srgbClr val="0000FF"/>
                </a:solidFill>
              </a:rPr>
              <a:t>Bell</a:t>
            </a:r>
            <a:r>
              <a:rPr lang="zh-CN" altLang="en-US" sz="2400" dirty="0">
                <a:solidFill>
                  <a:srgbClr val="0000FF"/>
                </a:solidFill>
              </a:rPr>
              <a:t>系统所用，北美、日本使用</a:t>
            </a:r>
            <a:r>
              <a:rPr lang="en-US" altLang="zh-CN" sz="2400" dirty="0" smtClean="0">
                <a:solidFill>
                  <a:srgbClr val="0000FF"/>
                </a:solidFill>
              </a:rPr>
              <a:t>T1</a:t>
            </a:r>
            <a:r>
              <a:rPr lang="zh-CN" altLang="en-US" sz="2400" dirty="0" smtClean="0">
                <a:solidFill>
                  <a:srgbClr val="0000FF"/>
                </a:solidFill>
              </a:rPr>
              <a:t>载波</a:t>
            </a:r>
            <a:endParaRPr lang="zh-CN" altLang="en-US" sz="2400" dirty="0">
              <a:solidFill>
                <a:srgbClr val="0000FF"/>
              </a:solidFill>
            </a:endParaRPr>
          </a:p>
        </p:txBody>
      </p:sp>
      <p:sp>
        <p:nvSpPr>
          <p:cNvPr id="750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3212976"/>
            <a:ext cx="7056437" cy="326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r>
              <a:rPr lang="zh-CN" altLang="en-US" dirty="0">
                <a:latin typeface="隶书" pitchFamily="49" charset="-122"/>
              </a:rPr>
              <a:t>高次群</a:t>
            </a:r>
          </a:p>
        </p:txBody>
      </p:sp>
      <p:sp>
        <p:nvSpPr>
          <p:cNvPr id="75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1656" name="Group 40"/>
          <p:cNvGraphicFramePr>
            <a:graphicFrameLocks noGrp="1"/>
          </p:cNvGraphicFramePr>
          <p:nvPr>
            <p:ph idx="1"/>
            <p:extLst>
              <p:ext uri="{D42A27DB-BD31-4B8C-83A1-F6EECF244321}">
                <p14:modId xmlns:p14="http://schemas.microsoft.com/office/powerpoint/2010/main" val="762746406"/>
              </p:ext>
            </p:extLst>
          </p:nvPr>
        </p:nvGraphicFramePr>
        <p:xfrm>
          <a:off x="809625" y="1773238"/>
          <a:ext cx="7958138" cy="2196466"/>
        </p:xfrm>
        <a:graphic>
          <a:graphicData uri="http://schemas.openxmlformats.org/drawingml/2006/table">
            <a:tbl>
              <a:tblPr/>
              <a:tblGrid>
                <a:gridCol w="1989138"/>
                <a:gridCol w="1990725"/>
                <a:gridCol w="1987550"/>
                <a:gridCol w="1990725"/>
              </a:tblGrid>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Service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 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DS-1</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T1</a:t>
                      </a:r>
                      <a:r>
                        <a:rPr kumimoji="1" lang="zh-CN" altLang="en-US"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（顾客）</a:t>
                      </a:r>
                      <a:endParaRPr kumimoji="1" lang="en-US" altLang="zh-CN"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1.544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24</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DS-2</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T2</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6.312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96</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DS-3</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T3</a:t>
                      </a:r>
                      <a:r>
                        <a:rPr kumimoji="1" lang="zh-CN" altLang="en-US"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（顾客）</a:t>
                      </a:r>
                      <a:endParaRPr kumimoji="1" lang="en-US" altLang="zh-CN"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44.736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672</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T4</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274.176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4032</a:t>
                      </a:r>
                      <a:endPar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pic>
        <p:nvPicPr>
          <p:cNvPr id="751657" name="Picture 41" descr="2-35"/>
          <p:cNvPicPr>
            <a:picLocks noChangeAspect="1" noChangeArrowheads="1"/>
          </p:cNvPicPr>
          <p:nvPr/>
        </p:nvPicPr>
        <p:blipFill>
          <a:blip r:embed="rId7">
            <a:clrChange>
              <a:clrFrom>
                <a:srgbClr val="FFFFFF"/>
              </a:clrFrom>
              <a:clrTo>
                <a:srgbClr val="FFFFFF">
                  <a:alpha val="0"/>
                </a:srgbClr>
              </a:clrTo>
            </a:clrChange>
            <a:lum bright="-78000"/>
            <a:extLst>
              <a:ext uri="{28A0092B-C50C-407E-A947-70E740481C1C}">
                <a14:useLocalDpi xmlns:a14="http://schemas.microsoft.com/office/drawing/2010/main" val="0"/>
              </a:ext>
            </a:extLst>
          </a:blip>
          <a:srcRect/>
          <a:stretch>
            <a:fillRect/>
          </a:stretch>
        </p:blipFill>
        <p:spPr bwMode="auto">
          <a:xfrm>
            <a:off x="827088" y="4076700"/>
            <a:ext cx="7921625" cy="2339975"/>
          </a:xfrm>
          <a:prstGeom prst="rect">
            <a:avLst/>
          </a:prstGeom>
          <a:noFill/>
          <a:extLst>
            <a:ext uri="{909E8E84-426E-40DD-AFC4-6F175D3DCCD1}">
              <a14:hiddenFill xmlns:a14="http://schemas.microsoft.com/office/drawing/2010/main">
                <a:solidFill>
                  <a:srgbClr val="FFFFFF"/>
                </a:solidFill>
              </a14:hiddenFill>
            </a:ext>
          </a:extLst>
        </p:spPr>
      </p:pic>
      <p:sp>
        <p:nvSpPr>
          <p:cNvPr id="751658" name="Text Box 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E1</a:t>
            </a:r>
            <a:r>
              <a:rPr lang="zh-CN" altLang="en-US" dirty="0">
                <a:latin typeface="隶书" pitchFamily="49" charset="-122"/>
              </a:rPr>
              <a:t>载波</a:t>
            </a:r>
          </a:p>
        </p:txBody>
      </p:sp>
      <p:sp>
        <p:nvSpPr>
          <p:cNvPr id="75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469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400">
                <a:solidFill>
                  <a:schemeClr val="tx1"/>
                </a:solidFill>
              </a:rPr>
              <a:t>利用</a:t>
            </a:r>
            <a:r>
              <a:rPr lang="en-US" altLang="zh-CN" sz="2400">
                <a:solidFill>
                  <a:srgbClr val="FF0000"/>
                </a:solidFill>
              </a:rPr>
              <a:t>PCM</a:t>
            </a:r>
            <a:r>
              <a:rPr lang="zh-CN" altLang="en-US" sz="2400">
                <a:solidFill>
                  <a:schemeClr val="tx1"/>
                </a:solidFill>
              </a:rPr>
              <a:t>和</a:t>
            </a:r>
            <a:r>
              <a:rPr lang="en-US" altLang="zh-CN" sz="2400">
                <a:solidFill>
                  <a:srgbClr val="FF0000"/>
                </a:solidFill>
              </a:rPr>
              <a:t>TDM</a:t>
            </a:r>
            <a:r>
              <a:rPr lang="zh-CN" altLang="en-US" sz="2400">
                <a:solidFill>
                  <a:schemeClr val="tx1"/>
                </a:solidFill>
              </a:rPr>
              <a:t>技术，使</a:t>
            </a:r>
            <a:r>
              <a:rPr lang="en-US" altLang="zh-CN" sz="2400">
                <a:solidFill>
                  <a:srgbClr val="FF0000"/>
                </a:solidFill>
              </a:rPr>
              <a:t>30</a:t>
            </a:r>
            <a:r>
              <a:rPr lang="zh-CN" altLang="en-US" sz="2400">
                <a:solidFill>
                  <a:srgbClr val="FF0000"/>
                </a:solidFill>
              </a:rPr>
              <a:t>路声音</a:t>
            </a:r>
            <a:r>
              <a:rPr lang="zh-CN" altLang="en-US" sz="2400">
                <a:solidFill>
                  <a:schemeClr val="tx1"/>
                </a:solidFill>
              </a:rPr>
              <a:t>采用信号复用一个线路。 </a:t>
            </a:r>
          </a:p>
        </p:txBody>
      </p:sp>
      <p:sp>
        <p:nvSpPr>
          <p:cNvPr id="754695" name="Rectangle 7"/>
          <p:cNvSpPr>
            <a:spLocks noChangeArrowheads="1"/>
          </p:cNvSpPr>
          <p:nvPr/>
        </p:nvSpPr>
        <p:spPr bwMode="auto">
          <a:xfrm>
            <a:off x="1454150" y="2852738"/>
            <a:ext cx="558800" cy="901700"/>
          </a:xfrm>
          <a:prstGeom prst="rect">
            <a:avLst/>
          </a:prstGeom>
          <a:gradFill rotWithShape="0">
            <a:gsLst>
              <a:gs pos="0">
                <a:schemeClr val="accent1">
                  <a:gamma/>
                  <a:tint val="30196"/>
                  <a:invGamma/>
                </a:schemeClr>
              </a:gs>
              <a:gs pos="100000">
                <a:schemeClr val="accent1"/>
              </a:gs>
            </a:gsLst>
            <a:path path="shape">
              <a:fillToRect l="50000" t="50000" r="50000" b="50000"/>
            </a:path>
          </a:gra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0</a:t>
            </a:r>
          </a:p>
          <a:p>
            <a:pPr algn="ctr" eaLnBrk="0" hangingPunct="0">
              <a:buClrTx/>
              <a:buFontTx/>
              <a:buNone/>
            </a:pPr>
            <a:r>
              <a:rPr lang="en-US" altLang="zh-CN" sz="1600" b="1">
                <a:latin typeface="+mn-lt"/>
                <a:ea typeface="+mn-ea"/>
              </a:rPr>
              <a:t>8bit</a:t>
            </a:r>
          </a:p>
        </p:txBody>
      </p:sp>
      <p:sp>
        <p:nvSpPr>
          <p:cNvPr id="754696" name="Rectangle 8"/>
          <p:cNvSpPr>
            <a:spLocks noChangeArrowheads="1"/>
          </p:cNvSpPr>
          <p:nvPr/>
        </p:nvSpPr>
        <p:spPr bwMode="auto">
          <a:xfrm>
            <a:off x="2019300" y="2844800"/>
            <a:ext cx="555625" cy="911225"/>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a:t>
            </a:r>
          </a:p>
          <a:p>
            <a:pPr algn="ctr" eaLnBrk="0" hangingPunct="0">
              <a:buClrTx/>
              <a:buFontTx/>
              <a:buNone/>
            </a:pPr>
            <a:r>
              <a:rPr lang="en-US" altLang="zh-CN" sz="1800" b="1">
                <a:latin typeface="+mn-lt"/>
                <a:ea typeface="+mn-ea"/>
              </a:rPr>
              <a:t>8bit</a:t>
            </a:r>
          </a:p>
        </p:txBody>
      </p:sp>
      <p:sp>
        <p:nvSpPr>
          <p:cNvPr id="754697" name="Rectangle 9"/>
          <p:cNvSpPr>
            <a:spLocks noChangeArrowheads="1"/>
          </p:cNvSpPr>
          <p:nvPr/>
        </p:nvSpPr>
        <p:spPr bwMode="auto">
          <a:xfrm>
            <a:off x="2552700" y="2852738"/>
            <a:ext cx="558800"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2</a:t>
            </a:r>
          </a:p>
          <a:p>
            <a:pPr algn="ctr" eaLnBrk="0" hangingPunct="0">
              <a:buClrTx/>
              <a:buFontTx/>
              <a:buNone/>
            </a:pPr>
            <a:r>
              <a:rPr lang="en-US" altLang="zh-CN" sz="1800" b="1">
                <a:latin typeface="+mn-lt"/>
                <a:ea typeface="+mn-ea"/>
              </a:rPr>
              <a:t>8bit</a:t>
            </a:r>
          </a:p>
        </p:txBody>
      </p:sp>
      <p:sp>
        <p:nvSpPr>
          <p:cNvPr id="754698" name="Rectangle 10"/>
          <p:cNvSpPr>
            <a:spLocks noChangeArrowheads="1"/>
          </p:cNvSpPr>
          <p:nvPr/>
        </p:nvSpPr>
        <p:spPr bwMode="auto">
          <a:xfrm>
            <a:off x="3114675" y="2852738"/>
            <a:ext cx="18637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699" name="Rectangle 11"/>
          <p:cNvSpPr>
            <a:spLocks noChangeArrowheads="1"/>
          </p:cNvSpPr>
          <p:nvPr/>
        </p:nvSpPr>
        <p:spPr bwMode="auto">
          <a:xfrm>
            <a:off x="4991100" y="2852738"/>
            <a:ext cx="555625" cy="901700"/>
          </a:xfrm>
          <a:prstGeom prst="rect">
            <a:avLst/>
          </a:prstGeom>
          <a:gradFill rotWithShape="0">
            <a:gsLst>
              <a:gs pos="0">
                <a:schemeClr val="hlink"/>
              </a:gs>
              <a:gs pos="100000">
                <a:schemeClr val="hlink">
                  <a:gamma/>
                  <a:tint val="40000"/>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16</a:t>
            </a:r>
          </a:p>
          <a:p>
            <a:pPr algn="ctr" eaLnBrk="0" hangingPunct="0">
              <a:buClrTx/>
              <a:buFontTx/>
              <a:buNone/>
            </a:pPr>
            <a:r>
              <a:rPr lang="en-US" altLang="zh-CN" sz="1800" b="1">
                <a:latin typeface="+mn-lt"/>
                <a:ea typeface="+mn-ea"/>
              </a:rPr>
              <a:t>8bit</a:t>
            </a:r>
          </a:p>
        </p:txBody>
      </p:sp>
      <p:sp>
        <p:nvSpPr>
          <p:cNvPr id="754700" name="Rectangle 12"/>
          <p:cNvSpPr>
            <a:spLocks noChangeArrowheads="1"/>
          </p:cNvSpPr>
          <p:nvPr/>
        </p:nvSpPr>
        <p:spPr bwMode="auto">
          <a:xfrm>
            <a:off x="5559425" y="2852738"/>
            <a:ext cx="22701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701" name="Rectangle 13"/>
          <p:cNvSpPr>
            <a:spLocks noChangeArrowheads="1"/>
          </p:cNvSpPr>
          <p:nvPr/>
        </p:nvSpPr>
        <p:spPr bwMode="auto">
          <a:xfrm>
            <a:off x="7831138" y="2852738"/>
            <a:ext cx="558800" cy="90328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31</a:t>
            </a:r>
          </a:p>
          <a:p>
            <a:pPr algn="ctr" eaLnBrk="0" hangingPunct="0">
              <a:buClrTx/>
              <a:buFontTx/>
              <a:buNone/>
            </a:pPr>
            <a:r>
              <a:rPr lang="en-US" altLang="zh-CN" sz="1800" b="1">
                <a:latin typeface="+mn-lt"/>
                <a:ea typeface="+mn-ea"/>
              </a:rPr>
              <a:t>8bit</a:t>
            </a:r>
          </a:p>
        </p:txBody>
      </p:sp>
      <p:grpSp>
        <p:nvGrpSpPr>
          <p:cNvPr id="754703" name="Group 15"/>
          <p:cNvGrpSpPr>
            <a:grpSpLocks/>
          </p:cNvGrpSpPr>
          <p:nvPr/>
        </p:nvGrpSpPr>
        <p:grpSpPr bwMode="auto">
          <a:xfrm>
            <a:off x="1476375" y="2349500"/>
            <a:ext cx="1655763" cy="457200"/>
            <a:chOff x="720" y="1440"/>
            <a:chExt cx="672" cy="288"/>
          </a:xfrm>
        </p:grpSpPr>
        <p:sp>
          <p:nvSpPr>
            <p:cNvPr id="754704" name="Line 16"/>
            <p:cNvSpPr>
              <a:spLocks noChangeShapeType="1"/>
            </p:cNvSpPr>
            <p:nvPr/>
          </p:nvSpPr>
          <p:spPr bwMode="auto">
            <a:xfrm>
              <a:off x="720"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5" name="Line 17"/>
            <p:cNvSpPr>
              <a:spLocks noChangeShapeType="1"/>
            </p:cNvSpPr>
            <p:nvPr/>
          </p:nvSpPr>
          <p:spPr bwMode="auto">
            <a:xfrm>
              <a:off x="720"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754706" name="Group 18"/>
          <p:cNvGrpSpPr>
            <a:grpSpLocks/>
          </p:cNvGrpSpPr>
          <p:nvPr/>
        </p:nvGrpSpPr>
        <p:grpSpPr bwMode="auto">
          <a:xfrm>
            <a:off x="6588125" y="2349500"/>
            <a:ext cx="1768475" cy="457200"/>
            <a:chOff x="4464" y="1440"/>
            <a:chExt cx="672" cy="288"/>
          </a:xfrm>
        </p:grpSpPr>
        <p:sp>
          <p:nvSpPr>
            <p:cNvPr id="754707" name="Line 19"/>
            <p:cNvSpPr>
              <a:spLocks noChangeShapeType="1"/>
            </p:cNvSpPr>
            <p:nvPr/>
          </p:nvSpPr>
          <p:spPr bwMode="auto">
            <a:xfrm>
              <a:off x="5136"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8" name="Line 20"/>
            <p:cNvSpPr>
              <a:spLocks noChangeShapeType="1"/>
            </p:cNvSpPr>
            <p:nvPr/>
          </p:nvSpPr>
          <p:spPr bwMode="auto">
            <a:xfrm flipH="1">
              <a:off x="4464"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754709" name="Rectangle 21"/>
          <p:cNvSpPr>
            <a:spLocks noChangeArrowheads="1"/>
          </p:cNvSpPr>
          <p:nvPr/>
        </p:nvSpPr>
        <p:spPr bwMode="auto">
          <a:xfrm>
            <a:off x="1258888" y="4221163"/>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帧同步</a:t>
            </a:r>
          </a:p>
        </p:txBody>
      </p:sp>
      <p:sp>
        <p:nvSpPr>
          <p:cNvPr id="754710" name="Rectangle 22"/>
          <p:cNvSpPr>
            <a:spLocks noChangeArrowheads="1"/>
          </p:cNvSpPr>
          <p:nvPr/>
        </p:nvSpPr>
        <p:spPr bwMode="auto">
          <a:xfrm>
            <a:off x="4756150" y="4224338"/>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信令</a:t>
            </a:r>
          </a:p>
        </p:txBody>
      </p:sp>
      <p:sp>
        <p:nvSpPr>
          <p:cNvPr id="754712" name="Line 24"/>
          <p:cNvSpPr>
            <a:spLocks noChangeShapeType="1"/>
          </p:cNvSpPr>
          <p:nvPr/>
        </p:nvSpPr>
        <p:spPr bwMode="auto">
          <a:xfrm flipH="1">
            <a:off x="5148263" y="3789363"/>
            <a:ext cx="76200" cy="457200"/>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3" name="Rectangle 25"/>
          <p:cNvSpPr>
            <a:spLocks noChangeArrowheads="1"/>
          </p:cNvSpPr>
          <p:nvPr/>
        </p:nvSpPr>
        <p:spPr bwMode="auto">
          <a:xfrm>
            <a:off x="2555875" y="4797425"/>
            <a:ext cx="4895850" cy="38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80000"/>
              </a:lnSpc>
              <a:buClrTx/>
              <a:buFontTx/>
              <a:buNone/>
            </a:pPr>
            <a:r>
              <a:rPr lang="en-US" altLang="zh-CN" b="1">
                <a:latin typeface="+mn-lt"/>
                <a:ea typeface="+mn-ea"/>
              </a:rPr>
              <a:t>30 </a:t>
            </a:r>
            <a:r>
              <a:rPr lang="zh-CN" altLang="en-US" b="1">
                <a:latin typeface="+mn-lt"/>
                <a:ea typeface="+mn-ea"/>
              </a:rPr>
              <a:t>路话音数据信道 </a:t>
            </a:r>
            <a:r>
              <a:rPr lang="en-US" altLang="zh-CN" b="1">
                <a:latin typeface="+mn-lt"/>
                <a:ea typeface="+mn-ea"/>
              </a:rPr>
              <a:t>+ 2 </a:t>
            </a:r>
            <a:r>
              <a:rPr lang="zh-CN" altLang="en-US" b="1">
                <a:latin typeface="+mn-lt"/>
                <a:ea typeface="+mn-ea"/>
              </a:rPr>
              <a:t>路控制信道</a:t>
            </a:r>
          </a:p>
        </p:txBody>
      </p:sp>
      <p:sp>
        <p:nvSpPr>
          <p:cNvPr id="754714" name="Line 26"/>
          <p:cNvSpPr>
            <a:spLocks noChangeShapeType="1"/>
          </p:cNvSpPr>
          <p:nvPr/>
        </p:nvSpPr>
        <p:spPr bwMode="auto">
          <a:xfrm>
            <a:off x="1695450" y="3789363"/>
            <a:ext cx="139700" cy="503237"/>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5" name="Rectangle 27"/>
          <p:cNvSpPr>
            <a:spLocks noChangeArrowheads="1"/>
          </p:cNvSpPr>
          <p:nvPr/>
        </p:nvSpPr>
        <p:spPr bwMode="auto">
          <a:xfrm>
            <a:off x="3132138" y="2349500"/>
            <a:ext cx="348653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帧</a:t>
            </a:r>
            <a:r>
              <a:rPr lang="en-US" altLang="zh-CN" b="1">
                <a:latin typeface="+mn-lt"/>
                <a:ea typeface="+mn-ea"/>
              </a:rPr>
              <a:t>=32</a:t>
            </a:r>
            <a:r>
              <a:rPr kumimoji="0" lang="en-US" altLang="zh-CN" b="1">
                <a:latin typeface="+mn-lt"/>
                <a:ea typeface="+mn-ea"/>
              </a:rPr>
              <a:t>×8bit</a:t>
            </a:r>
            <a:r>
              <a:rPr lang="en-US" altLang="zh-CN" b="1">
                <a:latin typeface="+mn-lt"/>
                <a:ea typeface="+mn-ea"/>
              </a:rPr>
              <a:t> = 256bit</a:t>
            </a:r>
          </a:p>
        </p:txBody>
      </p:sp>
      <p:sp>
        <p:nvSpPr>
          <p:cNvPr id="754716" name="Rectangle 28"/>
          <p:cNvSpPr>
            <a:spLocks noChangeArrowheads="1"/>
          </p:cNvSpPr>
          <p:nvPr/>
        </p:nvSpPr>
        <p:spPr bwMode="auto">
          <a:xfrm>
            <a:off x="1547813" y="5300663"/>
            <a:ext cx="69810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a:t>
            </a:r>
            <a:r>
              <a:rPr lang="en-US" altLang="zh-CN" b="1">
                <a:latin typeface="+mn-lt"/>
                <a:ea typeface="+mn-ea"/>
              </a:rPr>
              <a:t>8000frame/s=</a:t>
            </a:r>
            <a:r>
              <a:rPr kumimoji="0" lang="en-US" altLang="zh-CN" b="1">
                <a:latin typeface="+mn-lt"/>
                <a:ea typeface="+mn-ea"/>
              </a:rPr>
              <a:t>8000×</a:t>
            </a:r>
            <a:r>
              <a:rPr lang="en-US" altLang="zh-CN" b="1">
                <a:latin typeface="+mn-lt"/>
                <a:ea typeface="+mn-ea"/>
              </a:rPr>
              <a:t>256bit</a:t>
            </a:r>
            <a:r>
              <a:rPr kumimoji="0" lang="en-US" altLang="zh-CN" b="1">
                <a:latin typeface="+mn-lt"/>
                <a:ea typeface="+mn-ea"/>
              </a:rPr>
              <a:t>/s</a:t>
            </a:r>
            <a:r>
              <a:rPr lang="en-US" altLang="zh-CN" b="1">
                <a:latin typeface="+mn-lt"/>
                <a:ea typeface="+mn-ea"/>
              </a:rPr>
              <a:t> = </a:t>
            </a:r>
            <a:r>
              <a:rPr lang="en-US" altLang="zh-CN" b="1">
                <a:solidFill>
                  <a:srgbClr val="0000FF"/>
                </a:solidFill>
                <a:latin typeface="+mn-lt"/>
                <a:ea typeface="+mn-ea"/>
              </a:rPr>
              <a:t>2.048 Mbps</a:t>
            </a:r>
          </a:p>
        </p:txBody>
      </p:sp>
      <p:sp>
        <p:nvSpPr>
          <p:cNvPr id="754717" name="Rectangle 29"/>
          <p:cNvSpPr>
            <a:spLocks noChangeArrowheads="1"/>
          </p:cNvSpPr>
          <p:nvPr/>
        </p:nvSpPr>
        <p:spPr bwMode="auto">
          <a:xfrm>
            <a:off x="827088" y="5949950"/>
            <a:ext cx="7993062" cy="38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80000"/>
              </a:lnSpc>
              <a:buClrTx/>
              <a:buFontTx/>
              <a:buNone/>
            </a:pPr>
            <a:r>
              <a:rPr lang="en-US" altLang="en-US" b="1">
                <a:latin typeface="+mn-lt"/>
                <a:ea typeface="+mn-ea"/>
              </a:rPr>
              <a:t>ITU-T标准</a:t>
            </a:r>
            <a:r>
              <a:rPr lang="zh-CN" altLang="en-US" b="1">
                <a:latin typeface="+mn-lt"/>
                <a:ea typeface="+mn-ea"/>
              </a:rPr>
              <a:t>的电话网络所采用，</a:t>
            </a:r>
            <a:r>
              <a:rPr lang="zh-CN" altLang="en-US" b="1">
                <a:solidFill>
                  <a:srgbClr val="0000FF"/>
                </a:solidFill>
                <a:latin typeface="+mn-lt"/>
                <a:ea typeface="+mn-ea"/>
              </a:rPr>
              <a:t>欧洲、中国使用</a:t>
            </a:r>
            <a:r>
              <a:rPr lang="en-US" altLang="zh-CN" b="1">
                <a:solidFill>
                  <a:srgbClr val="0000FF"/>
                </a:solidFill>
                <a:latin typeface="+mn-lt"/>
                <a:ea typeface="+mn-ea"/>
              </a:rPr>
              <a:t>E1线路</a:t>
            </a:r>
            <a:r>
              <a:rPr lang="en-US" altLang="zh-CN" b="1">
                <a:latin typeface="+mn-lt"/>
                <a:ea typeface="+mn-ea"/>
              </a:rPr>
              <a:t>。</a:t>
            </a:r>
            <a:endParaRPr lang="zh-CN" altLang="en-US" b="1">
              <a:latin typeface="+mn-lt"/>
              <a:ea typeface="+mn-ea"/>
            </a:endParaRPr>
          </a:p>
        </p:txBody>
      </p:sp>
      <p:sp>
        <p:nvSpPr>
          <p:cNvPr id="754718" name="Text Box 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r>
              <a:rPr lang="zh-CN" altLang="en-US">
                <a:latin typeface="隶书" pitchFamily="49" charset="-122"/>
              </a:rPr>
              <a:t>高次群</a:t>
            </a:r>
          </a:p>
        </p:txBody>
      </p:sp>
      <p:sp>
        <p:nvSpPr>
          <p:cNvPr id="75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6839" name="Group 103"/>
          <p:cNvGraphicFramePr>
            <a:graphicFrameLocks noGrp="1"/>
          </p:cNvGraphicFramePr>
          <p:nvPr>
            <p:ph idx="1"/>
            <p:extLst>
              <p:ext uri="{D42A27DB-BD31-4B8C-83A1-F6EECF244321}">
                <p14:modId xmlns:p14="http://schemas.microsoft.com/office/powerpoint/2010/main" val="3164094117"/>
              </p:ext>
            </p:extLst>
          </p:nvPr>
        </p:nvGraphicFramePr>
        <p:xfrm>
          <a:off x="809625" y="1773238"/>
          <a:ext cx="7958138" cy="3887788"/>
        </p:xfrm>
        <a:graphic>
          <a:graphicData uri="http://schemas.openxmlformats.org/drawingml/2006/table">
            <a:tbl>
              <a:tblPr/>
              <a:tblGrid>
                <a:gridCol w="2651125"/>
                <a:gridCol w="2655888"/>
                <a:gridCol w="2651125"/>
              </a:tblGrid>
              <a:tr h="11144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E Line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349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2.048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81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8.448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34.368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480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139.264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1920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565.148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7680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sp>
        <p:nvSpPr>
          <p:cNvPr id="756831" name="Rectangle 95"/>
          <p:cNvSpPr>
            <a:spLocks noChangeArrowheads="1"/>
          </p:cNvSpPr>
          <p:nvPr/>
        </p:nvSpPr>
        <p:spPr bwMode="auto">
          <a:xfrm>
            <a:off x="755650" y="5805488"/>
            <a:ext cx="555823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zh-CN" altLang="en-US" b="1" dirty="0">
                <a:solidFill>
                  <a:srgbClr val="FF0000"/>
                </a:solidFill>
                <a:latin typeface="+mn-lt"/>
                <a:ea typeface="+mn-ea"/>
              </a:rPr>
              <a:t>提示</a:t>
            </a:r>
            <a:r>
              <a:rPr kumimoji="0" lang="zh-CN" altLang="en-US" b="1" dirty="0">
                <a:latin typeface="+mn-lt"/>
                <a:ea typeface="+mn-ea"/>
              </a:rPr>
              <a:t>：每一级以</a:t>
            </a:r>
            <a:r>
              <a:rPr kumimoji="0" lang="en-US" altLang="zh-CN" b="1" dirty="0">
                <a:latin typeface="+mn-lt"/>
                <a:ea typeface="+mn-ea"/>
              </a:rPr>
              <a:t>4</a:t>
            </a:r>
            <a:r>
              <a:rPr kumimoji="0" lang="zh-CN" altLang="en-US" b="1" dirty="0">
                <a:latin typeface="+mn-lt"/>
                <a:ea typeface="+mn-ea"/>
              </a:rPr>
              <a:t>条流多路复用到上一级</a:t>
            </a:r>
          </a:p>
        </p:txBody>
      </p:sp>
      <p:sp>
        <p:nvSpPr>
          <p:cNvPr id="756832" name="Text Box 9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kumimoji="0" lang="en-US" altLang="zh-CN"/>
              <a:t>SONET/SDH</a:t>
            </a:r>
            <a:endParaRPr kumimoji="0" lang="zh-CN" altLang="en-US"/>
          </a:p>
        </p:txBody>
      </p:sp>
      <p:sp>
        <p:nvSpPr>
          <p:cNvPr id="74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65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rPr>
              <a:t>基本概念</a:t>
            </a:r>
          </a:p>
          <a:p>
            <a:pPr lvl="1">
              <a:lnSpc>
                <a:spcPct val="90000"/>
              </a:lnSpc>
            </a:pPr>
            <a:r>
              <a:rPr lang="en-US" altLang="zh-CN" sz="2000" dirty="0"/>
              <a:t>SONET</a:t>
            </a:r>
            <a:r>
              <a:rPr lang="zh-CN" altLang="en-US" sz="2000" dirty="0"/>
              <a:t>（同步光纤网）</a:t>
            </a:r>
            <a:r>
              <a:rPr lang="en-US" altLang="zh-CN" sz="2000" dirty="0"/>
              <a:t>/ SDH</a:t>
            </a:r>
            <a:r>
              <a:rPr lang="zh-CN" altLang="en-US" sz="2000" dirty="0"/>
              <a:t>（同步数字系统）是一个由主时钟控制的同步</a:t>
            </a:r>
            <a:r>
              <a:rPr lang="en-US" altLang="zh-CN" sz="2000" dirty="0"/>
              <a:t>TDM</a:t>
            </a:r>
            <a:r>
              <a:rPr lang="zh-CN" altLang="en-US" sz="2000" dirty="0"/>
              <a:t>光纤系统。</a:t>
            </a:r>
          </a:p>
          <a:p>
            <a:pPr lvl="1">
              <a:lnSpc>
                <a:spcPct val="90000"/>
              </a:lnSpc>
            </a:pPr>
            <a:r>
              <a:rPr lang="en-US" altLang="zh-CN" sz="2000" dirty="0"/>
              <a:t>SONET</a:t>
            </a:r>
            <a:r>
              <a:rPr lang="zh-CN" altLang="en-US" sz="2000" dirty="0"/>
              <a:t>最初由美国</a:t>
            </a:r>
            <a:r>
              <a:rPr lang="en-US" altLang="zh-CN" sz="2000" dirty="0"/>
              <a:t>Bell</a:t>
            </a:r>
            <a:r>
              <a:rPr lang="zh-CN" altLang="en-US" sz="2000" dirty="0"/>
              <a:t>公司提出，</a:t>
            </a:r>
            <a:r>
              <a:rPr lang="en-US" altLang="zh-CN" sz="2000" dirty="0"/>
              <a:t>ANSI</a:t>
            </a:r>
            <a:r>
              <a:rPr lang="zh-CN" altLang="en-US" sz="2000" dirty="0"/>
              <a:t>于</a:t>
            </a:r>
            <a:r>
              <a:rPr lang="en-US" altLang="zh-CN" sz="2000" dirty="0"/>
              <a:t>20</a:t>
            </a:r>
            <a:r>
              <a:rPr lang="zh-CN" altLang="en-US" sz="2000" dirty="0"/>
              <a:t>世纪</a:t>
            </a:r>
            <a:r>
              <a:rPr lang="en-US" altLang="zh-CN" sz="2000" dirty="0"/>
              <a:t>80</a:t>
            </a:r>
            <a:r>
              <a:rPr lang="zh-CN" altLang="en-US" sz="2000" dirty="0"/>
              <a:t>年代制定了有关</a:t>
            </a:r>
            <a:r>
              <a:rPr lang="en-US" altLang="zh-CN" sz="2000" dirty="0"/>
              <a:t>SONET</a:t>
            </a:r>
            <a:r>
              <a:rPr lang="zh-CN" altLang="en-US" sz="2000" dirty="0"/>
              <a:t>的国家标准。</a:t>
            </a:r>
            <a:r>
              <a:rPr lang="zh-CN" altLang="en-US" sz="2000" dirty="0">
                <a:solidFill>
                  <a:srgbClr val="0000FF"/>
                </a:solidFill>
              </a:rPr>
              <a:t>美国和日本采用</a:t>
            </a:r>
            <a:r>
              <a:rPr lang="en-US" altLang="zh-CN" sz="2000" dirty="0">
                <a:solidFill>
                  <a:srgbClr val="0000FF"/>
                </a:solidFill>
              </a:rPr>
              <a:t>SONET</a:t>
            </a:r>
            <a:r>
              <a:rPr lang="zh-CN" altLang="en-US" sz="2000" dirty="0"/>
              <a:t>。</a:t>
            </a:r>
          </a:p>
          <a:p>
            <a:pPr lvl="1">
              <a:lnSpc>
                <a:spcPct val="90000"/>
              </a:lnSpc>
            </a:pPr>
            <a:r>
              <a:rPr lang="en-US" altLang="zh-CN" sz="2000" dirty="0"/>
              <a:t>SDH</a:t>
            </a:r>
            <a:r>
              <a:rPr lang="zh-CN" altLang="en-US" sz="2000" dirty="0"/>
              <a:t>是由</a:t>
            </a:r>
            <a:r>
              <a:rPr lang="en-US" altLang="zh-CN" sz="2000" dirty="0"/>
              <a:t>CCITT</a:t>
            </a:r>
            <a:r>
              <a:rPr lang="zh-CN" altLang="en-US" sz="2000" dirty="0"/>
              <a:t>采纳了</a:t>
            </a:r>
            <a:r>
              <a:rPr lang="en-US" altLang="zh-CN" sz="2000" dirty="0"/>
              <a:t>SONET</a:t>
            </a:r>
            <a:r>
              <a:rPr lang="zh-CN" altLang="en-US" sz="2000" dirty="0"/>
              <a:t>的概念，进行了一些修改和扩充，并制定的一系列国际标准。</a:t>
            </a:r>
            <a:r>
              <a:rPr lang="zh-CN" altLang="en-US" sz="2000" dirty="0">
                <a:solidFill>
                  <a:srgbClr val="0000FF"/>
                </a:solidFill>
              </a:rPr>
              <a:t>欧洲和我国采用</a:t>
            </a:r>
            <a:r>
              <a:rPr lang="en-US" altLang="zh-CN" sz="2000" dirty="0">
                <a:solidFill>
                  <a:srgbClr val="0000FF"/>
                </a:solidFill>
              </a:rPr>
              <a:t>SDH</a:t>
            </a:r>
            <a:r>
              <a:rPr lang="zh-CN" altLang="en-US" sz="2000" dirty="0"/>
              <a:t>。</a:t>
            </a:r>
          </a:p>
          <a:p>
            <a:pPr lvl="1">
              <a:lnSpc>
                <a:spcPct val="90000"/>
              </a:lnSpc>
            </a:pPr>
            <a:r>
              <a:rPr lang="en-US" altLang="zh-CN" sz="2000" dirty="0"/>
              <a:t>SONET / SDH</a:t>
            </a:r>
            <a:r>
              <a:rPr lang="zh-CN" altLang="en-US" sz="2000" dirty="0"/>
              <a:t>基本原理相同，标准也兼容，但是略有差别。</a:t>
            </a:r>
          </a:p>
          <a:p>
            <a:pPr>
              <a:lnSpc>
                <a:spcPct val="90000"/>
              </a:lnSpc>
            </a:pPr>
            <a:r>
              <a:rPr lang="zh-CN" altLang="en-US" sz="2400" dirty="0">
                <a:solidFill>
                  <a:srgbClr val="FF0000"/>
                </a:solidFill>
              </a:rPr>
              <a:t>设计目标</a:t>
            </a:r>
          </a:p>
          <a:p>
            <a:pPr lvl="1">
              <a:lnSpc>
                <a:spcPct val="90000"/>
              </a:lnSpc>
            </a:pPr>
            <a:r>
              <a:rPr lang="zh-CN" altLang="en-US" sz="2000" dirty="0"/>
              <a:t>互连不同电信运营商网络</a:t>
            </a:r>
          </a:p>
          <a:p>
            <a:pPr lvl="1">
              <a:lnSpc>
                <a:spcPct val="90000"/>
              </a:lnSpc>
            </a:pPr>
            <a:r>
              <a:rPr lang="zh-CN" altLang="en-US" sz="2000" dirty="0"/>
              <a:t>合并不兼容的基于</a:t>
            </a:r>
            <a:r>
              <a:rPr lang="en-US" altLang="zh-CN" sz="2000" dirty="0"/>
              <a:t>64kb/s</a:t>
            </a:r>
            <a:r>
              <a:rPr lang="zh-CN" altLang="en-US" sz="2000" dirty="0"/>
              <a:t>的</a:t>
            </a:r>
            <a:r>
              <a:rPr lang="en-US" altLang="zh-CN" sz="2000" dirty="0"/>
              <a:t>PCM</a:t>
            </a:r>
            <a:r>
              <a:rPr lang="zh-CN" altLang="en-US" sz="2000" dirty="0"/>
              <a:t>信道</a:t>
            </a:r>
          </a:p>
          <a:p>
            <a:pPr lvl="1">
              <a:lnSpc>
                <a:spcPct val="90000"/>
              </a:lnSpc>
              <a:buFont typeface="Wingdings" pitchFamily="2" charset="2"/>
              <a:buNone/>
            </a:pPr>
            <a:r>
              <a:rPr lang="zh-CN" altLang="en-US" sz="2000" dirty="0"/>
              <a:t>     即：要统一美国、欧洲和日本的数字系统。</a:t>
            </a:r>
          </a:p>
          <a:p>
            <a:pPr lvl="1">
              <a:lnSpc>
                <a:spcPct val="90000"/>
              </a:lnSpc>
            </a:pPr>
            <a:r>
              <a:rPr lang="zh-CN" altLang="en-US" sz="2000" dirty="0"/>
              <a:t>支持多个高速（高于</a:t>
            </a:r>
            <a:r>
              <a:rPr lang="en-US" altLang="zh-CN" sz="2000" dirty="0" smtClean="0"/>
              <a:t>T4/E5</a:t>
            </a:r>
            <a:r>
              <a:rPr lang="zh-CN" altLang="en-US" sz="2000" dirty="0"/>
              <a:t>）信道的复用</a:t>
            </a:r>
          </a:p>
          <a:p>
            <a:pPr lvl="1">
              <a:lnSpc>
                <a:spcPct val="90000"/>
              </a:lnSpc>
            </a:pPr>
            <a:r>
              <a:rPr lang="zh-CN" altLang="en-US" sz="2000" dirty="0"/>
              <a:t>支持操作、管理和维护（</a:t>
            </a:r>
            <a:r>
              <a:rPr lang="en-US" altLang="zh-CN" sz="2000" dirty="0"/>
              <a:t>OAM</a:t>
            </a:r>
            <a:r>
              <a:rPr lang="zh-CN" altLang="en-US" sz="2000" dirty="0"/>
              <a:t>）</a:t>
            </a:r>
          </a:p>
        </p:txBody>
      </p:sp>
      <p:sp>
        <p:nvSpPr>
          <p:cNvPr id="74650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kumimoji="0" lang="zh-CN" altLang="en-US"/>
              <a:t>一个</a:t>
            </a:r>
            <a:r>
              <a:rPr kumimoji="0" lang="en-US" altLang="zh-CN">
                <a:latin typeface="华文新魏" pitchFamily="2" charset="-122"/>
                <a:ea typeface="华文新魏" pitchFamily="2" charset="-122"/>
              </a:rPr>
              <a:t>SONET</a:t>
            </a:r>
            <a:r>
              <a:rPr kumimoji="0" lang="zh-CN" altLang="en-US"/>
              <a:t>系统</a:t>
            </a:r>
          </a:p>
        </p:txBody>
      </p:sp>
      <p:sp>
        <p:nvSpPr>
          <p:cNvPr id="75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58790" name="Picture 6"/>
          <p:cNvPicPr>
            <a:picLocks noChangeAspect="1" noChangeArrowheads="1"/>
          </p:cNvPicPr>
          <p:nvPr/>
        </p:nvPicPr>
        <p:blipFill>
          <a:blip r:embed="rId7">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755650" y="1700213"/>
            <a:ext cx="8077200" cy="440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791" name="Rectangle 7"/>
          <p:cNvSpPr>
            <a:spLocks noChangeArrowheads="1"/>
          </p:cNvSpPr>
          <p:nvPr/>
        </p:nvSpPr>
        <p:spPr bwMode="auto">
          <a:xfrm>
            <a:off x="684213" y="5876925"/>
            <a:ext cx="46085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000">
                <a:latin typeface="Arial" pitchFamily="34" charset="0"/>
                <a:ea typeface="楷体_GB2312" pitchFamily="49" charset="-122"/>
              </a:rPr>
              <a:t>STS: Synchronous Transport Signal</a:t>
            </a:r>
            <a:endParaRPr lang="zh-CN" altLang="en-US" sz="2000">
              <a:latin typeface="Arial" pitchFamily="34" charset="0"/>
              <a:ea typeface="楷体_GB2312" pitchFamily="49" charset="-122"/>
            </a:endParaRPr>
          </a:p>
        </p:txBody>
      </p:sp>
      <p:sp>
        <p:nvSpPr>
          <p:cNvPr id="75879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zh-CN" altLang="en-US"/>
              <a:t>有限带宽信号</a:t>
            </a:r>
          </a:p>
        </p:txBody>
      </p:sp>
      <p:sp>
        <p:nvSpPr>
          <p:cNvPr id="532483" name="Rectangle 3"/>
          <p:cNvSpPr>
            <a:spLocks noGrp="1" noChangeArrowheads="1"/>
          </p:cNvSpPr>
          <p:nvPr>
            <p:ph type="body" sz="half" idx="1"/>
          </p:nvPr>
        </p:nvSpPr>
        <p:spPr>
          <a:xfrm>
            <a:off x="809625" y="1844675"/>
            <a:ext cx="7939088" cy="1584325"/>
          </a:xfrm>
        </p:spPr>
        <p:txBody>
          <a:bodyPr/>
          <a:lstStyle/>
          <a:p>
            <a:pPr marL="0" indent="0">
              <a:lnSpc>
                <a:spcPct val="130000"/>
              </a:lnSpc>
              <a:buFont typeface="Wingdings" pitchFamily="2" charset="2"/>
              <a:buNone/>
            </a:pPr>
            <a:r>
              <a:rPr lang="zh-CN" altLang="en-US" sz="2000"/>
              <a:t>       根据</a:t>
            </a:r>
            <a:r>
              <a:rPr lang="en-US" altLang="zh-CN" sz="2000"/>
              <a:t>Fourier</a:t>
            </a:r>
            <a:r>
              <a:rPr lang="zh-CN" altLang="en-US" sz="2000"/>
              <a:t>分析，数字信号的频率很宽（</a:t>
            </a:r>
            <a:r>
              <a:rPr lang="en-US" altLang="zh-CN" sz="2000"/>
              <a:t>f</a:t>
            </a:r>
            <a:r>
              <a:rPr lang="zh-CN" altLang="en-US" sz="2000"/>
              <a:t>、</a:t>
            </a:r>
            <a:r>
              <a:rPr lang="en-US" altLang="zh-CN" sz="2000"/>
              <a:t>2f</a:t>
            </a:r>
            <a:r>
              <a:rPr lang="zh-CN" altLang="en-US" sz="2000"/>
              <a:t>、</a:t>
            </a:r>
            <a:r>
              <a:rPr lang="en-US" altLang="zh-CN" sz="2000"/>
              <a:t>3f</a:t>
            </a:r>
            <a:r>
              <a:rPr lang="zh-CN" altLang="en-US" sz="2000"/>
              <a:t>、</a:t>
            </a:r>
            <a:r>
              <a:rPr lang="en-US" altLang="zh-CN" sz="2000"/>
              <a:t>…</a:t>
            </a:r>
            <a:r>
              <a:rPr lang="zh-CN" altLang="en-US" sz="2000"/>
              <a:t>）；而信道的带宽都是有限的（由传输介质的物理特性决定，或人为加滤波器限定），只能通过频率有限的信号；因此会造成</a:t>
            </a:r>
            <a:r>
              <a:rPr lang="zh-CN" altLang="en-US" sz="2000">
                <a:solidFill>
                  <a:srgbClr val="FF0000"/>
                </a:solidFill>
              </a:rPr>
              <a:t>数字信号失真</a:t>
            </a:r>
            <a:r>
              <a:rPr lang="zh-CN" altLang="en-US" sz="2000"/>
              <a:t>。</a:t>
            </a:r>
          </a:p>
        </p:txBody>
      </p:sp>
      <p:pic>
        <p:nvPicPr>
          <p:cNvPr id="532485" name="Picture 5"/>
          <p:cNvPicPr>
            <a:picLocks noChangeAspect="1" noChangeArrowheads="1"/>
          </p:cNvPicPr>
          <p:nvPr/>
        </p:nvPicPr>
        <p:blipFill>
          <a:blip r:embed="rId4">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b="63905"/>
          <a:stretch>
            <a:fillRect/>
          </a:stretch>
        </p:blipFill>
        <p:spPr bwMode="auto">
          <a:xfrm>
            <a:off x="900113" y="4292600"/>
            <a:ext cx="7704137"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Text Box 6"/>
          <p:cNvSpPr txBox="1">
            <a:spLocks noChangeArrowheads="1"/>
          </p:cNvSpPr>
          <p:nvPr/>
        </p:nvSpPr>
        <p:spPr bwMode="auto">
          <a:xfrm>
            <a:off x="1476375" y="3500438"/>
            <a:ext cx="2592388"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2487" name="Text Box 7"/>
          <p:cNvSpPr txBox="1">
            <a:spLocks noChangeArrowheads="1"/>
          </p:cNvSpPr>
          <p:nvPr/>
        </p:nvSpPr>
        <p:spPr bwMode="auto">
          <a:xfrm>
            <a:off x="5436096" y="3500438"/>
            <a:ext cx="3168155"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just">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2488" name="Object 8"/>
          <p:cNvGraphicFramePr>
            <a:graphicFrameLocks noGrp="1" noChangeAspect="1"/>
          </p:cNvGraphicFramePr>
          <p:nvPr>
            <p:ph sz="half" idx="2"/>
          </p:nvPr>
        </p:nvGraphicFramePr>
        <p:xfrm>
          <a:off x="6804025" y="3860800"/>
          <a:ext cx="673100" cy="304800"/>
        </p:xfrm>
        <a:graphic>
          <a:graphicData uri="http://schemas.openxmlformats.org/presentationml/2006/ole">
            <mc:AlternateContent xmlns:mc="http://schemas.openxmlformats.org/markup-compatibility/2006">
              <mc:Choice xmlns:v="urn:schemas-microsoft-com:vml" Requires="v">
                <p:oleObj spid="_x0000_s532579" name="公式" r:id="rId5" imgW="672840" imgH="304560" progId="Equation.3">
                  <p:embed/>
                </p:oleObj>
              </mc:Choice>
              <mc:Fallback>
                <p:oleObj name="公式" r:id="rId5" imgW="672840" imgH="30456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3860800"/>
                        <a:ext cx="673100" cy="304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49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249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kumimoji="0" lang="en-US" altLang="zh-CN">
                <a:latin typeface="华文新魏" pitchFamily="2" charset="-122"/>
                <a:ea typeface="华文新魏" pitchFamily="2" charset="-122"/>
              </a:rPr>
              <a:t>SONET</a:t>
            </a:r>
            <a:r>
              <a:rPr kumimoji="0" lang="zh-CN" altLang="en-US"/>
              <a:t>体系结构</a:t>
            </a:r>
          </a:p>
        </p:txBody>
      </p:sp>
      <p:sp>
        <p:nvSpPr>
          <p:cNvPr id="76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084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760843" name="Group 11"/>
          <p:cNvGrpSpPr>
            <a:grpSpLocks/>
          </p:cNvGrpSpPr>
          <p:nvPr/>
        </p:nvGrpSpPr>
        <p:grpSpPr bwMode="auto">
          <a:xfrm>
            <a:off x="1042988" y="1700213"/>
            <a:ext cx="7272337" cy="4695825"/>
            <a:chOff x="839" y="1071"/>
            <a:chExt cx="4581" cy="2958"/>
          </a:xfrm>
        </p:grpSpPr>
        <p:pic>
          <p:nvPicPr>
            <p:cNvPr id="760841" name="Picture 9"/>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t="66920"/>
            <a:stretch>
              <a:fillRect/>
            </a:stretch>
          </p:blipFill>
          <p:spPr bwMode="auto">
            <a:xfrm>
              <a:off x="839" y="3339"/>
              <a:ext cx="4581" cy="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0842" name="Picture 10"/>
            <p:cNvPicPr>
              <a:picLocks noChangeAspect="1" noChangeArrowheads="1"/>
            </p:cNvPicPr>
            <p:nvPr/>
          </p:nvPicPr>
          <p:blipFill>
            <a:blip r:embed="rId8"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39" y="1071"/>
              <a:ext cx="4581" cy="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r>
              <a:rPr kumimoji="0" lang="zh-CN" altLang="en-US"/>
              <a:t>解  释</a:t>
            </a:r>
          </a:p>
        </p:txBody>
      </p:sp>
      <p:sp>
        <p:nvSpPr>
          <p:cNvPr id="76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1860" name="Rectangle 4"/>
          <p:cNvSpPr>
            <a:spLocks noGrp="1" noChangeArrowheads="1"/>
          </p:cNvSpPr>
          <p:nvPr>
            <p:ph type="body" idx="1"/>
          </p:nvPr>
        </p:nvSpPr>
        <p:spPr>
          <a:xfrm>
            <a:off x="809625" y="1773238"/>
            <a:ext cx="7958138" cy="4535487"/>
          </a:xfrm>
        </p:spPr>
        <p:txBody>
          <a:bodyPr/>
          <a:lstStyle/>
          <a:p>
            <a:r>
              <a:rPr lang="zh-CN" altLang="en-US" sz="2400" dirty="0" smtClean="0">
                <a:solidFill>
                  <a:srgbClr val="FF0000"/>
                </a:solidFill>
              </a:rPr>
              <a:t>路径、</a:t>
            </a:r>
            <a:r>
              <a:rPr lang="zh-CN" altLang="en-US" sz="2400" dirty="0">
                <a:solidFill>
                  <a:srgbClr val="FF0000"/>
                </a:solidFill>
              </a:rPr>
              <a:t>线路和段</a:t>
            </a:r>
          </a:p>
          <a:p>
            <a:pPr lvl="1"/>
            <a:r>
              <a:rPr lang="zh-CN" altLang="en-US" sz="2000" dirty="0" smtClean="0">
                <a:solidFill>
                  <a:srgbClr val="0000FF"/>
                </a:solidFill>
              </a:rPr>
              <a:t>路径（</a:t>
            </a:r>
            <a:r>
              <a:rPr lang="en-US" altLang="zh-CN" sz="2000" dirty="0">
                <a:solidFill>
                  <a:srgbClr val="0000FF"/>
                </a:solidFill>
              </a:rPr>
              <a:t>Path</a:t>
            </a:r>
            <a:r>
              <a:rPr lang="zh-CN" altLang="en-US" sz="2000" dirty="0">
                <a:solidFill>
                  <a:srgbClr val="0000FF"/>
                </a:solidFill>
              </a:rPr>
              <a:t>）</a:t>
            </a:r>
            <a:r>
              <a:rPr lang="zh-CN" altLang="en-US" sz="2000" dirty="0"/>
              <a:t>：从源</a:t>
            </a:r>
            <a:r>
              <a:rPr lang="zh-CN" altLang="en-US" sz="2000" dirty="0" smtClean="0"/>
              <a:t>多路复用器到</a:t>
            </a:r>
            <a:r>
              <a:rPr lang="zh-CN" altLang="en-US" sz="2000" dirty="0"/>
              <a:t>目的</a:t>
            </a:r>
            <a:r>
              <a:rPr lang="zh-CN" altLang="en-US" sz="2000" dirty="0" smtClean="0"/>
              <a:t>多路复用器。</a:t>
            </a:r>
            <a:endParaRPr lang="zh-CN" altLang="en-US" sz="2000" dirty="0"/>
          </a:p>
          <a:p>
            <a:pPr lvl="1"/>
            <a:r>
              <a:rPr lang="zh-CN" altLang="en-US" sz="2000" dirty="0">
                <a:solidFill>
                  <a:srgbClr val="0000FF"/>
                </a:solidFill>
              </a:rPr>
              <a:t>线路（</a:t>
            </a:r>
            <a:r>
              <a:rPr lang="en-US" altLang="zh-CN" sz="2000" dirty="0">
                <a:solidFill>
                  <a:srgbClr val="0000FF"/>
                </a:solidFill>
              </a:rPr>
              <a:t>Line</a:t>
            </a:r>
            <a:r>
              <a:rPr lang="zh-CN" altLang="en-US" sz="2000" dirty="0">
                <a:solidFill>
                  <a:srgbClr val="0000FF"/>
                </a:solidFill>
              </a:rPr>
              <a:t>）</a:t>
            </a:r>
            <a:r>
              <a:rPr lang="zh-CN" altLang="en-US" sz="2000" dirty="0"/>
              <a:t>：两台多路复用器（中间可有多</a:t>
            </a:r>
            <a:r>
              <a:rPr lang="zh-CN" altLang="en-US" sz="2000" dirty="0" smtClean="0"/>
              <a:t>个分插多路复用器）</a:t>
            </a:r>
            <a:r>
              <a:rPr lang="zh-CN" altLang="en-US" sz="2000" dirty="0"/>
              <a:t>之间的链路。</a:t>
            </a:r>
          </a:p>
          <a:p>
            <a:pPr lvl="1"/>
            <a:r>
              <a:rPr lang="zh-CN" altLang="en-US" sz="2000" dirty="0">
                <a:solidFill>
                  <a:srgbClr val="0000FF"/>
                </a:solidFill>
              </a:rPr>
              <a:t>段（</a:t>
            </a:r>
            <a:r>
              <a:rPr lang="en-US" altLang="zh-CN" sz="2000" dirty="0">
                <a:solidFill>
                  <a:srgbClr val="0000FF"/>
                </a:solidFill>
              </a:rPr>
              <a:t>Section</a:t>
            </a:r>
            <a:r>
              <a:rPr lang="zh-CN" altLang="en-US" sz="2000" dirty="0">
                <a:solidFill>
                  <a:srgbClr val="0000FF"/>
                </a:solidFill>
              </a:rPr>
              <a:t>）</a:t>
            </a:r>
            <a:r>
              <a:rPr lang="zh-CN" altLang="en-US" sz="2000" dirty="0"/>
              <a:t>：任意两台相邻设备之间链路。</a:t>
            </a:r>
          </a:p>
          <a:p>
            <a:r>
              <a:rPr lang="zh-CN" altLang="en-US" sz="2400" dirty="0">
                <a:solidFill>
                  <a:srgbClr val="FF0000"/>
                </a:solidFill>
              </a:rPr>
              <a:t>协议分层</a:t>
            </a:r>
          </a:p>
          <a:p>
            <a:pPr lvl="1"/>
            <a:r>
              <a:rPr lang="zh-CN" altLang="en-US" sz="2000" dirty="0">
                <a:solidFill>
                  <a:srgbClr val="FF0000"/>
                </a:solidFill>
              </a:rPr>
              <a:t>物理层</a:t>
            </a:r>
          </a:p>
          <a:p>
            <a:pPr lvl="2"/>
            <a:r>
              <a:rPr lang="zh-CN" altLang="en-US" sz="1800" dirty="0">
                <a:solidFill>
                  <a:srgbClr val="0000FF"/>
                </a:solidFill>
              </a:rPr>
              <a:t>光子层</a:t>
            </a:r>
            <a:r>
              <a:rPr lang="zh-CN" altLang="en-US" sz="1800" dirty="0"/>
              <a:t>：规定使用的光和光纤的物理特性。</a:t>
            </a:r>
          </a:p>
          <a:p>
            <a:pPr lvl="1"/>
            <a:r>
              <a:rPr lang="zh-CN" altLang="en-US" sz="2000" dirty="0">
                <a:solidFill>
                  <a:srgbClr val="FF0000"/>
                </a:solidFill>
              </a:rPr>
              <a:t>数据链路层</a:t>
            </a:r>
          </a:p>
          <a:p>
            <a:pPr lvl="2"/>
            <a:r>
              <a:rPr lang="zh-CN" altLang="en-US" sz="1800" dirty="0">
                <a:solidFill>
                  <a:srgbClr val="0000FF"/>
                </a:solidFill>
              </a:rPr>
              <a:t>段子层</a:t>
            </a:r>
            <a:r>
              <a:rPr lang="zh-CN" altLang="en-US" sz="1800" dirty="0"/>
              <a:t>：处理点到点光纤的通信（生成</a:t>
            </a:r>
            <a:r>
              <a:rPr lang="en-US" altLang="zh-CN" sz="1800" dirty="0"/>
              <a:t>/</a:t>
            </a:r>
            <a:r>
              <a:rPr lang="zh-CN" altLang="en-US" sz="1800" dirty="0"/>
              <a:t>发送</a:t>
            </a:r>
            <a:r>
              <a:rPr lang="en-US" altLang="zh-CN" sz="1800" dirty="0"/>
              <a:t>/</a:t>
            </a:r>
            <a:r>
              <a:rPr lang="zh-CN" altLang="en-US" sz="1800" dirty="0"/>
              <a:t>接收</a:t>
            </a:r>
            <a:r>
              <a:rPr lang="en-US" altLang="zh-CN" sz="1800" dirty="0"/>
              <a:t>/</a:t>
            </a:r>
            <a:r>
              <a:rPr lang="zh-CN" altLang="en-US" sz="1800" dirty="0"/>
              <a:t>处理帧）。</a:t>
            </a:r>
          </a:p>
          <a:p>
            <a:pPr lvl="2"/>
            <a:r>
              <a:rPr lang="zh-CN" altLang="en-US" sz="1800" dirty="0">
                <a:solidFill>
                  <a:srgbClr val="0000FF"/>
                </a:solidFill>
              </a:rPr>
              <a:t>线路子层</a:t>
            </a:r>
            <a:r>
              <a:rPr lang="zh-CN" altLang="en-US" sz="1800" dirty="0"/>
              <a:t>：多路复用</a:t>
            </a:r>
            <a:r>
              <a:rPr lang="en-US" altLang="zh-CN" sz="1800" dirty="0"/>
              <a:t>/</a:t>
            </a:r>
            <a:r>
              <a:rPr lang="zh-CN" altLang="en-US" sz="1800" dirty="0"/>
              <a:t>解多路复用。</a:t>
            </a:r>
          </a:p>
          <a:p>
            <a:pPr lvl="2"/>
            <a:r>
              <a:rPr lang="zh-CN" altLang="en-US" sz="1800" dirty="0" smtClean="0">
                <a:solidFill>
                  <a:srgbClr val="0000FF"/>
                </a:solidFill>
              </a:rPr>
              <a:t>路径子层</a:t>
            </a:r>
            <a:r>
              <a:rPr lang="zh-CN" altLang="en-US" sz="1800" dirty="0"/>
              <a:t>：处理端到端事件。</a:t>
            </a:r>
          </a:p>
        </p:txBody>
      </p:sp>
      <p:sp>
        <p:nvSpPr>
          <p:cNvPr id="7618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kumimoji="0" lang="zh-CN" altLang="en-US"/>
              <a:t>基本的</a:t>
            </a:r>
            <a:r>
              <a:rPr kumimoji="0" lang="en-US" altLang="zh-CN">
                <a:latin typeface="华文新魏" pitchFamily="2" charset="-122"/>
                <a:ea typeface="华文新魏" pitchFamily="2" charset="-122"/>
              </a:rPr>
              <a:t>SONET</a:t>
            </a:r>
            <a:r>
              <a:rPr kumimoji="0" lang="zh-CN" altLang="en-US"/>
              <a:t>信道 </a:t>
            </a:r>
          </a:p>
        </p:txBody>
      </p:sp>
      <p:sp>
        <p:nvSpPr>
          <p:cNvPr id="75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9812" name="Rectangle 4"/>
          <p:cNvSpPr>
            <a:spLocks noGrp="1" noChangeArrowheads="1"/>
          </p:cNvSpPr>
          <p:nvPr>
            <p:ph type="body" idx="1"/>
          </p:nvPr>
        </p:nvSpPr>
        <p:spPr>
          <a:xfrm>
            <a:off x="809625" y="1773238"/>
            <a:ext cx="7958138" cy="863600"/>
          </a:xfrm>
        </p:spPr>
        <p:txBody>
          <a:bodyPr/>
          <a:lstStyle/>
          <a:p>
            <a:pPr>
              <a:lnSpc>
                <a:spcPct val="110000"/>
              </a:lnSpc>
            </a:pPr>
            <a:r>
              <a:rPr lang="en-US" altLang="zh-CN" sz="2000">
                <a:solidFill>
                  <a:srgbClr val="FF0000"/>
                </a:solidFill>
              </a:rPr>
              <a:t>STS-1</a:t>
            </a:r>
            <a:r>
              <a:rPr lang="zh-CN" altLang="en-US" sz="2000">
                <a:solidFill>
                  <a:srgbClr val="FF0000"/>
                </a:solidFill>
              </a:rPr>
              <a:t>（同步传输信号）或</a:t>
            </a:r>
            <a:r>
              <a:rPr lang="en-US" altLang="zh-CN" sz="2000">
                <a:solidFill>
                  <a:srgbClr val="FF0000"/>
                </a:solidFill>
              </a:rPr>
              <a:t>OC-1</a:t>
            </a:r>
            <a:r>
              <a:rPr lang="zh-CN" altLang="en-US" sz="2000">
                <a:solidFill>
                  <a:srgbClr val="FF0000"/>
                </a:solidFill>
              </a:rPr>
              <a:t>（光载体等级）</a:t>
            </a:r>
          </a:p>
          <a:p>
            <a:pPr>
              <a:lnSpc>
                <a:spcPct val="110000"/>
              </a:lnSpc>
              <a:buFont typeface="Wingdings" pitchFamily="2" charset="2"/>
              <a:buNone/>
            </a:pPr>
            <a:r>
              <a:rPr lang="zh-CN" altLang="en-US" sz="2000"/>
              <a:t>      每</a:t>
            </a:r>
            <a:r>
              <a:rPr lang="en-US" altLang="zh-CN" sz="2000"/>
              <a:t>125us</a:t>
            </a:r>
            <a:r>
              <a:rPr lang="zh-CN" altLang="en-US" sz="2000"/>
              <a:t>传送</a:t>
            </a:r>
            <a:r>
              <a:rPr lang="en-US" altLang="zh-CN" sz="2000"/>
              <a:t>810B</a:t>
            </a:r>
            <a:r>
              <a:rPr lang="zh-CN" altLang="en-US" sz="2000"/>
              <a:t>（</a:t>
            </a:r>
            <a:r>
              <a:rPr lang="en-US" altLang="zh-CN" sz="2000"/>
              <a:t>SONET</a:t>
            </a:r>
            <a:r>
              <a:rPr lang="zh-CN" altLang="en-US" sz="2000"/>
              <a:t>基本帧），速率为</a:t>
            </a:r>
            <a:r>
              <a:rPr lang="en-US" altLang="zh-CN" sz="2000"/>
              <a:t>51.84Mbps</a:t>
            </a:r>
            <a:r>
              <a:rPr lang="zh-CN" altLang="en-US" sz="2000"/>
              <a:t> </a:t>
            </a:r>
          </a:p>
        </p:txBody>
      </p:sp>
      <p:pic>
        <p:nvPicPr>
          <p:cNvPr id="759813" name="Picture 5" descr="2-36"/>
          <p:cNvPicPr>
            <a:picLocks noChangeAspect="1" noChangeArrowheads="1"/>
          </p:cNvPicPr>
          <p:nvPr/>
        </p:nvPicPr>
        <p:blipFill>
          <a:blip r:embed="rId7">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539750" y="2276475"/>
            <a:ext cx="8353425" cy="4311650"/>
          </a:xfrm>
          <a:prstGeom prst="rect">
            <a:avLst/>
          </a:prstGeom>
          <a:noFill/>
          <a:extLst>
            <a:ext uri="{909E8E84-426E-40DD-AFC4-6F175D3DCCD1}">
              <a14:hiddenFill xmlns:a14="http://schemas.microsoft.com/office/drawing/2010/main">
                <a:solidFill>
                  <a:srgbClr val="FFFFFF"/>
                </a:solidFill>
              </a14:hiddenFill>
            </a:ext>
          </a:extLst>
        </p:spPr>
      </p:pic>
      <p:sp>
        <p:nvSpPr>
          <p:cNvPr id="7598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r>
              <a:rPr kumimoji="0" lang="zh-CN" altLang="en-US"/>
              <a:t>解  释</a:t>
            </a:r>
          </a:p>
        </p:txBody>
      </p:sp>
      <p:sp>
        <p:nvSpPr>
          <p:cNvPr id="76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2884"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前</a:t>
            </a:r>
            <a:r>
              <a:rPr lang="en-US" altLang="zh-CN" sz="2400" dirty="0">
                <a:solidFill>
                  <a:srgbClr val="FF0000"/>
                </a:solidFill>
              </a:rPr>
              <a:t>3</a:t>
            </a:r>
            <a:r>
              <a:rPr lang="zh-CN" altLang="en-US" sz="2400" dirty="0">
                <a:solidFill>
                  <a:srgbClr val="FF0000"/>
                </a:solidFill>
              </a:rPr>
              <a:t>列用作系统管理</a:t>
            </a:r>
          </a:p>
          <a:p>
            <a:pPr lvl="1">
              <a:lnSpc>
                <a:spcPct val="95000"/>
              </a:lnSpc>
            </a:pPr>
            <a:r>
              <a:rPr lang="zh-CN" altLang="en-US" sz="2000" dirty="0"/>
              <a:t>前</a:t>
            </a:r>
            <a:r>
              <a:rPr lang="en-US" altLang="zh-CN" sz="2000" dirty="0"/>
              <a:t>3</a:t>
            </a:r>
            <a:r>
              <a:rPr lang="zh-CN" altLang="en-US" sz="2000" dirty="0"/>
              <a:t>行用作段开销</a:t>
            </a:r>
          </a:p>
          <a:p>
            <a:pPr lvl="1">
              <a:lnSpc>
                <a:spcPct val="95000"/>
              </a:lnSpc>
            </a:pPr>
            <a:r>
              <a:rPr lang="zh-CN" altLang="en-US" sz="2000" dirty="0"/>
              <a:t>后</a:t>
            </a:r>
            <a:r>
              <a:rPr lang="en-US" altLang="zh-CN" sz="2000" dirty="0"/>
              <a:t>6</a:t>
            </a:r>
            <a:r>
              <a:rPr lang="zh-CN" altLang="en-US" sz="2000" dirty="0"/>
              <a:t>行用作线路开销</a:t>
            </a:r>
          </a:p>
          <a:p>
            <a:pPr>
              <a:lnSpc>
                <a:spcPct val="95000"/>
              </a:lnSpc>
            </a:pPr>
            <a:r>
              <a:rPr lang="zh-CN" altLang="en-US" sz="2400" dirty="0">
                <a:solidFill>
                  <a:srgbClr val="FF0000"/>
                </a:solidFill>
              </a:rPr>
              <a:t>后</a:t>
            </a:r>
            <a:r>
              <a:rPr lang="en-US" altLang="zh-CN" sz="2400" dirty="0">
                <a:solidFill>
                  <a:srgbClr val="FF0000"/>
                </a:solidFill>
              </a:rPr>
              <a:t>87</a:t>
            </a:r>
            <a:r>
              <a:rPr lang="zh-CN" altLang="en-US" sz="2400" dirty="0">
                <a:solidFill>
                  <a:srgbClr val="FF0000"/>
                </a:solidFill>
              </a:rPr>
              <a:t>列用作用户数据（同步净荷包</a:t>
            </a:r>
            <a:r>
              <a:rPr lang="en-US" altLang="zh-CN" sz="2400" dirty="0">
                <a:solidFill>
                  <a:srgbClr val="FF0000"/>
                </a:solidFill>
              </a:rPr>
              <a:t>SPE</a:t>
            </a:r>
            <a:r>
              <a:rPr lang="zh-CN" altLang="en-US" sz="2400" dirty="0">
                <a:solidFill>
                  <a:srgbClr val="FF0000"/>
                </a:solidFill>
              </a:rPr>
              <a:t>）</a:t>
            </a:r>
          </a:p>
          <a:p>
            <a:pPr lvl="1">
              <a:lnSpc>
                <a:spcPct val="95000"/>
              </a:lnSpc>
            </a:pPr>
            <a:r>
              <a:rPr lang="zh-CN" altLang="en-US" sz="2000" dirty="0"/>
              <a:t>用户数据可以从帧的任何位置开始存放</a:t>
            </a:r>
          </a:p>
          <a:p>
            <a:pPr lvl="1">
              <a:lnSpc>
                <a:spcPct val="95000"/>
              </a:lnSpc>
            </a:pPr>
            <a:r>
              <a:rPr lang="zh-CN" altLang="en-US" sz="2000" dirty="0"/>
              <a:t>线路开销的第</a:t>
            </a:r>
            <a:r>
              <a:rPr lang="en-US" altLang="zh-CN" sz="2000" dirty="0"/>
              <a:t>1</a:t>
            </a:r>
            <a:r>
              <a:rPr lang="zh-CN" altLang="en-US" sz="2000" dirty="0"/>
              <a:t>行中包含了指向第</a:t>
            </a:r>
            <a:r>
              <a:rPr lang="en-US" altLang="zh-CN" sz="2000" dirty="0"/>
              <a:t>1</a:t>
            </a:r>
            <a:r>
              <a:rPr lang="zh-CN" altLang="en-US" sz="2000" dirty="0"/>
              <a:t>字节的指针</a:t>
            </a:r>
          </a:p>
          <a:p>
            <a:pPr lvl="1">
              <a:lnSpc>
                <a:spcPct val="95000"/>
              </a:lnSpc>
            </a:pPr>
            <a:r>
              <a:rPr lang="en-US" altLang="zh-CN" sz="2000" dirty="0"/>
              <a:t>SPE</a:t>
            </a:r>
            <a:r>
              <a:rPr lang="zh-CN" altLang="en-US" sz="2000" dirty="0"/>
              <a:t>的第</a:t>
            </a:r>
            <a:r>
              <a:rPr lang="en-US" altLang="zh-CN" sz="2000" dirty="0"/>
              <a:t>1</a:t>
            </a:r>
            <a:r>
              <a:rPr lang="zh-CN" altLang="en-US" sz="2000" dirty="0"/>
              <a:t>列</a:t>
            </a:r>
            <a:r>
              <a:rPr lang="zh-CN" altLang="en-US" sz="2000" dirty="0" smtClean="0"/>
              <a:t>用作路径开销</a:t>
            </a:r>
            <a:endParaRPr lang="zh-CN" altLang="en-US" sz="2000" dirty="0"/>
          </a:p>
          <a:p>
            <a:pPr>
              <a:lnSpc>
                <a:spcPct val="95000"/>
              </a:lnSpc>
            </a:pPr>
            <a:r>
              <a:rPr lang="zh-CN" altLang="en-US" sz="2400" dirty="0">
                <a:solidFill>
                  <a:srgbClr val="FF0000"/>
                </a:solidFill>
              </a:rPr>
              <a:t>段、线路</a:t>
            </a:r>
            <a:r>
              <a:rPr lang="zh-CN" altLang="en-US" sz="2400" dirty="0" smtClean="0">
                <a:solidFill>
                  <a:srgbClr val="FF0000"/>
                </a:solidFill>
              </a:rPr>
              <a:t>和路径开销</a:t>
            </a:r>
            <a:r>
              <a:rPr lang="zh-CN" altLang="en-US" sz="2400" dirty="0">
                <a:solidFill>
                  <a:srgbClr val="FF0000"/>
                </a:solidFill>
              </a:rPr>
              <a:t>用作</a:t>
            </a:r>
            <a:r>
              <a:rPr lang="en-US" altLang="zh-CN" sz="2400" dirty="0" smtClean="0">
                <a:solidFill>
                  <a:srgbClr val="FF0000"/>
                </a:solidFill>
              </a:rPr>
              <a:t>OAM</a:t>
            </a:r>
            <a:r>
              <a:rPr lang="zh-CN" altLang="en-US" sz="2400" dirty="0" smtClean="0">
                <a:solidFill>
                  <a:srgbClr val="FF0000"/>
                </a:solidFill>
              </a:rPr>
              <a:t>（操作、管理和维护）</a:t>
            </a:r>
            <a:endParaRPr lang="en-US" altLang="zh-CN" sz="2400" dirty="0">
              <a:solidFill>
                <a:srgbClr val="FF0000"/>
              </a:solidFill>
            </a:endParaRPr>
          </a:p>
          <a:p>
            <a:pPr>
              <a:lnSpc>
                <a:spcPct val="95000"/>
              </a:lnSpc>
            </a:pPr>
            <a:r>
              <a:rPr lang="zh-CN" altLang="en-US" sz="2400" dirty="0">
                <a:solidFill>
                  <a:srgbClr val="FF0000"/>
                </a:solidFill>
              </a:rPr>
              <a:t>数据速率</a:t>
            </a:r>
          </a:p>
          <a:p>
            <a:pPr lvl="1">
              <a:lnSpc>
                <a:spcPct val="95000"/>
              </a:lnSpc>
            </a:pPr>
            <a:r>
              <a:rPr lang="zh-CN" altLang="en-US" sz="2000" dirty="0"/>
              <a:t>用户数据速率：</a:t>
            </a:r>
            <a:r>
              <a:rPr lang="en-US" altLang="zh-CN" sz="2000" dirty="0"/>
              <a:t>8×9×86×8000=49.536Mbps</a:t>
            </a:r>
          </a:p>
          <a:p>
            <a:pPr lvl="1">
              <a:lnSpc>
                <a:spcPct val="95000"/>
              </a:lnSpc>
            </a:pPr>
            <a:r>
              <a:rPr lang="en-US" altLang="zh-CN" sz="2000" dirty="0"/>
              <a:t>SPE</a:t>
            </a:r>
            <a:r>
              <a:rPr lang="zh-CN" altLang="en-US" sz="2000" dirty="0"/>
              <a:t>速率：</a:t>
            </a:r>
            <a:r>
              <a:rPr lang="en-US" altLang="zh-CN" sz="2000" dirty="0"/>
              <a:t>8×9×87×8000=50.112Mbps</a:t>
            </a:r>
          </a:p>
          <a:p>
            <a:pPr lvl="1">
              <a:lnSpc>
                <a:spcPct val="95000"/>
              </a:lnSpc>
            </a:pPr>
            <a:r>
              <a:rPr lang="zh-CN" altLang="en-US" sz="2000" dirty="0"/>
              <a:t>总数据速率：</a:t>
            </a:r>
            <a:r>
              <a:rPr lang="en-US" altLang="zh-CN" sz="2000" dirty="0"/>
              <a:t>8×9×90×8000=51.84Mbps</a:t>
            </a:r>
            <a:endParaRPr lang="zh-CN" altLang="en-US" sz="2000" dirty="0"/>
          </a:p>
        </p:txBody>
      </p:sp>
      <p:sp>
        <p:nvSpPr>
          <p:cNvPr id="762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r>
              <a:rPr kumimoji="0" lang="zh-CN" altLang="en-US"/>
              <a:t>高层次的多路复用 </a:t>
            </a:r>
          </a:p>
        </p:txBody>
      </p:sp>
      <p:sp>
        <p:nvSpPr>
          <p:cNvPr id="76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3908" name="Rectangle 4"/>
          <p:cNvSpPr>
            <a:spLocks noGrp="1" noChangeArrowheads="1"/>
          </p:cNvSpPr>
          <p:nvPr>
            <p:ph type="body" idx="1"/>
          </p:nvPr>
        </p:nvSpPr>
        <p:spPr>
          <a:xfrm>
            <a:off x="827088" y="4869160"/>
            <a:ext cx="7958137" cy="1584176"/>
          </a:xfrm>
        </p:spPr>
        <p:txBody>
          <a:bodyPr/>
          <a:lstStyle/>
          <a:p>
            <a:r>
              <a:rPr lang="zh-CN" altLang="en-US" sz="2000" dirty="0"/>
              <a:t>在</a:t>
            </a:r>
            <a:r>
              <a:rPr lang="en-US" altLang="zh-CN" sz="2000" dirty="0"/>
              <a:t>40Mbps</a:t>
            </a:r>
            <a:r>
              <a:rPr lang="zh-CN" altLang="en-US" sz="2000" dirty="0"/>
              <a:t>以下，北美的</a:t>
            </a:r>
            <a:r>
              <a:rPr lang="en-US" altLang="zh-CN" sz="2000" dirty="0"/>
              <a:t>T1~T3</a:t>
            </a:r>
            <a:r>
              <a:rPr lang="zh-CN" altLang="en-US" sz="2000" dirty="0"/>
              <a:t>和欧洲的</a:t>
            </a:r>
            <a:r>
              <a:rPr lang="en-US" altLang="zh-CN" sz="2000" dirty="0"/>
              <a:t>E1~E3</a:t>
            </a:r>
            <a:r>
              <a:rPr lang="zh-CN" altLang="en-US" sz="2000" dirty="0" smtClean="0"/>
              <a:t>不同；</a:t>
            </a:r>
            <a:endParaRPr lang="zh-CN" altLang="en-US" sz="2000" dirty="0"/>
          </a:p>
          <a:p>
            <a:r>
              <a:rPr lang="zh-CN" altLang="en-US" sz="2000" dirty="0"/>
              <a:t>在更高速率的标准上，</a:t>
            </a:r>
            <a:r>
              <a:rPr lang="en-US" altLang="zh-CN" sz="2000" dirty="0"/>
              <a:t>SONET/SDH</a:t>
            </a:r>
            <a:r>
              <a:rPr lang="zh-CN" altLang="en-US" sz="2000" dirty="0"/>
              <a:t>基本</a:t>
            </a:r>
            <a:r>
              <a:rPr lang="zh-CN" altLang="en-US" sz="2000" dirty="0" smtClean="0"/>
              <a:t>相同；</a:t>
            </a:r>
            <a:endParaRPr lang="en-US" altLang="zh-CN" sz="2000" dirty="0" smtClean="0"/>
          </a:p>
          <a:p>
            <a:r>
              <a:rPr lang="zh-CN" altLang="en-US" sz="2000" dirty="0" smtClean="0"/>
              <a:t>如果一个线路名称后加“</a:t>
            </a:r>
            <a:r>
              <a:rPr lang="en-US" altLang="zh-CN" sz="2000" dirty="0" smtClean="0"/>
              <a:t>c</a:t>
            </a:r>
            <a:r>
              <a:rPr lang="zh-CN" altLang="en-US" sz="2000" dirty="0" smtClean="0"/>
              <a:t>”（例如：</a:t>
            </a:r>
            <a:r>
              <a:rPr lang="en-US" altLang="zh-CN" sz="2000" dirty="0" smtClean="0"/>
              <a:t>OC-3c</a:t>
            </a:r>
            <a:r>
              <a:rPr lang="zh-CN" altLang="en-US" sz="2000" dirty="0" smtClean="0"/>
              <a:t>），表示载波没有被复用，数据全部来自单个源；否则来自多个不同的源。</a:t>
            </a:r>
            <a:endParaRPr lang="zh-CN" altLang="en-US" sz="2000" dirty="0"/>
          </a:p>
        </p:txBody>
      </p:sp>
      <p:sp>
        <p:nvSpPr>
          <p:cNvPr id="763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pic>
        <p:nvPicPr>
          <p:cNvPr id="7"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89000" y="1800781"/>
            <a:ext cx="7931472" cy="29963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kumimoji="0" lang="zh-CN" altLang="en-US"/>
              <a:t>图  例 </a:t>
            </a:r>
          </a:p>
        </p:txBody>
      </p:sp>
      <p:sp>
        <p:nvSpPr>
          <p:cNvPr id="76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64934" name="Picture 6"/>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989138"/>
            <a:ext cx="8064500"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49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r>
              <a:rPr lang="zh-CN" altLang="en-US"/>
              <a:t>交换局及其主要技术</a:t>
            </a:r>
          </a:p>
        </p:txBody>
      </p:sp>
      <p:sp>
        <p:nvSpPr>
          <p:cNvPr id="71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8852" name="Rectangle 4"/>
          <p:cNvSpPr>
            <a:spLocks noGrp="1" noChangeArrowheads="1"/>
          </p:cNvSpPr>
          <p:nvPr>
            <p:ph type="body" idx="1"/>
          </p:nvPr>
        </p:nvSpPr>
        <p:spPr/>
        <p:txBody>
          <a:bodyPr/>
          <a:lstStyle/>
          <a:p>
            <a:pPr>
              <a:lnSpc>
                <a:spcPct val="105000"/>
              </a:lnSpc>
            </a:pPr>
            <a:r>
              <a:rPr lang="zh-CN" altLang="en-US">
                <a:solidFill>
                  <a:srgbClr val="FF0000"/>
                </a:solidFill>
              </a:rPr>
              <a:t>交换设备</a:t>
            </a:r>
          </a:p>
          <a:p>
            <a:pPr lvl="1">
              <a:lnSpc>
                <a:spcPct val="105000"/>
              </a:lnSpc>
            </a:pPr>
            <a:r>
              <a:rPr kumimoji="0" lang="zh-CN" altLang="en-US"/>
              <a:t>交叉点交换机</a:t>
            </a:r>
          </a:p>
          <a:p>
            <a:pPr lvl="1">
              <a:lnSpc>
                <a:spcPct val="105000"/>
              </a:lnSpc>
            </a:pPr>
            <a:r>
              <a:rPr kumimoji="0" lang="zh-CN" altLang="en-US"/>
              <a:t>空间分隔交换机</a:t>
            </a:r>
          </a:p>
          <a:p>
            <a:pPr lvl="1">
              <a:lnSpc>
                <a:spcPct val="105000"/>
              </a:lnSpc>
            </a:pPr>
            <a:r>
              <a:rPr kumimoji="0" lang="zh-CN" altLang="en-US"/>
              <a:t>时分交换机</a:t>
            </a:r>
          </a:p>
          <a:p>
            <a:pPr>
              <a:lnSpc>
                <a:spcPct val="105000"/>
              </a:lnSpc>
            </a:pPr>
            <a:r>
              <a:rPr kumimoji="0" lang="zh-CN" altLang="en-US">
                <a:solidFill>
                  <a:srgbClr val="FF0000"/>
                </a:solidFill>
              </a:rPr>
              <a:t>交换技术</a:t>
            </a:r>
          </a:p>
          <a:p>
            <a:pPr lvl="1">
              <a:lnSpc>
                <a:spcPct val="105000"/>
              </a:lnSpc>
            </a:pPr>
            <a:r>
              <a:rPr kumimoji="0" lang="zh-CN" altLang="en-US">
                <a:solidFill>
                  <a:srgbClr val="0000FF"/>
                </a:solidFill>
              </a:rPr>
              <a:t>电路交换：电话网络</a:t>
            </a:r>
          </a:p>
          <a:p>
            <a:pPr lvl="1">
              <a:lnSpc>
                <a:spcPct val="105000"/>
              </a:lnSpc>
            </a:pPr>
            <a:r>
              <a:rPr kumimoji="0" lang="zh-CN" altLang="en-US"/>
              <a:t>报文交换：邮政网络</a:t>
            </a:r>
          </a:p>
          <a:p>
            <a:pPr lvl="1">
              <a:lnSpc>
                <a:spcPct val="105000"/>
              </a:lnSpc>
            </a:pPr>
            <a:r>
              <a:rPr kumimoji="0" lang="zh-CN" altLang="en-US"/>
              <a:t>分组交换：计算机网络</a:t>
            </a:r>
          </a:p>
        </p:txBody>
      </p:sp>
      <p:sp>
        <p:nvSpPr>
          <p:cNvPr id="718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1403350" y="476250"/>
            <a:ext cx="6337300" cy="1008063"/>
          </a:xfrm>
        </p:spPr>
        <p:txBody>
          <a:bodyPr/>
          <a:lstStyle/>
          <a:p>
            <a:r>
              <a:rPr lang="zh-CN" altLang="en-US" sz="4000"/>
              <a:t>电路交换和分组交换的比较 </a:t>
            </a:r>
          </a:p>
        </p:txBody>
      </p:sp>
      <p:sp>
        <p:nvSpPr>
          <p:cNvPr id="76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65957" name="Picture 5" descr="2-40"/>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l="6819" t="10271" r="5455" b="10271"/>
          <a:stretch>
            <a:fillRect/>
          </a:stretch>
        </p:blipFill>
        <p:spPr bwMode="auto">
          <a:xfrm>
            <a:off x="684213" y="1844675"/>
            <a:ext cx="8208962" cy="3948113"/>
          </a:xfrm>
          <a:prstGeom prst="rect">
            <a:avLst/>
          </a:prstGeom>
          <a:noFill/>
          <a:extLst>
            <a:ext uri="{909E8E84-426E-40DD-AFC4-6F175D3DCCD1}">
              <a14:hiddenFill xmlns:a14="http://schemas.microsoft.com/office/drawing/2010/main">
                <a:solidFill>
                  <a:srgbClr val="FFFFFF"/>
                </a:solidFill>
              </a14:hiddenFill>
            </a:ext>
          </a:extLst>
        </p:spPr>
      </p:pic>
      <p:sp>
        <p:nvSpPr>
          <p:cNvPr id="765958" name="Rectangle 6"/>
          <p:cNvSpPr>
            <a:spLocks noGrp="1" noChangeArrowheads="1"/>
          </p:cNvSpPr>
          <p:nvPr>
            <p:ph type="body" idx="1"/>
          </p:nvPr>
        </p:nvSpPr>
        <p:spPr>
          <a:xfrm>
            <a:off x="827088" y="5876925"/>
            <a:ext cx="7958137" cy="360363"/>
          </a:xfrm>
        </p:spPr>
        <p:txBody>
          <a:bodyPr/>
          <a:lstStyle/>
          <a:p>
            <a:pPr algn="ctr">
              <a:lnSpc>
                <a:spcPct val="80000"/>
              </a:lnSpc>
              <a:buFont typeface="Wingdings" pitchFamily="2" charset="2"/>
              <a:buNone/>
            </a:pPr>
            <a:r>
              <a:rPr lang="zh-CN" altLang="en-US" sz="1800" dirty="0"/>
              <a:t>计算机网络通常采用</a:t>
            </a:r>
            <a:r>
              <a:rPr lang="zh-CN" altLang="en-US" sz="1800" dirty="0">
                <a:solidFill>
                  <a:srgbClr val="FF0000"/>
                </a:solidFill>
              </a:rPr>
              <a:t>分组交换</a:t>
            </a:r>
            <a:r>
              <a:rPr lang="zh-CN" altLang="en-US" sz="1800" dirty="0"/>
              <a:t>，偶尔采用电路交换，但从不采用报文交换。</a:t>
            </a:r>
          </a:p>
        </p:txBody>
      </p:sp>
      <p:sp>
        <p:nvSpPr>
          <p:cNvPr id="76595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a:t>移动电话系统</a:t>
            </a:r>
          </a:p>
        </p:txBody>
      </p:sp>
      <p:sp>
        <p:nvSpPr>
          <p:cNvPr id="71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3732" name="Rectangle 4"/>
          <p:cNvSpPr>
            <a:spLocks noGrp="1" noChangeArrowheads="1"/>
          </p:cNvSpPr>
          <p:nvPr>
            <p:ph type="body" idx="1"/>
          </p:nvPr>
        </p:nvSpPr>
        <p:spPr>
          <a:xfrm>
            <a:off x="1979985" y="2348880"/>
            <a:ext cx="4896271" cy="3456905"/>
          </a:xfrm>
        </p:spPr>
        <p:txBody>
          <a:bodyPr/>
          <a:lstStyle/>
          <a:p>
            <a:pPr>
              <a:lnSpc>
                <a:spcPct val="150000"/>
              </a:lnSpc>
            </a:pPr>
            <a:r>
              <a:rPr lang="en-US" altLang="zh-CN" dirty="0" smtClean="0">
                <a:hlinkClick r:id="rId5" action="ppaction://hlinksldjump"/>
              </a:rPr>
              <a:t>1G</a:t>
            </a:r>
            <a:r>
              <a:rPr lang="zh-CN" altLang="en-US" dirty="0" smtClean="0">
                <a:hlinkClick r:id="rId5" action="ppaction://hlinksldjump"/>
              </a:rPr>
              <a:t>：</a:t>
            </a:r>
            <a:r>
              <a:rPr lang="zh-CN" altLang="en-US" dirty="0">
                <a:hlinkClick r:id="rId5" action="ppaction://hlinksldjump"/>
              </a:rPr>
              <a:t>模拟声音 </a:t>
            </a:r>
            <a:endParaRPr lang="zh-CN" altLang="en-US" dirty="0"/>
          </a:p>
          <a:p>
            <a:pPr>
              <a:lnSpc>
                <a:spcPct val="150000"/>
              </a:lnSpc>
            </a:pPr>
            <a:r>
              <a:rPr lang="en-US" altLang="zh-CN" dirty="0" smtClean="0">
                <a:hlinkClick r:id="rId6" action="ppaction://hlinksldjump"/>
              </a:rPr>
              <a:t>2G</a:t>
            </a:r>
            <a:r>
              <a:rPr lang="zh-CN" altLang="en-US" dirty="0" smtClean="0">
                <a:hlinkClick r:id="rId6" action="ppaction://hlinksldjump"/>
              </a:rPr>
              <a:t>：</a:t>
            </a:r>
            <a:r>
              <a:rPr lang="zh-CN" altLang="en-US" dirty="0">
                <a:hlinkClick r:id="rId6" action="ppaction://hlinksldjump"/>
              </a:rPr>
              <a:t>数字声音 </a:t>
            </a:r>
            <a:endParaRPr lang="zh-CN" altLang="en-US" dirty="0"/>
          </a:p>
          <a:p>
            <a:pPr>
              <a:lnSpc>
                <a:spcPct val="150000"/>
              </a:lnSpc>
            </a:pPr>
            <a:r>
              <a:rPr lang="en-US" altLang="zh-CN" dirty="0" smtClean="0">
                <a:hlinkClick r:id="rId7" action="ppaction://hlinksldjump"/>
              </a:rPr>
              <a:t>3G</a:t>
            </a:r>
            <a:r>
              <a:rPr lang="zh-CN" altLang="en-US" dirty="0" smtClean="0">
                <a:hlinkClick r:id="rId7" action="ppaction://hlinksldjump"/>
              </a:rPr>
              <a:t>：</a:t>
            </a:r>
            <a:r>
              <a:rPr lang="zh-CN" altLang="en-US" dirty="0">
                <a:hlinkClick r:id="rId7" action="ppaction://hlinksldjump"/>
              </a:rPr>
              <a:t>数字声音和数据 </a:t>
            </a:r>
            <a:endParaRPr lang="en-US" altLang="zh-CN" dirty="0" smtClean="0"/>
          </a:p>
          <a:p>
            <a:pPr>
              <a:lnSpc>
                <a:spcPct val="150000"/>
              </a:lnSpc>
            </a:pPr>
            <a:r>
              <a:rPr lang="en-US" altLang="zh-CN" dirty="0" smtClean="0"/>
              <a:t>4G</a:t>
            </a:r>
            <a:r>
              <a:rPr lang="zh-CN" altLang="en-US" dirty="0" smtClean="0"/>
              <a:t>：数字数据包括语音</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zh-CN" altLang="en-US"/>
              <a:t>第一代移动电话</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en-US" sz="2400">
                <a:latin typeface="华文新魏" pitchFamily="2" charset="-122"/>
              </a:rPr>
              <a:t>模拟声音 </a:t>
            </a:r>
            <a:r>
              <a:rPr lang="zh-CN" altLang="en-US" sz="2400">
                <a:latin typeface="华文新魏" pitchFamily="2" charset="-122"/>
              </a:rPr>
              <a:t>）</a:t>
            </a:r>
          </a:p>
        </p:txBody>
      </p:sp>
      <p:sp>
        <p:nvSpPr>
          <p:cNvPr id="76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6981"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800">
                <a:solidFill>
                  <a:srgbClr val="FF0000"/>
                </a:solidFill>
              </a:rPr>
              <a:t>按钮启动通话系统</a:t>
            </a:r>
          </a:p>
          <a:p>
            <a:pPr lvl="1">
              <a:lnSpc>
                <a:spcPct val="110000"/>
              </a:lnSpc>
            </a:pPr>
            <a:r>
              <a:rPr lang="zh-CN" altLang="en-US" sz="2400"/>
              <a:t>发射装置功率大</a:t>
            </a:r>
          </a:p>
          <a:p>
            <a:pPr lvl="1">
              <a:lnSpc>
                <a:spcPct val="110000"/>
              </a:lnSpc>
            </a:pPr>
            <a:r>
              <a:rPr lang="zh-CN" altLang="en-US" sz="2400"/>
              <a:t>利用单信道进行发送和接收</a:t>
            </a:r>
          </a:p>
          <a:p>
            <a:pPr>
              <a:lnSpc>
                <a:spcPct val="110000"/>
              </a:lnSpc>
            </a:pPr>
            <a:r>
              <a:rPr lang="zh-CN" altLang="en-US" sz="2800">
                <a:solidFill>
                  <a:srgbClr val="FF0000"/>
                </a:solidFill>
              </a:rPr>
              <a:t>改进型移动电话系统（</a:t>
            </a:r>
            <a:r>
              <a:rPr lang="en-US" altLang="zh-CN" sz="2800">
                <a:solidFill>
                  <a:srgbClr val="FF0000"/>
                </a:solidFill>
              </a:rPr>
              <a:t>IMTS</a:t>
            </a:r>
            <a:r>
              <a:rPr lang="zh-CN" altLang="en-US" sz="2800">
                <a:solidFill>
                  <a:srgbClr val="FF0000"/>
                </a:solidFill>
              </a:rPr>
              <a:t>）</a:t>
            </a:r>
          </a:p>
          <a:p>
            <a:pPr lvl="1">
              <a:lnSpc>
                <a:spcPct val="110000"/>
              </a:lnSpc>
            </a:pPr>
            <a:r>
              <a:rPr lang="zh-CN" altLang="en-US" sz="2400"/>
              <a:t>发射装置功率大</a:t>
            </a:r>
          </a:p>
          <a:p>
            <a:pPr lvl="1">
              <a:lnSpc>
                <a:spcPct val="110000"/>
              </a:lnSpc>
            </a:pPr>
            <a:r>
              <a:rPr lang="zh-CN" altLang="en-US" sz="2400"/>
              <a:t>发送和接收分别使用不同的信道</a:t>
            </a:r>
          </a:p>
          <a:p>
            <a:pPr lvl="1">
              <a:lnSpc>
                <a:spcPct val="110000"/>
              </a:lnSpc>
            </a:pPr>
            <a:r>
              <a:rPr lang="zh-CN" altLang="en-US" sz="2400"/>
              <a:t>无法投入实际应用（信道数量少，发射装置功率大）</a:t>
            </a:r>
          </a:p>
          <a:p>
            <a:pPr>
              <a:lnSpc>
                <a:spcPct val="110000"/>
              </a:lnSpc>
            </a:pPr>
            <a:r>
              <a:rPr lang="zh-CN" altLang="en-US" sz="2800">
                <a:solidFill>
                  <a:srgbClr val="FF0000"/>
                </a:solidFill>
              </a:rPr>
              <a:t>高级移动电话系统（</a:t>
            </a:r>
            <a:r>
              <a:rPr lang="en-US" altLang="zh-CN" sz="2800">
                <a:solidFill>
                  <a:srgbClr val="FF0000"/>
                </a:solidFill>
              </a:rPr>
              <a:t>AMPS</a:t>
            </a:r>
            <a:r>
              <a:rPr lang="zh-CN" altLang="en-US" sz="2800">
                <a:solidFill>
                  <a:srgbClr val="FF0000"/>
                </a:solidFill>
              </a:rPr>
              <a:t>）</a:t>
            </a:r>
          </a:p>
          <a:p>
            <a:pPr lvl="1">
              <a:lnSpc>
                <a:spcPct val="110000"/>
              </a:lnSpc>
            </a:pPr>
            <a:r>
              <a:rPr lang="zh-CN" altLang="en-US" sz="2400"/>
              <a:t>模拟蜂窝电话，是第一代移动电话的典型代表</a:t>
            </a:r>
          </a:p>
        </p:txBody>
      </p:sp>
      <p:sp>
        <p:nvSpPr>
          <p:cNvPr id="766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8" name="Rectangle 4"/>
          <p:cNvSpPr>
            <a:spLocks noGrp="1" noChangeArrowheads="1"/>
          </p:cNvSpPr>
          <p:nvPr>
            <p:ph type="title"/>
          </p:nvPr>
        </p:nvSpPr>
        <p:spPr/>
        <p:txBody>
          <a:bodyPr/>
          <a:lstStyle/>
          <a:p>
            <a:r>
              <a:rPr lang="zh-CN" altLang="en-US"/>
              <a:t>有限带宽信号</a:t>
            </a:r>
          </a:p>
        </p:txBody>
      </p:sp>
      <p:pic>
        <p:nvPicPr>
          <p:cNvPr id="533509" name="Picture 5"/>
          <p:cNvPicPr>
            <a:picLocks noChangeAspect="1" noChangeArrowheads="1"/>
          </p:cNvPicPr>
          <p:nvPr/>
        </p:nvPicPr>
        <p:blipFill>
          <a:blip r:embed="rId4">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t="36517"/>
          <a:stretch>
            <a:fillRect/>
          </a:stretch>
        </p:blipFill>
        <p:spPr bwMode="auto">
          <a:xfrm>
            <a:off x="611188" y="3068638"/>
            <a:ext cx="612140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510" name="Text Box 6"/>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3511" name="Text Box 7"/>
          <p:cNvSpPr txBox="1">
            <a:spLocks noChangeArrowheads="1"/>
          </p:cNvSpPr>
          <p:nvPr/>
        </p:nvSpPr>
        <p:spPr bwMode="auto">
          <a:xfrm>
            <a:off x="4067174" y="2133600"/>
            <a:ext cx="3169121"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3512" name="Object 8"/>
          <p:cNvGraphicFramePr>
            <a:graphicFrameLocks noChangeAspect="1"/>
          </p:cNvGraphicFramePr>
          <p:nvPr/>
        </p:nvGraphicFramePr>
        <p:xfrm>
          <a:off x="5291138" y="2493963"/>
          <a:ext cx="673100" cy="304800"/>
        </p:xfrm>
        <a:graphic>
          <a:graphicData uri="http://schemas.openxmlformats.org/presentationml/2006/ole">
            <mc:AlternateContent xmlns:mc="http://schemas.openxmlformats.org/markup-compatibility/2006">
              <mc:Choice xmlns:v="urn:schemas-microsoft-com:vml" Requires="v">
                <p:oleObj spid="_x0000_s533606" name="公式" r:id="rId5" imgW="672840" imgH="304560" progId="Equation.3">
                  <p:embed/>
                </p:oleObj>
              </mc:Choice>
              <mc:Fallback>
                <p:oleObj name="公式" r:id="rId5" imgW="672840" imgH="30456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2493963"/>
                        <a:ext cx="673100" cy="3048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13" name="Text Box 9"/>
          <p:cNvSpPr txBox="1">
            <a:spLocks noChangeArrowheads="1"/>
          </p:cNvSpPr>
          <p:nvPr/>
        </p:nvSpPr>
        <p:spPr bwMode="auto">
          <a:xfrm>
            <a:off x="6516688" y="3141663"/>
            <a:ext cx="23034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(b)</a:t>
            </a:r>
            <a:r>
              <a:rPr lang="zh-CN" altLang="en-US" sz="1800" b="1">
                <a:solidFill>
                  <a:srgbClr val="FC0404"/>
                </a:solidFill>
                <a:latin typeface="+mn-lt"/>
                <a:ea typeface="+mn-ea"/>
              </a:rPr>
              <a:t>图</a:t>
            </a:r>
            <a:r>
              <a:rPr lang="zh-CN" altLang="en-US" sz="1800" b="1">
                <a:latin typeface="+mn-lt"/>
                <a:ea typeface="+mn-ea"/>
              </a:rPr>
              <a:t>：信道带宽只允许最低</a:t>
            </a:r>
            <a:r>
              <a:rPr lang="en-US" altLang="zh-CN" sz="1800" b="1">
                <a:latin typeface="+mn-lt"/>
                <a:ea typeface="+mn-ea"/>
              </a:rPr>
              <a:t>1</a:t>
            </a:r>
            <a:r>
              <a:rPr lang="zh-CN" altLang="en-US" sz="1800" b="1">
                <a:latin typeface="+mn-lt"/>
                <a:ea typeface="+mn-ea"/>
              </a:rPr>
              <a:t>个谐波通过，信号失真严重</a:t>
            </a:r>
          </a:p>
        </p:txBody>
      </p:sp>
      <p:sp>
        <p:nvSpPr>
          <p:cNvPr id="533514" name="Text Box 10"/>
          <p:cNvSpPr txBox="1">
            <a:spLocks noChangeArrowheads="1"/>
          </p:cNvSpPr>
          <p:nvPr/>
        </p:nvSpPr>
        <p:spPr bwMode="auto">
          <a:xfrm>
            <a:off x="6516688" y="5084763"/>
            <a:ext cx="2447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(c)图</a:t>
            </a:r>
            <a:r>
              <a:rPr lang="en-US" altLang="zh-CN" sz="1800" b="1">
                <a:latin typeface="+mn-lt"/>
                <a:ea typeface="+mn-ea"/>
              </a:rPr>
              <a:t>：信道带宽只允许最低2个谐波通过</a:t>
            </a:r>
            <a:endParaRPr lang="zh-CN" altLang="en-US" sz="1800" b="1">
              <a:latin typeface="+mn-lt"/>
              <a:ea typeface="+mn-ea"/>
            </a:endParaRPr>
          </a:p>
        </p:txBody>
      </p:sp>
      <p:sp>
        <p:nvSpPr>
          <p:cNvPr id="533515"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3516"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513"/>
                                        </p:tgtEl>
                                        <p:attrNameLst>
                                          <p:attrName>style.visibility</p:attrName>
                                        </p:attrNameLst>
                                      </p:cBhvr>
                                      <p:to>
                                        <p:strVal val="visible"/>
                                      </p:to>
                                    </p:set>
                                    <p:animEffect transition="in" filter="fade">
                                      <p:cBhvr>
                                        <p:cTn id="7" dur="2000"/>
                                        <p:tgtEl>
                                          <p:spTgt spid="5335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3514"/>
                                        </p:tgtEl>
                                        <p:attrNameLst>
                                          <p:attrName>style.visibility</p:attrName>
                                        </p:attrNameLst>
                                      </p:cBhvr>
                                      <p:to>
                                        <p:strVal val="visible"/>
                                      </p:to>
                                    </p:set>
                                    <p:animEffect transition="in" filter="fade">
                                      <p:cBhvr>
                                        <p:cTn id="12" dur="2000"/>
                                        <p:tgtEl>
                                          <p:spTgt spid="533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3" grpId="0"/>
      <p:bldP spid="53351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r>
              <a:rPr lang="zh-CN" altLang="en-US"/>
              <a:t>高级移动电话系统</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zh-CN" sz="2400">
                <a:latin typeface="华文新魏" pitchFamily="2" charset="-122"/>
              </a:rPr>
              <a:t>AMPS</a:t>
            </a:r>
            <a:r>
              <a:rPr lang="en-US" altLang="en-US" sz="2400">
                <a:latin typeface="华文新魏" pitchFamily="2" charset="-122"/>
              </a:rPr>
              <a:t> </a:t>
            </a:r>
            <a:r>
              <a:rPr lang="zh-CN" altLang="en-US" sz="2400">
                <a:latin typeface="华文新魏" pitchFamily="2" charset="-122"/>
              </a:rPr>
              <a:t>）</a:t>
            </a:r>
          </a:p>
        </p:txBody>
      </p:sp>
      <p:sp>
        <p:nvSpPr>
          <p:cNvPr id="77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70053" name="Rectangle 5"/>
          <p:cNvSpPr>
            <a:spLocks noGrp="1" noChangeArrowheads="1"/>
          </p:cNvSpPr>
          <p:nvPr>
            <p:ph type="body" idx="1"/>
          </p:nvPr>
        </p:nvSpPr>
        <p:spPr>
          <a:xfrm>
            <a:off x="809625" y="1773238"/>
            <a:ext cx="7958138" cy="1008062"/>
          </a:xfrm>
        </p:spPr>
        <p:txBody>
          <a:bodyPr/>
          <a:lstStyle/>
          <a:p>
            <a:pPr>
              <a:lnSpc>
                <a:spcPct val="120000"/>
              </a:lnSpc>
            </a:pPr>
            <a:r>
              <a:rPr lang="zh-CN" altLang="en-US" sz="2000">
                <a:solidFill>
                  <a:srgbClr val="FF0000"/>
                </a:solidFill>
              </a:rPr>
              <a:t>思想</a:t>
            </a:r>
            <a:r>
              <a:rPr lang="zh-CN" altLang="en-US" sz="2000"/>
              <a:t>：将物理</a:t>
            </a:r>
            <a:r>
              <a:rPr lang="zh-CN" altLang="en-US" sz="2000">
                <a:solidFill>
                  <a:srgbClr val="0000FF"/>
                </a:solidFill>
              </a:rPr>
              <a:t>区域划分</a:t>
            </a:r>
            <a:r>
              <a:rPr lang="zh-CN" altLang="en-US" sz="2000"/>
              <a:t>成若干相对较小的单元以降低发射功率，并采用</a:t>
            </a:r>
            <a:r>
              <a:rPr lang="zh-CN" altLang="en-US" sz="2000">
                <a:solidFill>
                  <a:srgbClr val="0000FF"/>
                </a:solidFill>
              </a:rPr>
              <a:t>频率重用</a:t>
            </a:r>
            <a:r>
              <a:rPr lang="zh-CN" altLang="en-US" sz="2000"/>
              <a:t>来使</a:t>
            </a:r>
            <a:r>
              <a:rPr lang="en-US" altLang="zh-CN" sz="2000"/>
              <a:t>AMPS</a:t>
            </a:r>
            <a:r>
              <a:rPr lang="zh-CN" altLang="en-US" sz="2000"/>
              <a:t>容量增大。</a:t>
            </a:r>
          </a:p>
        </p:txBody>
      </p:sp>
      <p:pic>
        <p:nvPicPr>
          <p:cNvPr id="770054" name="Picture 6" descr="2-41"/>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2636838"/>
            <a:ext cx="7489825" cy="3968750"/>
          </a:xfrm>
          <a:prstGeom prst="rect">
            <a:avLst/>
          </a:prstGeom>
          <a:noFill/>
          <a:extLst>
            <a:ext uri="{909E8E84-426E-40DD-AFC4-6F175D3DCCD1}">
              <a14:hiddenFill xmlns:a14="http://schemas.microsoft.com/office/drawing/2010/main">
                <a:solidFill>
                  <a:srgbClr val="FFFFFF"/>
                </a:solidFill>
              </a14:hiddenFill>
            </a:ext>
          </a:extLst>
        </p:spPr>
      </p:pic>
      <p:sp>
        <p:nvSpPr>
          <p:cNvPr id="770055" name="AutoShape 7"/>
          <p:cNvSpPr>
            <a:spLocks noChangeArrowheads="1"/>
          </p:cNvSpPr>
          <p:nvPr/>
        </p:nvSpPr>
        <p:spPr bwMode="auto">
          <a:xfrm>
            <a:off x="3276600" y="2565400"/>
            <a:ext cx="2808288" cy="647700"/>
          </a:xfrm>
          <a:prstGeom prst="wedgeRoundRectCallout">
            <a:avLst>
              <a:gd name="adj1" fmla="val 44403"/>
              <a:gd name="adj2" fmla="val 92157"/>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划分后的小区域，一般近似圆形，但用六边形更易表示。 </a:t>
            </a:r>
          </a:p>
        </p:txBody>
      </p:sp>
      <p:sp>
        <p:nvSpPr>
          <p:cNvPr id="770056" name="AutoShape 8"/>
          <p:cNvSpPr>
            <a:spLocks noChangeArrowheads="1"/>
          </p:cNvSpPr>
          <p:nvPr/>
        </p:nvSpPr>
        <p:spPr bwMode="auto">
          <a:xfrm>
            <a:off x="6372225" y="2276475"/>
            <a:ext cx="2232025" cy="647700"/>
          </a:xfrm>
          <a:prstGeom prst="wedgeRoundRectCallout">
            <a:avLst>
              <a:gd name="adj1" fmla="val -29088"/>
              <a:gd name="adj2" fmla="val 203676"/>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当用户数量多时，单元可以再分成更小的单元</a:t>
            </a:r>
          </a:p>
        </p:txBody>
      </p:sp>
      <p:sp>
        <p:nvSpPr>
          <p:cNvPr id="770057" name="AutoShape 9"/>
          <p:cNvSpPr>
            <a:spLocks noChangeArrowheads="1"/>
          </p:cNvSpPr>
          <p:nvPr/>
        </p:nvSpPr>
        <p:spPr bwMode="auto">
          <a:xfrm>
            <a:off x="3851275" y="4508500"/>
            <a:ext cx="1873250" cy="647700"/>
          </a:xfrm>
          <a:prstGeom prst="wedgeRoundRectCallout">
            <a:avLst>
              <a:gd name="adj1" fmla="val -69236"/>
              <a:gd name="adj2" fmla="val -16470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每个单元使用一套频率进行发送</a:t>
            </a:r>
            <a:r>
              <a:rPr lang="en-US" altLang="zh-CN" sz="1600" b="1">
                <a:latin typeface="+mn-lt"/>
                <a:ea typeface="+mn-ea"/>
              </a:rPr>
              <a:t>/</a:t>
            </a:r>
            <a:r>
              <a:rPr lang="zh-CN" altLang="en-US" sz="1600" b="1">
                <a:latin typeface="+mn-lt"/>
                <a:ea typeface="+mn-ea"/>
              </a:rPr>
              <a:t>接收</a:t>
            </a:r>
          </a:p>
        </p:txBody>
      </p:sp>
      <p:sp>
        <p:nvSpPr>
          <p:cNvPr id="770058" name="AutoShape 10"/>
          <p:cNvSpPr>
            <a:spLocks noChangeArrowheads="1"/>
          </p:cNvSpPr>
          <p:nvPr/>
        </p:nvSpPr>
        <p:spPr bwMode="auto">
          <a:xfrm>
            <a:off x="3059113" y="5661025"/>
            <a:ext cx="3529012" cy="647700"/>
          </a:xfrm>
          <a:prstGeom prst="wedgeRoundRectCallout">
            <a:avLst>
              <a:gd name="adj1" fmla="val -50991"/>
              <a:gd name="adj2" fmla="val -139463"/>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每个单元重用附近（而非邻接）单元的频率集，但应有</a:t>
            </a:r>
            <a:r>
              <a:rPr lang="en-US" altLang="zh-CN" sz="1600" b="1">
                <a:latin typeface="+mn-lt"/>
                <a:ea typeface="+mn-ea"/>
              </a:rPr>
              <a:t>2</a:t>
            </a:r>
            <a:r>
              <a:rPr lang="zh-CN" altLang="en-US" sz="1600" b="1">
                <a:latin typeface="+mn-lt"/>
                <a:ea typeface="+mn-ea"/>
              </a:rPr>
              <a:t>单元宽的缓冲</a:t>
            </a:r>
          </a:p>
        </p:txBody>
      </p:sp>
      <p:sp>
        <p:nvSpPr>
          <p:cNvPr id="77005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0055"/>
                                        </p:tgtEl>
                                        <p:attrNameLst>
                                          <p:attrName>style.visibility</p:attrName>
                                        </p:attrNameLst>
                                      </p:cBhvr>
                                      <p:to>
                                        <p:strVal val="visible"/>
                                      </p:to>
                                    </p:set>
                                    <p:animEffect transition="in" filter="dissolve">
                                      <p:cBhvr>
                                        <p:cTn id="7" dur="500"/>
                                        <p:tgtEl>
                                          <p:spTgt spid="770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0056"/>
                                        </p:tgtEl>
                                        <p:attrNameLst>
                                          <p:attrName>style.visibility</p:attrName>
                                        </p:attrNameLst>
                                      </p:cBhvr>
                                      <p:to>
                                        <p:strVal val="visible"/>
                                      </p:to>
                                    </p:set>
                                    <p:animEffect transition="in" filter="dissolve">
                                      <p:cBhvr>
                                        <p:cTn id="12" dur="500"/>
                                        <p:tgtEl>
                                          <p:spTgt spid="770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0057"/>
                                        </p:tgtEl>
                                        <p:attrNameLst>
                                          <p:attrName>style.visibility</p:attrName>
                                        </p:attrNameLst>
                                      </p:cBhvr>
                                      <p:to>
                                        <p:strVal val="visible"/>
                                      </p:to>
                                    </p:set>
                                    <p:animEffect transition="in" filter="dissolve">
                                      <p:cBhvr>
                                        <p:cTn id="17" dur="500"/>
                                        <p:tgtEl>
                                          <p:spTgt spid="770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0058"/>
                                        </p:tgtEl>
                                        <p:attrNameLst>
                                          <p:attrName>style.visibility</p:attrName>
                                        </p:attrNameLst>
                                      </p:cBhvr>
                                      <p:to>
                                        <p:strVal val="visible"/>
                                      </p:to>
                                    </p:set>
                                    <p:animEffect transition="in" filter="dissolve">
                                      <p:cBhvr>
                                        <p:cTn id="22" dur="500"/>
                                        <p:tgtEl>
                                          <p:spTgt spid="770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5" grpId="0" animBg="1"/>
      <p:bldP spid="770056" grpId="0" animBg="1"/>
      <p:bldP spid="770057" grpId="0" animBg="1"/>
      <p:bldP spid="77005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r>
              <a:rPr lang="zh-CN" altLang="en-US"/>
              <a:t>网络结构图示</a:t>
            </a:r>
            <a:endParaRPr lang="zh-CN" altLang="en-US">
              <a:latin typeface="华文新魏" pitchFamily="2" charset="-122"/>
            </a:endParaRPr>
          </a:p>
        </p:txBody>
      </p:sp>
      <p:sp>
        <p:nvSpPr>
          <p:cNvPr id="78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0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80301" name="Picture 13"/>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476375" y="1628775"/>
            <a:ext cx="6224588"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0302" name="AutoShape 14"/>
          <p:cNvSpPr>
            <a:spLocks noChangeArrowheads="1"/>
          </p:cNvSpPr>
          <p:nvPr/>
        </p:nvSpPr>
        <p:spPr bwMode="auto">
          <a:xfrm>
            <a:off x="5292725" y="1700213"/>
            <a:ext cx="576263" cy="360362"/>
          </a:xfrm>
          <a:prstGeom prst="wedgeRoundRectCallout">
            <a:avLst>
              <a:gd name="adj1" fmla="val -163222"/>
              <a:gd name="adj2" fmla="val 1828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ea"/>
                <a:ea typeface="+mn-ea"/>
              </a:rPr>
              <a:t>基站</a:t>
            </a:r>
          </a:p>
        </p:txBody>
      </p:sp>
      <p:sp>
        <p:nvSpPr>
          <p:cNvPr id="7" name="AutoShape 14"/>
          <p:cNvSpPr>
            <a:spLocks noChangeArrowheads="1"/>
          </p:cNvSpPr>
          <p:nvPr/>
        </p:nvSpPr>
        <p:spPr bwMode="auto">
          <a:xfrm>
            <a:off x="3059832" y="4617293"/>
            <a:ext cx="1440160" cy="360362"/>
          </a:xfrm>
          <a:prstGeom prst="wedgeRoundRectCallout">
            <a:avLst>
              <a:gd name="adj1" fmla="val 4832"/>
              <a:gd name="adj2" fmla="val -45076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ea"/>
                <a:ea typeface="+mn-ea"/>
              </a:rPr>
              <a:t>移动导致</a:t>
            </a:r>
            <a:r>
              <a:rPr lang="zh-CN" altLang="en-US" sz="1600" b="1" dirty="0" smtClean="0">
                <a:solidFill>
                  <a:srgbClr val="FF0000"/>
                </a:solidFill>
                <a:latin typeface="+mn-ea"/>
                <a:ea typeface="+mn-ea"/>
              </a:rPr>
              <a:t>切换</a:t>
            </a:r>
            <a:endParaRPr lang="zh-CN" altLang="en-US" sz="1600" b="1" dirty="0">
              <a:solidFill>
                <a:srgbClr val="FF0000"/>
              </a:solidFill>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302"/>
                                        </p:tgtEl>
                                        <p:attrNameLst>
                                          <p:attrName>style.visibility</p:attrName>
                                        </p:attrNameLst>
                                      </p:cBhvr>
                                      <p:to>
                                        <p:strVal val="visible"/>
                                      </p:to>
                                    </p:set>
                                    <p:animEffect transition="in" filter="dissolve">
                                      <p:cBhvr>
                                        <p:cTn id="7" dur="500"/>
                                        <p:tgtEl>
                                          <p:spTgt spid="7803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302" grpId="0" animBg="1"/>
      <p:bldP spid="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9" name="Picture 11"/>
          <p:cNvPicPr>
            <a:picLocks noChangeAspect="1" noChangeArrowheads="1"/>
          </p:cNvPicPr>
          <p:nvPr/>
        </p:nvPicPr>
        <p:blipFill>
          <a:blip r:embed="rId3">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3500438"/>
            <a:ext cx="7993063"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0"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移动电话系统</a:t>
            </a:r>
            <a:endParaRPr lang="en-US" altLang="zh-CN" sz="1200">
              <a:ea typeface="幼圆" pitchFamily="49" charset="-122"/>
            </a:endParaRPr>
          </a:p>
        </p:txBody>
      </p:sp>
      <p:sp>
        <p:nvSpPr>
          <p:cNvPr id="775172" name="Rectangle 4"/>
          <p:cNvSpPr>
            <a:spLocks noGrp="1" noChangeArrowheads="1"/>
          </p:cNvSpPr>
          <p:nvPr>
            <p:ph type="body" idx="1"/>
          </p:nvPr>
        </p:nvSpPr>
        <p:spPr>
          <a:xfrm>
            <a:off x="809625" y="1773238"/>
            <a:ext cx="7958138" cy="576262"/>
          </a:xfrm>
        </p:spPr>
        <p:txBody>
          <a:bodyPr/>
          <a:lstStyle/>
          <a:p>
            <a:pPr>
              <a:lnSpc>
                <a:spcPct val="120000"/>
              </a:lnSpc>
            </a:pPr>
            <a:r>
              <a:rPr lang="en-US" altLang="zh-CN" sz="2400"/>
              <a:t>AMPS</a:t>
            </a:r>
            <a:r>
              <a:rPr lang="zh-CN" altLang="en-US" sz="2400"/>
              <a:t>是一个使用</a:t>
            </a:r>
            <a:r>
              <a:rPr lang="en-US" altLang="zh-CN" sz="2400">
                <a:solidFill>
                  <a:srgbClr val="FF0000"/>
                </a:solidFill>
              </a:rPr>
              <a:t>FDM</a:t>
            </a:r>
            <a:r>
              <a:rPr lang="zh-CN" altLang="en-US" sz="2400"/>
              <a:t>的模拟蜂窝电话系统。</a:t>
            </a:r>
          </a:p>
        </p:txBody>
      </p:sp>
      <p:sp>
        <p:nvSpPr>
          <p:cNvPr id="775175" name="AutoShape 7"/>
          <p:cNvSpPr>
            <a:spLocks noChangeArrowheads="1"/>
          </p:cNvSpPr>
          <p:nvPr/>
        </p:nvSpPr>
        <p:spPr bwMode="auto">
          <a:xfrm>
            <a:off x="5148263" y="2420938"/>
            <a:ext cx="3384550" cy="647700"/>
          </a:xfrm>
          <a:prstGeom prst="wedgeRoundRectCallout">
            <a:avLst>
              <a:gd name="adj1" fmla="val -36819"/>
              <a:gd name="adj2" fmla="val 14019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1600" b="1">
                <a:latin typeface="+mn-lt"/>
                <a:ea typeface="+mn-ea"/>
              </a:rPr>
              <a:t>AMPS</a:t>
            </a:r>
            <a:r>
              <a:rPr lang="zh-CN" altLang="en-US" sz="1600" b="1">
                <a:latin typeface="+mn-lt"/>
                <a:ea typeface="+mn-ea"/>
              </a:rPr>
              <a:t>系统使用</a:t>
            </a:r>
            <a:r>
              <a:rPr lang="en-US" altLang="zh-CN" sz="1600" b="1">
                <a:latin typeface="+mn-lt"/>
                <a:ea typeface="+mn-ea"/>
              </a:rPr>
              <a:t>832</a:t>
            </a:r>
            <a:r>
              <a:rPr lang="zh-CN" altLang="en-US" sz="1600" b="1">
                <a:latin typeface="+mn-lt"/>
                <a:ea typeface="+mn-ea"/>
              </a:rPr>
              <a:t>个全双工信道，每个信道由一对单工信道组成。</a:t>
            </a:r>
          </a:p>
        </p:txBody>
      </p:sp>
      <p:sp>
        <p:nvSpPr>
          <p:cNvPr id="77517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775180" name="AutoShape 12"/>
          <p:cNvSpPr>
            <a:spLocks noChangeArrowheads="1"/>
          </p:cNvSpPr>
          <p:nvPr/>
        </p:nvSpPr>
        <p:spPr bwMode="auto">
          <a:xfrm>
            <a:off x="971550" y="2492375"/>
            <a:ext cx="2736850" cy="647700"/>
          </a:xfrm>
          <a:prstGeom prst="wedgeRoundRectCallout">
            <a:avLst>
              <a:gd name="adj1" fmla="val 50000"/>
              <a:gd name="adj2" fmla="val 126718"/>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每个蜂窝可使用的信道数远小于</a:t>
            </a:r>
            <a:r>
              <a:rPr lang="en-US" altLang="zh-CN" sz="1600" b="1">
                <a:latin typeface="+mn-lt"/>
                <a:ea typeface="+mn-ea"/>
              </a:rPr>
              <a:t>832</a:t>
            </a:r>
            <a:r>
              <a:rPr lang="zh-CN" altLang="en-US" sz="1600" b="1">
                <a:latin typeface="+mn-lt"/>
                <a:ea typeface="+mn-ea"/>
              </a:rPr>
              <a:t>，通常为</a:t>
            </a:r>
            <a:r>
              <a:rPr lang="en-US" altLang="zh-CN" sz="1600" b="1">
                <a:latin typeface="+mn-lt"/>
                <a:ea typeface="+mn-ea"/>
              </a:rPr>
              <a:t>45</a:t>
            </a:r>
            <a:r>
              <a:rPr lang="zh-CN" altLang="en-US" sz="1600" b="1">
                <a:latin typeface="+mn-lt"/>
                <a:ea typeface="+mn-ea"/>
              </a:rPr>
              <a:t>左右。</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75"/>
                                        </p:tgtEl>
                                        <p:attrNameLst>
                                          <p:attrName>style.visibility</p:attrName>
                                        </p:attrNameLst>
                                      </p:cBhvr>
                                      <p:to>
                                        <p:strVal val="visible"/>
                                      </p:to>
                                    </p:set>
                                    <p:animEffect transition="in" filter="dissolve">
                                      <p:cBhvr>
                                        <p:cTn id="7" dur="500"/>
                                        <p:tgtEl>
                                          <p:spTgt spid="775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5180"/>
                                        </p:tgtEl>
                                        <p:attrNameLst>
                                          <p:attrName>style.visibility</p:attrName>
                                        </p:attrNameLst>
                                      </p:cBhvr>
                                      <p:to>
                                        <p:strVal val="visible"/>
                                      </p:to>
                                    </p:set>
                                    <p:animEffect transition="in" filter="dissolve">
                                      <p:cBhvr>
                                        <p:cTn id="12" dur="500"/>
                                        <p:tgtEl>
                                          <p:spTgt spid="775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18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r>
              <a:rPr lang="zh-CN" altLang="en-US" dirty="0"/>
              <a:t>第二代移动电话</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（数字</a:t>
            </a:r>
            <a:r>
              <a:rPr lang="en-US" altLang="en-US" sz="2800" dirty="0" err="1">
                <a:latin typeface="华文新魏" pitchFamily="2" charset="-122"/>
              </a:rPr>
              <a:t>声音</a:t>
            </a:r>
            <a:r>
              <a:rPr lang="en-US" altLang="en-US" sz="2800" dirty="0">
                <a:latin typeface="华文新魏" pitchFamily="2" charset="-122"/>
              </a:rPr>
              <a:t> </a:t>
            </a:r>
            <a:r>
              <a:rPr lang="zh-CN" altLang="en-US" sz="2800" dirty="0">
                <a:latin typeface="华文新魏" pitchFamily="2" charset="-122"/>
              </a:rPr>
              <a:t>）</a:t>
            </a:r>
          </a:p>
        </p:txBody>
      </p:sp>
      <p:sp>
        <p:nvSpPr>
          <p:cNvPr id="76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8005" name="Rectangle 5"/>
          <p:cNvSpPr>
            <a:spLocks noGrp="1" noChangeArrowheads="1"/>
          </p:cNvSpPr>
          <p:nvPr>
            <p:ph type="body" idx="1"/>
          </p:nvPr>
        </p:nvSpPr>
        <p:spPr>
          <a:xfrm>
            <a:off x="3059832" y="2565400"/>
            <a:ext cx="3384202" cy="3168650"/>
          </a:xfrm>
        </p:spPr>
        <p:txBody>
          <a:bodyPr/>
          <a:lstStyle/>
          <a:p>
            <a:r>
              <a:rPr lang="en-US" altLang="zh-CN" dirty="0">
                <a:hlinkClick r:id="rId6" action="ppaction://hlinksldjump"/>
              </a:rPr>
              <a:t>D-AMPS</a:t>
            </a:r>
            <a:endParaRPr lang="zh-CN" altLang="en-US" dirty="0"/>
          </a:p>
          <a:p>
            <a:endParaRPr lang="zh-CN" altLang="en-US" dirty="0"/>
          </a:p>
          <a:p>
            <a:r>
              <a:rPr lang="en-US" altLang="zh-CN" dirty="0" smtClean="0">
                <a:hlinkClick r:id="rId7" action="ppaction://hlinksldjump"/>
              </a:rPr>
              <a:t>GSM</a:t>
            </a:r>
            <a:r>
              <a:rPr lang="zh-CN" altLang="en-US" dirty="0" smtClean="0"/>
              <a:t>（主流）</a:t>
            </a:r>
            <a:endParaRPr lang="zh-CN" altLang="en-US" dirty="0"/>
          </a:p>
          <a:p>
            <a:endParaRPr lang="zh-CN" altLang="en-US" dirty="0"/>
          </a:p>
          <a:p>
            <a:r>
              <a:rPr lang="en-US" altLang="zh-CN" dirty="0">
                <a:hlinkClick r:id="rId8" action="ppaction://hlinksldjump"/>
              </a:rPr>
              <a:t>CDMA</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r>
              <a:rPr lang="zh-CN" altLang="en-US" dirty="0"/>
              <a:t>数字高级移动电话系统</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D-AMPS</a:t>
            </a:r>
            <a:r>
              <a:rPr lang="zh-CN" altLang="en-US" sz="2800" dirty="0">
                <a:latin typeface="华文新魏" pitchFamily="2" charset="-122"/>
              </a:rPr>
              <a:t>）</a:t>
            </a:r>
          </a:p>
        </p:txBody>
      </p:sp>
      <p:sp>
        <p:nvSpPr>
          <p:cNvPr id="77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1077" name="Rectangle 5"/>
          <p:cNvSpPr>
            <a:spLocks noGrp="1" noChangeArrowheads="1"/>
          </p:cNvSpPr>
          <p:nvPr>
            <p:ph type="body" idx="1"/>
          </p:nvPr>
        </p:nvSpPr>
        <p:spPr/>
        <p:txBody>
          <a:bodyPr/>
          <a:lstStyle/>
          <a:p>
            <a:r>
              <a:rPr lang="zh-CN" altLang="en-US" sz="2800" dirty="0">
                <a:solidFill>
                  <a:srgbClr val="FF0000"/>
                </a:solidFill>
              </a:rPr>
              <a:t>概述</a:t>
            </a:r>
          </a:p>
          <a:p>
            <a:pPr lvl="1"/>
            <a:r>
              <a:rPr lang="en-US" altLang="zh-CN" sz="2400" dirty="0"/>
              <a:t>D-AMPS</a:t>
            </a:r>
            <a:r>
              <a:rPr lang="zh-CN" altLang="en-US" sz="2400" dirty="0"/>
              <a:t>对应的标准为</a:t>
            </a:r>
            <a:r>
              <a:rPr lang="en-US" altLang="zh-CN" sz="2400" dirty="0">
                <a:solidFill>
                  <a:srgbClr val="0000FF"/>
                </a:solidFill>
              </a:rPr>
              <a:t>IS-54</a:t>
            </a:r>
            <a:r>
              <a:rPr lang="zh-CN" altLang="en-US" sz="2400" dirty="0"/>
              <a:t>和</a:t>
            </a:r>
            <a:r>
              <a:rPr lang="en-US" altLang="zh-CN" sz="2400" dirty="0">
                <a:solidFill>
                  <a:srgbClr val="0000FF"/>
                </a:solidFill>
              </a:rPr>
              <a:t>IS-136</a:t>
            </a:r>
            <a:r>
              <a:rPr lang="zh-CN" altLang="en-US" sz="2400" dirty="0"/>
              <a:t>（国际标准），广泛应用于美国和日本。它是一个</a:t>
            </a:r>
            <a:r>
              <a:rPr lang="zh-CN" altLang="en-US" sz="2400" dirty="0">
                <a:solidFill>
                  <a:srgbClr val="0000FF"/>
                </a:solidFill>
              </a:rPr>
              <a:t>双模式</a:t>
            </a:r>
            <a:r>
              <a:rPr lang="zh-CN" altLang="en-US" sz="2400" dirty="0"/>
              <a:t>（模拟</a:t>
            </a:r>
            <a:r>
              <a:rPr lang="en-US" altLang="zh-CN" sz="2400" dirty="0"/>
              <a:t>+</a:t>
            </a:r>
            <a:r>
              <a:rPr lang="zh-CN" altLang="en-US" sz="2400" dirty="0"/>
              <a:t>数字）的与</a:t>
            </a:r>
            <a:r>
              <a:rPr lang="en-US" altLang="zh-CN" sz="2400" dirty="0"/>
              <a:t>AMPS</a:t>
            </a:r>
            <a:r>
              <a:rPr lang="zh-CN" altLang="en-US" sz="2400" dirty="0"/>
              <a:t>兼容的系统，使用与</a:t>
            </a:r>
            <a:r>
              <a:rPr lang="en-US" altLang="zh-CN" sz="2400" dirty="0"/>
              <a:t>AMPS</a:t>
            </a:r>
            <a:r>
              <a:rPr lang="zh-CN" altLang="en-US" sz="2400" dirty="0"/>
              <a:t>相同的</a:t>
            </a:r>
            <a:r>
              <a:rPr lang="en-US" altLang="zh-CN" sz="2400" dirty="0">
                <a:solidFill>
                  <a:srgbClr val="0000FF"/>
                </a:solidFill>
              </a:rPr>
              <a:t>30kHz</a:t>
            </a:r>
            <a:r>
              <a:rPr lang="zh-CN" altLang="en-US" sz="2400" dirty="0">
                <a:solidFill>
                  <a:srgbClr val="0000FF"/>
                </a:solidFill>
              </a:rPr>
              <a:t>的信道</a:t>
            </a:r>
            <a:r>
              <a:rPr lang="zh-CN" altLang="en-US" sz="2400" dirty="0"/>
              <a:t>，但工作在</a:t>
            </a:r>
            <a:r>
              <a:rPr lang="en-US" altLang="zh-CN" sz="2400" dirty="0"/>
              <a:t>850MHz</a:t>
            </a:r>
            <a:r>
              <a:rPr lang="zh-CN" altLang="en-US" sz="2400" dirty="0"/>
              <a:t>（与</a:t>
            </a:r>
            <a:r>
              <a:rPr lang="en-US" altLang="zh-CN" sz="2400" dirty="0"/>
              <a:t>AMPS</a:t>
            </a:r>
            <a:r>
              <a:rPr lang="zh-CN" altLang="en-US" sz="2400" dirty="0"/>
              <a:t>相同）和</a:t>
            </a:r>
            <a:r>
              <a:rPr lang="en-US" altLang="zh-CN" sz="2400" dirty="0"/>
              <a:t>1900MHz</a:t>
            </a:r>
            <a:r>
              <a:rPr lang="zh-CN" altLang="en-US" sz="2400" dirty="0"/>
              <a:t>（新增）频率段。 </a:t>
            </a:r>
          </a:p>
          <a:p>
            <a:r>
              <a:rPr lang="zh-CN" altLang="en-US" sz="2800" dirty="0">
                <a:solidFill>
                  <a:srgbClr val="FF0000"/>
                </a:solidFill>
              </a:rPr>
              <a:t>声音数字化和压缩</a:t>
            </a:r>
          </a:p>
          <a:p>
            <a:pPr lvl="1"/>
            <a:r>
              <a:rPr lang="zh-CN" altLang="en-US" sz="2400" dirty="0"/>
              <a:t>声音在</a:t>
            </a:r>
            <a:r>
              <a:rPr lang="zh-CN" altLang="en-US" sz="2400" dirty="0">
                <a:solidFill>
                  <a:srgbClr val="0000FF"/>
                </a:solidFill>
              </a:rPr>
              <a:t>用户电话处</a:t>
            </a:r>
            <a:r>
              <a:rPr lang="zh-CN" altLang="en-US" sz="2400" dirty="0"/>
              <a:t>进行数字化和压缩，采用比增量调制、预测编码更复杂的方法，由</a:t>
            </a:r>
            <a:r>
              <a:rPr lang="en-US" altLang="zh-CN" sz="2400" dirty="0"/>
              <a:t>vocoder</a:t>
            </a:r>
            <a:r>
              <a:rPr lang="zh-CN" altLang="en-US" sz="2400" dirty="0"/>
              <a:t>硬件进行。通过此方法可以将标准的</a:t>
            </a:r>
            <a:r>
              <a:rPr lang="en-US" altLang="zh-CN" sz="2400" dirty="0"/>
              <a:t>56kbps</a:t>
            </a:r>
            <a:r>
              <a:rPr lang="zh-CN" altLang="en-US" sz="2400" dirty="0"/>
              <a:t>的</a:t>
            </a:r>
            <a:r>
              <a:rPr lang="en-US" altLang="zh-CN" sz="2400" dirty="0"/>
              <a:t>PCM</a:t>
            </a:r>
            <a:r>
              <a:rPr lang="zh-CN" altLang="en-US" sz="2400" dirty="0"/>
              <a:t>编码压缩到</a:t>
            </a:r>
            <a:r>
              <a:rPr lang="en-US" altLang="zh-CN" sz="2400" dirty="0">
                <a:solidFill>
                  <a:srgbClr val="0000FF"/>
                </a:solidFill>
              </a:rPr>
              <a:t>8kbps</a:t>
            </a:r>
            <a:r>
              <a:rPr lang="zh-CN" altLang="en-US" sz="2400" dirty="0"/>
              <a:t>或</a:t>
            </a:r>
            <a:r>
              <a:rPr lang="zh-CN" altLang="en-US" sz="2400" dirty="0">
                <a:solidFill>
                  <a:srgbClr val="0000FF"/>
                </a:solidFill>
              </a:rPr>
              <a:t>更低</a:t>
            </a:r>
            <a:r>
              <a:rPr lang="zh-CN" altLang="en-US" sz="2400" dirty="0"/>
              <a:t>。</a:t>
            </a:r>
          </a:p>
        </p:txBody>
      </p:sp>
      <p:sp>
        <p:nvSpPr>
          <p:cNvPr id="771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4148" name="Rectangle 4"/>
          <p:cNvSpPr>
            <a:spLocks noGrp="1" noChangeArrowheads="1"/>
          </p:cNvSpPr>
          <p:nvPr>
            <p:ph type="body" idx="1"/>
          </p:nvPr>
        </p:nvSpPr>
        <p:spPr>
          <a:xfrm>
            <a:off x="900113" y="1773238"/>
            <a:ext cx="7958137" cy="1223962"/>
          </a:xfrm>
        </p:spPr>
        <p:txBody>
          <a:bodyPr/>
          <a:lstStyle/>
          <a:p>
            <a:r>
              <a:rPr lang="en-US" altLang="zh-CN" sz="2400"/>
              <a:t>D-AMPS</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832</a:t>
            </a:r>
            <a:r>
              <a:rPr lang="zh-CN" altLang="en-US" sz="2000"/>
              <a:t>）</a:t>
            </a:r>
          </a:p>
          <a:p>
            <a:pPr lvl="1"/>
            <a:r>
              <a:rPr lang="zh-CN" altLang="en-US" sz="2000"/>
              <a:t>采用</a:t>
            </a:r>
            <a:r>
              <a:rPr lang="en-US" altLang="zh-CN" sz="2000"/>
              <a:t>TDM</a:t>
            </a:r>
            <a:r>
              <a:rPr lang="zh-CN" altLang="en-US" sz="2000"/>
              <a:t>在信道内划分用户（</a:t>
            </a:r>
            <a:r>
              <a:rPr lang="en-US" altLang="zh-CN" sz="2000"/>
              <a:t>3/6</a:t>
            </a:r>
            <a:r>
              <a:rPr lang="zh-CN" altLang="en-US" sz="2000"/>
              <a:t>）</a:t>
            </a:r>
          </a:p>
        </p:txBody>
      </p:sp>
      <p:pic>
        <p:nvPicPr>
          <p:cNvPr id="774149" name="Picture 5"/>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3141663"/>
            <a:ext cx="7848600"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4150" name="Text Box 6"/>
          <p:cNvSpPr txBox="1">
            <a:spLocks noChangeArrowheads="1"/>
          </p:cNvSpPr>
          <p:nvPr/>
        </p:nvSpPr>
        <p:spPr bwMode="auto">
          <a:xfrm>
            <a:off x="6516688" y="3429000"/>
            <a:ext cx="24479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buFont typeface="Wingdings" pitchFamily="2" charset="2"/>
              <a:buChar char="ü"/>
            </a:pPr>
            <a:r>
              <a:rPr lang="en-US" altLang="zh-CN" sz="1600" b="1" dirty="0">
                <a:latin typeface="+mn-lt"/>
                <a:ea typeface="+mn-ea"/>
              </a:rPr>
              <a:t>64bit</a:t>
            </a:r>
            <a:r>
              <a:rPr lang="zh-CN" altLang="en-US" sz="1600" b="1" dirty="0">
                <a:latin typeface="+mn-lt"/>
                <a:ea typeface="+mn-ea"/>
              </a:rPr>
              <a:t>用于控制</a:t>
            </a:r>
          </a:p>
          <a:p>
            <a:pPr>
              <a:buFont typeface="Wingdings" pitchFamily="2" charset="2"/>
              <a:buChar char="ü"/>
            </a:pPr>
            <a:r>
              <a:rPr lang="en-US" altLang="zh-CN" sz="1600" b="1" dirty="0">
                <a:latin typeface="+mn-lt"/>
                <a:ea typeface="+mn-ea"/>
              </a:rPr>
              <a:t>101bit</a:t>
            </a:r>
            <a:r>
              <a:rPr lang="zh-CN" altLang="en-US" sz="1600" b="1" dirty="0">
                <a:latin typeface="+mn-lt"/>
                <a:ea typeface="+mn-ea"/>
              </a:rPr>
              <a:t>用于纠错</a:t>
            </a:r>
          </a:p>
          <a:p>
            <a:pPr>
              <a:buFont typeface="Wingdings" pitchFamily="2" charset="2"/>
              <a:buChar char="ü"/>
            </a:pPr>
            <a:r>
              <a:rPr lang="en-US" altLang="zh-CN" sz="1600" b="1" dirty="0">
                <a:latin typeface="+mn-lt"/>
                <a:ea typeface="+mn-ea"/>
              </a:rPr>
              <a:t>159bit</a:t>
            </a:r>
            <a:r>
              <a:rPr lang="zh-CN" altLang="en-US" sz="1600" b="1" dirty="0">
                <a:latin typeface="+mn-lt"/>
                <a:ea typeface="+mn-ea"/>
              </a:rPr>
              <a:t>用于语音数据</a:t>
            </a:r>
          </a:p>
        </p:txBody>
      </p:sp>
      <p:sp>
        <p:nvSpPr>
          <p:cNvPr id="774151" name="AutoShape 7"/>
          <p:cNvSpPr>
            <a:spLocks/>
          </p:cNvSpPr>
          <p:nvPr/>
        </p:nvSpPr>
        <p:spPr bwMode="auto">
          <a:xfrm>
            <a:off x="6443663" y="3500438"/>
            <a:ext cx="71437" cy="649287"/>
          </a:xfrm>
          <a:prstGeom prst="leftBrace">
            <a:avLst>
              <a:gd name="adj1" fmla="val 75741"/>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74152" name="AutoShape 8"/>
          <p:cNvSpPr>
            <a:spLocks noChangeArrowheads="1"/>
          </p:cNvSpPr>
          <p:nvPr/>
        </p:nvSpPr>
        <p:spPr bwMode="auto">
          <a:xfrm>
            <a:off x="5003800" y="2492375"/>
            <a:ext cx="3960813" cy="647700"/>
          </a:xfrm>
          <a:prstGeom prst="wedgeRoundRectCallout">
            <a:avLst>
              <a:gd name="adj1" fmla="val -45991"/>
              <a:gd name="adj2" fmla="val 11617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如果采用更好的压缩算法将声音降低到</a:t>
            </a:r>
            <a:r>
              <a:rPr lang="en-US" altLang="zh-CN" sz="1600" b="1">
                <a:latin typeface="+mn-lt"/>
                <a:ea typeface="+mn-ea"/>
              </a:rPr>
              <a:t>4kbps</a:t>
            </a:r>
            <a:r>
              <a:rPr lang="zh-CN" altLang="en-US" sz="1600" b="1">
                <a:latin typeface="+mn-lt"/>
                <a:ea typeface="+mn-ea"/>
              </a:rPr>
              <a:t>，则每个信道可支持</a:t>
            </a:r>
            <a:r>
              <a:rPr lang="en-US" altLang="zh-CN" sz="1600" b="1">
                <a:latin typeface="+mn-lt"/>
                <a:ea typeface="+mn-ea"/>
              </a:rPr>
              <a:t>6</a:t>
            </a:r>
            <a:r>
              <a:rPr lang="zh-CN" altLang="en-US" sz="1600" b="1">
                <a:latin typeface="+mn-lt"/>
                <a:ea typeface="+mn-ea"/>
              </a:rPr>
              <a:t>个并发用户</a:t>
            </a:r>
          </a:p>
        </p:txBody>
      </p:sp>
      <p:sp>
        <p:nvSpPr>
          <p:cNvPr id="77415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4152"/>
                                        </p:tgtEl>
                                        <p:attrNameLst>
                                          <p:attrName>style.visibility</p:attrName>
                                        </p:attrNameLst>
                                      </p:cBhvr>
                                      <p:to>
                                        <p:strVal val="visible"/>
                                      </p:to>
                                    </p:set>
                                    <p:animEffect transition="in" filter="dissolve">
                                      <p:cBhvr>
                                        <p:cTn id="7" dur="500"/>
                                        <p:tgtEl>
                                          <p:spTgt spid="77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52"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zh-CN" altLang="en-US"/>
              <a:t>通信举例</a:t>
            </a:r>
            <a:endParaRPr lang="zh-CN" altLang="en-US">
              <a:latin typeface="华文新魏" pitchFamily="2" charset="-122"/>
            </a:endParaRPr>
          </a:p>
        </p:txBody>
      </p:sp>
      <p:sp>
        <p:nvSpPr>
          <p:cNvPr id="77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7220" name="Rectangle 4"/>
          <p:cNvSpPr>
            <a:spLocks noGrp="1" noChangeArrowheads="1"/>
          </p:cNvSpPr>
          <p:nvPr>
            <p:ph type="body" idx="1"/>
          </p:nvPr>
        </p:nvSpPr>
        <p:spPr>
          <a:xfrm>
            <a:off x="900113" y="1773238"/>
            <a:ext cx="7958137" cy="1223962"/>
          </a:xfrm>
        </p:spPr>
        <p:txBody>
          <a:bodyPr/>
          <a:lstStyle/>
          <a:p>
            <a:pPr>
              <a:lnSpc>
                <a:spcPct val="120000"/>
              </a:lnSpc>
            </a:pPr>
            <a:r>
              <a:rPr lang="zh-CN" altLang="en-US" sz="2400"/>
              <a:t>每部移动电话在一个频率上发送数据，在另一个高一点的频率上接收数据。</a:t>
            </a:r>
          </a:p>
        </p:txBody>
      </p:sp>
      <p:sp>
        <p:nvSpPr>
          <p:cNvPr id="777225"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77226" name="Picture 10" descr="2-42"/>
          <p:cNvPicPr>
            <a:picLocks noChangeAspect="1" noChangeArrowheads="1"/>
          </p:cNvPicPr>
          <p:nvPr/>
        </p:nvPicPr>
        <p:blipFill>
          <a:blip r:embed="rId7">
            <a:clrChange>
              <a:clrFrom>
                <a:srgbClr val="FFFFFF"/>
              </a:clrFrom>
              <a:clrTo>
                <a:srgbClr val="FFFFFF">
                  <a:alpha val="0"/>
                </a:srgbClr>
              </a:clrTo>
            </a:clrChange>
            <a:lum bright="-84000"/>
            <a:extLst>
              <a:ext uri="{28A0092B-C50C-407E-A947-70E740481C1C}">
                <a14:useLocalDpi xmlns:a14="http://schemas.microsoft.com/office/drawing/2010/main" val="0"/>
              </a:ext>
            </a:extLst>
          </a:blip>
          <a:srcRect/>
          <a:stretch>
            <a:fillRect/>
          </a:stretch>
        </p:blipFill>
        <p:spPr bwMode="auto">
          <a:xfrm>
            <a:off x="611188" y="2781300"/>
            <a:ext cx="8137525" cy="3279775"/>
          </a:xfrm>
          <a:prstGeom prst="rect">
            <a:avLst/>
          </a:prstGeom>
          <a:noFill/>
          <a:extLst>
            <a:ext uri="{909E8E84-426E-40DD-AFC4-6F175D3DCCD1}">
              <a14:hiddenFill xmlns:a14="http://schemas.microsoft.com/office/drawing/2010/main">
                <a:solidFill>
                  <a:srgbClr val="FFFFFF"/>
                </a:solidFill>
              </a14:hiddenFill>
            </a:ext>
          </a:extLst>
        </p:spPr>
      </p:pic>
      <p:sp>
        <p:nvSpPr>
          <p:cNvPr id="777227" name="Text Box 11"/>
          <p:cNvSpPr txBox="1">
            <a:spLocks noChangeArrowheads="1"/>
          </p:cNvSpPr>
          <p:nvPr/>
        </p:nvSpPr>
        <p:spPr bwMode="auto">
          <a:xfrm>
            <a:off x="1187450" y="5876925"/>
            <a:ext cx="34559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3</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
        <p:nvSpPr>
          <p:cNvPr id="777228" name="Text Box 12"/>
          <p:cNvSpPr txBox="1">
            <a:spLocks noChangeArrowheads="1"/>
          </p:cNvSpPr>
          <p:nvPr/>
        </p:nvSpPr>
        <p:spPr bwMode="auto">
          <a:xfrm>
            <a:off x="5219700" y="5876925"/>
            <a:ext cx="34559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6</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r>
              <a:rPr lang="zh-CN" altLang="en-US"/>
              <a:t>全球移动通信系统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GSM</a:t>
            </a:r>
            <a:r>
              <a:rPr lang="zh-CN" altLang="en-US" sz="2800">
                <a:latin typeface="华文新魏" pitchFamily="2" charset="-122"/>
              </a:rPr>
              <a:t>）</a:t>
            </a:r>
          </a:p>
        </p:txBody>
      </p:sp>
      <p:sp>
        <p:nvSpPr>
          <p:cNvPr id="77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21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200" dirty="0">
                <a:solidFill>
                  <a:srgbClr val="FF0000"/>
                </a:solidFill>
              </a:rPr>
              <a:t>概述</a:t>
            </a:r>
          </a:p>
          <a:p>
            <a:pPr lvl="1">
              <a:lnSpc>
                <a:spcPct val="90000"/>
              </a:lnSpc>
            </a:pPr>
            <a:r>
              <a:rPr lang="en-US" altLang="zh-CN" sz="2200" dirty="0"/>
              <a:t>GSM</a:t>
            </a:r>
            <a:r>
              <a:rPr lang="zh-CN" altLang="en-US" sz="2200" dirty="0"/>
              <a:t>是全球最流行的移动标准，它的流行主要因为：相对高的声音质量、欧洲政府的早期标准化、很容易升级到更高的数据速率。</a:t>
            </a:r>
          </a:p>
          <a:p>
            <a:pPr>
              <a:lnSpc>
                <a:spcPct val="90000"/>
              </a:lnSpc>
            </a:pPr>
            <a:r>
              <a:rPr lang="en-US" altLang="zh-CN" sz="2200" dirty="0">
                <a:solidFill>
                  <a:srgbClr val="FF0000"/>
                </a:solidFill>
              </a:rPr>
              <a:t>GSM</a:t>
            </a:r>
            <a:r>
              <a:rPr lang="zh-CN" altLang="en-US" sz="2200" dirty="0">
                <a:solidFill>
                  <a:srgbClr val="FF0000"/>
                </a:solidFill>
              </a:rPr>
              <a:t>与</a:t>
            </a:r>
            <a:r>
              <a:rPr lang="en-US" altLang="zh-CN" sz="2200" dirty="0">
                <a:solidFill>
                  <a:srgbClr val="FF0000"/>
                </a:solidFill>
              </a:rPr>
              <a:t>D-AMPS</a:t>
            </a:r>
            <a:r>
              <a:rPr lang="zh-CN" altLang="en-US" sz="2200" dirty="0">
                <a:solidFill>
                  <a:srgbClr val="FF0000"/>
                </a:solidFill>
              </a:rPr>
              <a:t>的简单比较（很相似）</a:t>
            </a:r>
          </a:p>
          <a:p>
            <a:pPr lvl="1">
              <a:lnSpc>
                <a:spcPct val="90000"/>
              </a:lnSpc>
            </a:pPr>
            <a:r>
              <a:rPr lang="zh-CN" altLang="en-US" sz="2200" dirty="0">
                <a:solidFill>
                  <a:srgbClr val="0000FF"/>
                </a:solidFill>
              </a:rPr>
              <a:t>相同点</a:t>
            </a:r>
          </a:p>
          <a:p>
            <a:pPr lvl="2">
              <a:lnSpc>
                <a:spcPct val="90000"/>
              </a:lnSpc>
            </a:pPr>
            <a:r>
              <a:rPr lang="zh-CN" altLang="en-US" sz="2200" dirty="0"/>
              <a:t>都是蜂窝</a:t>
            </a:r>
            <a:r>
              <a:rPr lang="zh-CN" altLang="en-US" sz="2200" dirty="0" smtClean="0"/>
              <a:t>系统；</a:t>
            </a:r>
            <a:endParaRPr lang="zh-CN" altLang="en-US" sz="2200" dirty="0"/>
          </a:p>
          <a:p>
            <a:pPr lvl="2">
              <a:lnSpc>
                <a:spcPct val="90000"/>
              </a:lnSpc>
            </a:pPr>
            <a:r>
              <a:rPr lang="zh-CN" altLang="en-US" sz="2200" dirty="0"/>
              <a:t>都是采用</a:t>
            </a:r>
            <a:r>
              <a:rPr lang="en-US" altLang="zh-CN" sz="2200" dirty="0"/>
              <a:t>FDM</a:t>
            </a:r>
            <a:r>
              <a:rPr lang="zh-CN" altLang="en-US" sz="2200" dirty="0"/>
              <a:t>划分</a:t>
            </a:r>
            <a:r>
              <a:rPr lang="zh-CN" altLang="en-US" sz="2200" dirty="0" smtClean="0"/>
              <a:t>信道；</a:t>
            </a:r>
            <a:endParaRPr lang="zh-CN" altLang="en-US" sz="2200" dirty="0"/>
          </a:p>
          <a:p>
            <a:pPr lvl="2">
              <a:lnSpc>
                <a:spcPct val="90000"/>
              </a:lnSpc>
            </a:pPr>
            <a:r>
              <a:rPr lang="zh-CN" altLang="en-US" sz="2200" dirty="0"/>
              <a:t>都是采用</a:t>
            </a:r>
            <a:r>
              <a:rPr lang="en-US" altLang="zh-CN" sz="2200" dirty="0"/>
              <a:t>TDM</a:t>
            </a:r>
            <a:r>
              <a:rPr lang="zh-CN" altLang="en-US" sz="2200" dirty="0"/>
              <a:t>在信道内划分</a:t>
            </a:r>
            <a:r>
              <a:rPr lang="zh-CN" altLang="en-US" sz="2200" dirty="0" smtClean="0"/>
              <a:t>用户。</a:t>
            </a:r>
            <a:endParaRPr lang="zh-CN" altLang="en-US" sz="2200" dirty="0"/>
          </a:p>
          <a:p>
            <a:pPr lvl="1">
              <a:lnSpc>
                <a:spcPct val="90000"/>
              </a:lnSpc>
            </a:pPr>
            <a:r>
              <a:rPr lang="zh-CN" altLang="en-US" sz="2200" dirty="0">
                <a:solidFill>
                  <a:srgbClr val="0000FF"/>
                </a:solidFill>
              </a:rPr>
              <a:t>不同点</a:t>
            </a:r>
          </a:p>
          <a:p>
            <a:pPr lvl="2">
              <a:lnSpc>
                <a:spcPct val="90000"/>
              </a:lnSpc>
            </a:pPr>
            <a:r>
              <a:rPr lang="en-US" altLang="zh-CN" sz="2200" dirty="0"/>
              <a:t>GSM</a:t>
            </a:r>
            <a:r>
              <a:rPr lang="zh-CN" altLang="en-US" sz="2200" dirty="0"/>
              <a:t>信道（</a:t>
            </a:r>
            <a:r>
              <a:rPr lang="en-US" altLang="zh-CN" sz="2200" dirty="0"/>
              <a:t>200kHz</a:t>
            </a:r>
            <a:r>
              <a:rPr lang="zh-CN" altLang="en-US" sz="2200" dirty="0"/>
              <a:t>）比</a:t>
            </a:r>
            <a:r>
              <a:rPr lang="en-US" altLang="zh-CN" sz="2200" dirty="0"/>
              <a:t>D-AMPS</a:t>
            </a:r>
            <a:r>
              <a:rPr lang="zh-CN" altLang="en-US" sz="2200" dirty="0"/>
              <a:t>（</a:t>
            </a:r>
            <a:r>
              <a:rPr lang="en-US" altLang="zh-CN" sz="2200" dirty="0"/>
              <a:t>30kHz</a:t>
            </a:r>
            <a:r>
              <a:rPr lang="zh-CN" altLang="en-US" sz="2200" dirty="0"/>
              <a:t>）</a:t>
            </a:r>
            <a:r>
              <a:rPr lang="zh-CN" altLang="en-US" sz="2200" dirty="0" smtClean="0"/>
              <a:t>宽；</a:t>
            </a:r>
            <a:endParaRPr lang="zh-CN" altLang="en-US" sz="2200" dirty="0"/>
          </a:p>
          <a:p>
            <a:pPr lvl="2">
              <a:lnSpc>
                <a:spcPct val="90000"/>
              </a:lnSpc>
            </a:pPr>
            <a:r>
              <a:rPr lang="en-US" altLang="zh-CN" sz="2200" dirty="0"/>
              <a:t>GSM</a:t>
            </a:r>
            <a:r>
              <a:rPr lang="zh-CN" altLang="en-US" sz="2200" dirty="0"/>
              <a:t>每个信道内的用户（</a:t>
            </a:r>
            <a:r>
              <a:rPr lang="en-US" altLang="zh-CN" sz="2200" dirty="0"/>
              <a:t>8</a:t>
            </a:r>
            <a:r>
              <a:rPr lang="zh-CN" altLang="en-US" sz="2200" dirty="0"/>
              <a:t>个）相对比</a:t>
            </a:r>
            <a:r>
              <a:rPr lang="en-US" altLang="zh-CN" sz="2200" dirty="0"/>
              <a:t>D-AMPS</a:t>
            </a:r>
            <a:r>
              <a:rPr lang="zh-CN" altLang="en-US" sz="2200" dirty="0"/>
              <a:t>（</a:t>
            </a:r>
            <a:r>
              <a:rPr lang="en-US" altLang="zh-CN" sz="2200" dirty="0"/>
              <a:t>3</a:t>
            </a:r>
            <a:r>
              <a:rPr lang="zh-CN" altLang="en-US" sz="2200" dirty="0"/>
              <a:t>个）</a:t>
            </a:r>
            <a:r>
              <a:rPr lang="zh-CN" altLang="en-US" sz="2200" dirty="0" smtClean="0"/>
              <a:t>少。</a:t>
            </a:r>
            <a:endParaRPr lang="zh-CN" altLang="en-US" sz="2200" dirty="0"/>
          </a:p>
        </p:txBody>
      </p:sp>
      <p:sp>
        <p:nvSpPr>
          <p:cNvPr id="77210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en-US" altLang="zh-CN" dirty="0" smtClean="0">
                <a:latin typeface="华文新魏" pitchFamily="2" charset="-122"/>
              </a:rPr>
              <a:t>GSM</a:t>
            </a:r>
            <a:r>
              <a:rPr lang="zh-CN" altLang="en-US" dirty="0" smtClean="0">
                <a:latin typeface="华文新魏" pitchFamily="2" charset="-122"/>
              </a:rPr>
              <a:t>移动网络体系结构</a:t>
            </a:r>
            <a:endParaRPr lang="zh-CN" altLang="en-US" dirty="0">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709636"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2348880"/>
            <a:ext cx="7818437"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8"/>
          <p:cNvSpPr>
            <a:spLocks noChangeArrowheads="1"/>
          </p:cNvSpPr>
          <p:nvPr/>
        </p:nvSpPr>
        <p:spPr bwMode="auto">
          <a:xfrm>
            <a:off x="646165" y="1772816"/>
            <a:ext cx="1765595" cy="638752"/>
          </a:xfrm>
          <a:prstGeom prst="wedgeRoundRectCallout">
            <a:avLst>
              <a:gd name="adj1" fmla="val -7249"/>
              <a:gd name="adj2" fmla="val 23691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用户识别模块</a:t>
            </a:r>
            <a:r>
              <a:rPr lang="zh-CN" altLang="en-US" sz="1600" b="1" dirty="0" smtClean="0">
                <a:latin typeface="+mn-lt"/>
                <a:ea typeface="+mn-ea"/>
              </a:rPr>
              <a:t>：具有用户和账户信息</a:t>
            </a:r>
            <a:endParaRPr lang="zh-CN" altLang="en-US" sz="1600" b="1" dirty="0">
              <a:latin typeface="+mn-lt"/>
              <a:ea typeface="+mn-ea"/>
            </a:endParaRPr>
          </a:p>
        </p:txBody>
      </p:sp>
      <p:sp>
        <p:nvSpPr>
          <p:cNvPr id="13" name="AutoShape 8"/>
          <p:cNvSpPr>
            <a:spLocks noChangeArrowheads="1"/>
          </p:cNvSpPr>
          <p:nvPr/>
        </p:nvSpPr>
        <p:spPr bwMode="auto">
          <a:xfrm>
            <a:off x="3840801" y="1772816"/>
            <a:ext cx="2675415" cy="638752"/>
          </a:xfrm>
          <a:prstGeom prst="wedgeRoundRectCallout">
            <a:avLst>
              <a:gd name="adj1" fmla="val -13023"/>
              <a:gd name="adj2" fmla="val 10966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基站控制器</a:t>
            </a:r>
            <a:r>
              <a:rPr lang="zh-CN" altLang="en-US" sz="1600" b="1" dirty="0" smtClean="0">
                <a:latin typeface="+mn-lt"/>
                <a:ea typeface="+mn-ea"/>
              </a:rPr>
              <a:t>：控制蜂窝的无线资源分配并处理</a:t>
            </a:r>
            <a:r>
              <a:rPr lang="zh-CN" altLang="en-US" sz="1600" b="1" dirty="0" smtClean="0">
                <a:solidFill>
                  <a:srgbClr val="0000FF"/>
                </a:solidFill>
                <a:latin typeface="+mn-lt"/>
                <a:ea typeface="+mn-ea"/>
              </a:rPr>
              <a:t>切换</a:t>
            </a:r>
            <a:r>
              <a:rPr lang="zh-CN" altLang="en-US" sz="1600" b="1" dirty="0" smtClean="0">
                <a:latin typeface="+mn-lt"/>
                <a:ea typeface="+mn-ea"/>
              </a:rPr>
              <a:t>事务</a:t>
            </a:r>
            <a:endParaRPr lang="zh-CN" altLang="en-US" sz="1600" b="1" dirty="0">
              <a:latin typeface="+mn-lt"/>
              <a:ea typeface="+mn-ea"/>
            </a:endParaRPr>
          </a:p>
        </p:txBody>
      </p:sp>
      <p:sp>
        <p:nvSpPr>
          <p:cNvPr id="14" name="AutoShape 8"/>
          <p:cNvSpPr>
            <a:spLocks noChangeArrowheads="1"/>
          </p:cNvSpPr>
          <p:nvPr/>
        </p:nvSpPr>
        <p:spPr bwMode="auto">
          <a:xfrm>
            <a:off x="3275856" y="5463555"/>
            <a:ext cx="2736304" cy="638752"/>
          </a:xfrm>
          <a:prstGeom prst="wedgeRoundRectCallout">
            <a:avLst>
              <a:gd name="adj1" fmla="val 44698"/>
              <a:gd name="adj2" fmla="val -28075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移动交换中心</a:t>
            </a:r>
            <a:r>
              <a:rPr lang="zh-CN" altLang="en-US" sz="1600" b="1" dirty="0" smtClean="0">
                <a:latin typeface="+mn-lt"/>
                <a:ea typeface="+mn-ea"/>
              </a:rPr>
              <a:t>：负责电话呼叫的路由并和</a:t>
            </a:r>
            <a:r>
              <a:rPr lang="en-US" altLang="zh-CN" sz="1600" b="1" dirty="0" smtClean="0">
                <a:latin typeface="+mn-lt"/>
                <a:ea typeface="+mn-ea"/>
              </a:rPr>
              <a:t>PSTN</a:t>
            </a:r>
            <a:r>
              <a:rPr lang="zh-CN" altLang="en-US" sz="1600" b="1" dirty="0" smtClean="0">
                <a:latin typeface="+mn-lt"/>
                <a:ea typeface="+mn-ea"/>
              </a:rPr>
              <a:t>相连</a:t>
            </a:r>
            <a:endParaRPr lang="zh-CN" altLang="en-US" sz="1600" b="1" dirty="0">
              <a:latin typeface="+mn-lt"/>
              <a:ea typeface="+mn-ea"/>
            </a:endParaRPr>
          </a:p>
        </p:txBody>
      </p:sp>
      <p:sp>
        <p:nvSpPr>
          <p:cNvPr id="15" name="AutoShape 8"/>
          <p:cNvSpPr>
            <a:spLocks noChangeArrowheads="1"/>
          </p:cNvSpPr>
          <p:nvPr/>
        </p:nvSpPr>
        <p:spPr bwMode="auto">
          <a:xfrm>
            <a:off x="6300192" y="5229200"/>
            <a:ext cx="2424708" cy="1152128"/>
          </a:xfrm>
          <a:prstGeom prst="wedgeRoundRectCallout">
            <a:avLst>
              <a:gd name="adj1" fmla="val -41868"/>
              <a:gd name="adj2" fmla="val -1286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访问位置寄存器</a:t>
            </a:r>
            <a:r>
              <a:rPr lang="zh-CN" altLang="en-US" sz="1600" b="1" dirty="0" smtClean="0">
                <a:latin typeface="+mn-lt"/>
                <a:ea typeface="+mn-ea"/>
              </a:rPr>
              <a:t>数据库：记录所有附近的移动电话，这些移动电话都与它所管理的蜂窝关联</a:t>
            </a:r>
            <a:endParaRPr lang="zh-CN" altLang="en-US" sz="1600" b="1" dirty="0">
              <a:latin typeface="+mn-lt"/>
              <a:ea typeface="+mn-ea"/>
            </a:endParaRPr>
          </a:p>
        </p:txBody>
      </p:sp>
      <p:sp>
        <p:nvSpPr>
          <p:cNvPr id="16" name="AutoShape 8"/>
          <p:cNvSpPr>
            <a:spLocks noChangeArrowheads="1"/>
          </p:cNvSpPr>
          <p:nvPr/>
        </p:nvSpPr>
        <p:spPr bwMode="auto">
          <a:xfrm>
            <a:off x="7164288" y="1772816"/>
            <a:ext cx="1751112" cy="1152128"/>
          </a:xfrm>
          <a:prstGeom prst="wedgeRoundRectCallout">
            <a:avLst>
              <a:gd name="adj1" fmla="val -79492"/>
              <a:gd name="adj2" fmla="val 3721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归属位置寄存器</a:t>
            </a:r>
            <a:r>
              <a:rPr lang="zh-CN" altLang="en-US" sz="1600" b="1" dirty="0" smtClean="0">
                <a:latin typeface="+mn-lt"/>
                <a:ea typeface="+mn-ea"/>
              </a:rPr>
              <a:t>数据库：记录每一个移动电话的最后一个已知位置</a:t>
            </a:r>
            <a:endParaRPr lang="zh-CN" altLang="en-US" sz="16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197" name="Rectangle 5"/>
          <p:cNvSpPr>
            <a:spLocks noGrp="1" noChangeArrowheads="1"/>
          </p:cNvSpPr>
          <p:nvPr>
            <p:ph type="body" idx="1"/>
          </p:nvPr>
        </p:nvSpPr>
        <p:spPr>
          <a:xfrm>
            <a:off x="809625" y="1773238"/>
            <a:ext cx="7958138" cy="1439862"/>
          </a:xfrm>
          <a:noFill/>
          <a:ln/>
        </p:spPr>
        <p:txBody>
          <a:bodyPr/>
          <a:lstStyle/>
          <a:p>
            <a:r>
              <a:rPr lang="en-US" altLang="zh-CN" sz="2400"/>
              <a:t>GSM</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124</a:t>
            </a:r>
            <a:r>
              <a:rPr lang="zh-CN" altLang="en-US" sz="2000"/>
              <a:t>）</a:t>
            </a:r>
          </a:p>
          <a:p>
            <a:pPr lvl="1"/>
            <a:r>
              <a:rPr lang="zh-CN" altLang="en-US" sz="2000"/>
              <a:t>采用</a:t>
            </a:r>
            <a:r>
              <a:rPr lang="en-US" altLang="zh-CN" sz="2000"/>
              <a:t>TDM</a:t>
            </a:r>
            <a:r>
              <a:rPr lang="zh-CN" altLang="en-US" sz="2000"/>
              <a:t>在信道内划分用户（</a:t>
            </a:r>
            <a:r>
              <a:rPr lang="en-US" altLang="zh-CN" sz="2000"/>
              <a:t>8</a:t>
            </a:r>
            <a:r>
              <a:rPr lang="zh-CN" altLang="en-US" sz="2000"/>
              <a:t>）</a:t>
            </a:r>
          </a:p>
        </p:txBody>
      </p:sp>
      <p:pic>
        <p:nvPicPr>
          <p:cNvPr id="776198" name="Picture 6" descr="2-43"/>
          <p:cNvPicPr>
            <a:picLocks noChangeAspect="1" noChangeArrowheads="1"/>
          </p:cNvPicPr>
          <p:nvPr/>
        </p:nvPicPr>
        <p:blipFill>
          <a:blip r:embed="rId7">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a:stretch>
            <a:fillRect/>
          </a:stretch>
        </p:blipFill>
        <p:spPr bwMode="auto">
          <a:xfrm>
            <a:off x="900113" y="2997200"/>
            <a:ext cx="7489825" cy="3451225"/>
          </a:xfrm>
          <a:prstGeom prst="rect">
            <a:avLst/>
          </a:prstGeom>
          <a:noFill/>
          <a:extLst>
            <a:ext uri="{909E8E84-426E-40DD-AFC4-6F175D3DCCD1}">
              <a14:hiddenFill xmlns:a14="http://schemas.microsoft.com/office/drawing/2010/main">
                <a:solidFill>
                  <a:srgbClr val="FFFFFF"/>
                </a:solidFill>
              </a14:hiddenFill>
            </a:ext>
          </a:extLst>
        </p:spPr>
      </p:pic>
      <p:sp>
        <p:nvSpPr>
          <p:cNvPr id="776199" name="Text Box 7"/>
          <p:cNvSpPr txBox="1">
            <a:spLocks noChangeArrowheads="1"/>
          </p:cNvSpPr>
          <p:nvPr/>
        </p:nvSpPr>
        <p:spPr bwMode="auto">
          <a:xfrm>
            <a:off x="1907704" y="4581525"/>
            <a:ext cx="59759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800" b="1" dirty="0">
                <a:solidFill>
                  <a:srgbClr val="0000FF"/>
                </a:solidFill>
                <a:latin typeface="+mn-lt"/>
                <a:ea typeface="+mn-ea"/>
              </a:rPr>
              <a:t>8</a:t>
            </a:r>
            <a:r>
              <a:rPr lang="zh-CN" altLang="en-US" sz="1800" b="1" dirty="0">
                <a:solidFill>
                  <a:srgbClr val="0000FF"/>
                </a:solidFill>
                <a:latin typeface="+mn-lt"/>
                <a:ea typeface="+mn-ea"/>
              </a:rPr>
              <a:t>个阴影时隙</a:t>
            </a:r>
            <a:r>
              <a:rPr lang="zh-CN" altLang="en-US" sz="1800" b="1" dirty="0" smtClean="0">
                <a:solidFill>
                  <a:srgbClr val="0000FF"/>
                </a:solidFill>
                <a:latin typeface="+mn-lt"/>
                <a:ea typeface="+mn-ea"/>
              </a:rPr>
              <a:t>属相同连接（</a:t>
            </a:r>
            <a:r>
              <a:rPr lang="en-US" altLang="zh-CN" sz="1800" b="1" dirty="0" smtClean="0">
                <a:solidFill>
                  <a:srgbClr val="0000FF"/>
                </a:solidFill>
                <a:latin typeface="+mn-lt"/>
                <a:ea typeface="+mn-ea"/>
              </a:rPr>
              <a:t>2</a:t>
            </a:r>
            <a:r>
              <a:rPr lang="zh-CN" altLang="en-US" sz="1800" b="1" dirty="0" smtClean="0">
                <a:solidFill>
                  <a:srgbClr val="0000FF"/>
                </a:solidFill>
                <a:latin typeface="+mn-lt"/>
                <a:ea typeface="+mn-ea"/>
              </a:rPr>
              <a:t>个单工信道，每个</a:t>
            </a:r>
            <a:r>
              <a:rPr lang="zh-CN" altLang="en-US" sz="1800" b="1" dirty="0">
                <a:solidFill>
                  <a:srgbClr val="0000FF"/>
                </a:solidFill>
                <a:latin typeface="+mn-lt"/>
                <a:ea typeface="+mn-ea"/>
              </a:rPr>
              <a:t>方向</a:t>
            </a:r>
            <a:r>
              <a:rPr lang="en-US" altLang="zh-CN" sz="1800" b="1" dirty="0">
                <a:solidFill>
                  <a:srgbClr val="0000FF"/>
                </a:solidFill>
                <a:latin typeface="+mn-lt"/>
                <a:ea typeface="+mn-ea"/>
              </a:rPr>
              <a:t>4</a:t>
            </a:r>
            <a:r>
              <a:rPr lang="zh-CN" altLang="en-US" sz="1800" b="1" dirty="0" smtClean="0">
                <a:solidFill>
                  <a:srgbClr val="0000FF"/>
                </a:solidFill>
                <a:latin typeface="+mn-lt"/>
                <a:ea typeface="+mn-ea"/>
              </a:rPr>
              <a:t>个）</a:t>
            </a:r>
            <a:endParaRPr lang="zh-CN" altLang="en-US" sz="1800" b="1" dirty="0">
              <a:solidFill>
                <a:srgbClr val="0000FF"/>
              </a:solidFill>
              <a:latin typeface="+mn-lt"/>
              <a:ea typeface="+mn-ea"/>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2775152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物 理 层</a:t>
            </a:r>
            <a:endParaRPr lang="zh-CN" altLang="en-US"/>
          </a:p>
        </p:txBody>
      </p:sp>
      <p:sp>
        <p:nvSpPr>
          <p:cNvPr id="25612" name="Rectangle 12"/>
          <p:cNvSpPr>
            <a:spLocks noGrp="1" noChangeArrowheads="1"/>
          </p:cNvSpPr>
          <p:nvPr>
            <p:ph type="body" idx="1"/>
          </p:nvPr>
        </p:nvSpPr>
        <p:spPr>
          <a:xfrm>
            <a:off x="2195736" y="2060848"/>
            <a:ext cx="4897437" cy="4032448"/>
          </a:xfrm>
        </p:spPr>
        <p:txBody>
          <a:bodyPr/>
          <a:lstStyle/>
          <a:p>
            <a:r>
              <a:rPr lang="zh-CN" altLang="en-US" dirty="0">
                <a:hlinkClick r:id="rId3" action="ppaction://hlinksldjump"/>
              </a:rPr>
              <a:t>数据通信基本概念</a:t>
            </a:r>
            <a:endParaRPr lang="zh-CN" altLang="en-US" dirty="0"/>
          </a:p>
          <a:p>
            <a:r>
              <a:rPr lang="zh-CN" altLang="en-US" dirty="0" smtClean="0">
                <a:hlinkClick r:id="rId4" action="ppaction://hlinksldjump"/>
              </a:rPr>
              <a:t>传输</a:t>
            </a:r>
            <a:r>
              <a:rPr lang="zh-CN" altLang="en-US" dirty="0">
                <a:hlinkClick r:id="rId4" action="ppaction://hlinksldjump"/>
              </a:rPr>
              <a:t>介质 </a:t>
            </a:r>
            <a:endParaRPr lang="zh-CN" altLang="en-US" dirty="0"/>
          </a:p>
          <a:p>
            <a:pPr>
              <a:lnSpc>
                <a:spcPct val="110000"/>
              </a:lnSpc>
            </a:pPr>
            <a:r>
              <a:rPr lang="zh-CN" altLang="en-US" dirty="0">
                <a:hlinkClick r:id="rId5" action="ppaction://hlinksldjump"/>
              </a:rPr>
              <a:t>数据编码技术</a:t>
            </a:r>
            <a:endParaRPr lang="zh-CN" altLang="en-US" dirty="0"/>
          </a:p>
          <a:p>
            <a:pPr>
              <a:lnSpc>
                <a:spcPct val="110000"/>
              </a:lnSpc>
            </a:pPr>
            <a:r>
              <a:rPr lang="zh-CN" altLang="en-US" dirty="0">
                <a:hlinkClick r:id="rId6" action="ppaction://hlinksldjump"/>
              </a:rPr>
              <a:t>多路复用技术</a:t>
            </a:r>
            <a:endParaRPr lang="zh-CN" altLang="en-US" dirty="0"/>
          </a:p>
          <a:p>
            <a:pPr>
              <a:lnSpc>
                <a:spcPct val="110000"/>
              </a:lnSpc>
            </a:pPr>
            <a:r>
              <a:rPr lang="zh-CN" altLang="en-US" dirty="0">
                <a:hlinkClick r:id="rId7" action="ppaction://hlinksldjump"/>
              </a:rPr>
              <a:t>数据交换技术</a:t>
            </a:r>
            <a:endParaRPr lang="zh-CN" altLang="en-US" dirty="0"/>
          </a:p>
          <a:p>
            <a:r>
              <a:rPr lang="zh-CN" altLang="en-US" dirty="0" smtClean="0">
                <a:hlinkClick r:id="rId8" action="ppaction://hlinksldjump"/>
              </a:rPr>
              <a:t>通信系统</a:t>
            </a:r>
            <a:r>
              <a:rPr lang="zh-CN" altLang="en-US" dirty="0">
                <a:hlinkClick r:id="rId8" action="ppaction://hlinksldjump"/>
              </a:rPr>
              <a:t>的举例</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title"/>
          </p:nvPr>
        </p:nvSpPr>
        <p:spPr/>
        <p:txBody>
          <a:bodyPr/>
          <a:lstStyle/>
          <a:p>
            <a:r>
              <a:rPr lang="zh-CN" altLang="en-US"/>
              <a:t>有限带宽信号</a:t>
            </a:r>
          </a:p>
        </p:txBody>
      </p:sp>
      <p:sp>
        <p:nvSpPr>
          <p:cNvPr id="555013" name="Text Box 5"/>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55014" name="Text Box 6"/>
          <p:cNvSpPr txBox="1">
            <a:spLocks noChangeArrowheads="1"/>
          </p:cNvSpPr>
          <p:nvPr/>
        </p:nvSpPr>
        <p:spPr bwMode="auto">
          <a:xfrm>
            <a:off x="4067174" y="2133600"/>
            <a:ext cx="3169122"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55015" name="Object 7"/>
          <p:cNvGraphicFramePr>
            <a:graphicFrameLocks noChangeAspect="1"/>
          </p:cNvGraphicFramePr>
          <p:nvPr/>
        </p:nvGraphicFramePr>
        <p:xfrm>
          <a:off x="5291138" y="2493963"/>
          <a:ext cx="673100" cy="304800"/>
        </p:xfrm>
        <a:graphic>
          <a:graphicData uri="http://schemas.openxmlformats.org/presentationml/2006/ole">
            <mc:AlternateContent xmlns:mc="http://schemas.openxmlformats.org/markup-compatibility/2006">
              <mc:Choice xmlns:v="urn:schemas-microsoft-com:vml" Requires="v">
                <p:oleObj spid="_x0000_s555110" name="公式" r:id="rId4" imgW="672840" imgH="304560" progId="Equation.3">
                  <p:embed/>
                </p:oleObj>
              </mc:Choice>
              <mc:Fallback>
                <p:oleObj name="公式" r:id="rId4" imgW="672840" imgH="30456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8" y="2493963"/>
                        <a:ext cx="673100" cy="3048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5016" name="Text Box 8"/>
          <p:cNvSpPr txBox="1">
            <a:spLocks noChangeArrowheads="1"/>
          </p:cNvSpPr>
          <p:nvPr/>
        </p:nvSpPr>
        <p:spPr bwMode="auto">
          <a:xfrm>
            <a:off x="6516688" y="3284538"/>
            <a:ext cx="2447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(d)图</a:t>
            </a:r>
            <a:r>
              <a:rPr lang="en-US" altLang="zh-CN" sz="1800" b="1">
                <a:latin typeface="+mn-lt"/>
                <a:ea typeface="华文楷体" panose="02010600040101010101" pitchFamily="2" charset="-122"/>
              </a:rPr>
              <a:t>：信道带宽只允许最低4个谐波通过</a:t>
            </a:r>
            <a:endParaRPr lang="zh-CN" altLang="en-US" sz="1800" b="1">
              <a:latin typeface="+mn-lt"/>
              <a:ea typeface="华文楷体" panose="02010600040101010101" pitchFamily="2" charset="-122"/>
            </a:endParaRPr>
          </a:p>
        </p:txBody>
      </p:sp>
      <p:sp>
        <p:nvSpPr>
          <p:cNvPr id="555017" name="Text Box 9"/>
          <p:cNvSpPr txBox="1">
            <a:spLocks noChangeArrowheads="1"/>
          </p:cNvSpPr>
          <p:nvPr/>
        </p:nvSpPr>
        <p:spPr bwMode="auto">
          <a:xfrm>
            <a:off x="6516688" y="4797425"/>
            <a:ext cx="24479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(e)图</a:t>
            </a:r>
            <a:r>
              <a:rPr lang="en-US" altLang="zh-CN" sz="1800" b="1">
                <a:latin typeface="+mn-lt"/>
                <a:ea typeface="华文楷体" panose="02010600040101010101" pitchFamily="2" charset="-122"/>
              </a:rPr>
              <a:t>：信道带宽只允许最低8个谐波通过，信号失真不严重</a:t>
            </a:r>
          </a:p>
        </p:txBody>
      </p:sp>
      <p:pic>
        <p:nvPicPr>
          <p:cNvPr id="555018" name="Picture 10"/>
          <p:cNvPicPr>
            <a:picLocks noChangeAspect="1" noChangeArrowheads="1"/>
          </p:cNvPicPr>
          <p:nvPr/>
        </p:nvPicPr>
        <p:blipFill>
          <a:blip r:embed="rId6">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611188" y="3068638"/>
            <a:ext cx="612140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5502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5016"/>
                                        </p:tgtEl>
                                        <p:attrNameLst>
                                          <p:attrName>style.visibility</p:attrName>
                                        </p:attrNameLst>
                                      </p:cBhvr>
                                      <p:to>
                                        <p:strVal val="visible"/>
                                      </p:to>
                                    </p:set>
                                    <p:animEffect transition="in" filter="fade">
                                      <p:cBhvr>
                                        <p:cTn id="7" dur="2000"/>
                                        <p:tgtEl>
                                          <p:spTgt spid="5550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5017"/>
                                        </p:tgtEl>
                                        <p:attrNameLst>
                                          <p:attrName>style.visibility</p:attrName>
                                        </p:attrNameLst>
                                      </p:cBhvr>
                                      <p:to>
                                        <p:strVal val="visible"/>
                                      </p:to>
                                    </p:set>
                                    <p:animEffect transition="in" filter="fade">
                                      <p:cBhvr>
                                        <p:cTn id="12" dur="2000"/>
                                        <p:tgtEl>
                                          <p:spTgt spid="555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6" grpId="0"/>
      <p:bldP spid="555017"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zh-CN" altLang="en-US">
                <a:latin typeface="华文新魏" pitchFamily="2" charset="-122"/>
              </a:rPr>
              <a:t>图  示</a:t>
            </a:r>
          </a:p>
        </p:txBody>
      </p:sp>
      <p:sp>
        <p:nvSpPr>
          <p:cNvPr id="77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8245" name="Picture 5"/>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1916113"/>
            <a:ext cx="8066087"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47"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lang="zh-CN" altLang="en-US" dirty="0"/>
              <a:t>多帧</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en-US" sz="2800" dirty="0">
                <a:latin typeface="华文新魏" pitchFamily="2" charset="-122"/>
              </a:rPr>
              <a:t>26时隙的多帧</a:t>
            </a:r>
            <a:r>
              <a:rPr lang="zh-CN" altLang="en-US" sz="2800" dirty="0">
                <a:latin typeface="华文新魏" pitchFamily="2" charset="-122"/>
              </a:rPr>
              <a:t>）</a:t>
            </a:r>
          </a:p>
        </p:txBody>
      </p:sp>
      <p:sp>
        <p:nvSpPr>
          <p:cNvPr id="77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9269" name="Picture 5" descr="2-44"/>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539750" y="1633538"/>
            <a:ext cx="8604250" cy="4816475"/>
          </a:xfrm>
          <a:prstGeom prst="rect">
            <a:avLst/>
          </a:prstGeom>
          <a:noFill/>
          <a:extLst>
            <a:ext uri="{909E8E84-426E-40DD-AFC4-6F175D3DCCD1}">
              <a14:hiddenFill xmlns:a14="http://schemas.microsoft.com/office/drawing/2010/main">
                <a:solidFill>
                  <a:srgbClr val="FFFFFF"/>
                </a:solidFill>
              </a14:hiddenFill>
            </a:ext>
          </a:extLst>
        </p:spPr>
      </p:pic>
      <p:sp>
        <p:nvSpPr>
          <p:cNvPr id="7792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kumimoji="0" lang="zh-CN" altLang="en-US" dirty="0" smtClean="0"/>
              <a:t>的进化</a:t>
            </a:r>
            <a:r>
              <a:rPr kumimoji="0" lang="en-US" altLang="zh-CN" dirty="0" smtClean="0"/>
              <a:t/>
            </a:r>
            <a:br>
              <a:rPr kumimoji="0" lang="en-US" altLang="zh-CN" dirty="0" smtClean="0"/>
            </a:br>
            <a:r>
              <a:rPr kumimoji="0" lang="zh-CN" altLang="en-US" sz="2800" dirty="0"/>
              <a:t>（</a:t>
            </a:r>
            <a:r>
              <a:rPr kumimoji="0" lang="en-US" altLang="zh-CN" sz="2800" dirty="0" smtClean="0">
                <a:latin typeface="华文新魏" panose="02010800040101010101" pitchFamily="2" charset="-122"/>
                <a:ea typeface="华文新魏" panose="02010800040101010101" pitchFamily="2" charset="-122"/>
              </a:rPr>
              <a:t>2.5G</a:t>
            </a:r>
            <a:r>
              <a:rPr kumimoji="0" lang="zh-CN" altLang="en-US" sz="2800" dirty="0" smtClean="0"/>
              <a:t>技术）</a:t>
            </a:r>
            <a:endParaRPr kumimoji="0" lang="zh-CN" altLang="en-US" sz="2800" dirty="0"/>
          </a:p>
        </p:txBody>
      </p:sp>
      <p:sp>
        <p:nvSpPr>
          <p:cNvPr id="78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6436" name="Rectangle 4"/>
          <p:cNvSpPr>
            <a:spLocks noGrp="1" noChangeArrowheads="1"/>
          </p:cNvSpPr>
          <p:nvPr>
            <p:ph type="body" idx="1"/>
          </p:nvPr>
        </p:nvSpPr>
        <p:spPr/>
        <p:txBody>
          <a:bodyPr/>
          <a:lstStyle/>
          <a:p>
            <a:pPr>
              <a:lnSpc>
                <a:spcPct val="120000"/>
              </a:lnSpc>
            </a:pPr>
            <a:r>
              <a:rPr lang="en-US" altLang="zh-CN" sz="2800" dirty="0">
                <a:solidFill>
                  <a:srgbClr val="FF0000"/>
                </a:solidFill>
              </a:rPr>
              <a:t>EDGE</a:t>
            </a:r>
            <a:r>
              <a:rPr lang="zh-CN" altLang="en-US" sz="2800" dirty="0">
                <a:solidFill>
                  <a:srgbClr val="FF0000"/>
                </a:solidFill>
              </a:rPr>
              <a:t>（</a:t>
            </a:r>
            <a:r>
              <a:rPr lang="en-US" altLang="zh-CN" sz="2800" dirty="0">
                <a:solidFill>
                  <a:srgbClr val="FF0000"/>
                </a:solidFill>
              </a:rPr>
              <a:t>GSM</a:t>
            </a:r>
            <a:r>
              <a:rPr lang="zh-CN" altLang="en-US" sz="2800" dirty="0">
                <a:solidFill>
                  <a:srgbClr val="FF0000"/>
                </a:solidFill>
              </a:rPr>
              <a:t>增强数据速率）</a:t>
            </a:r>
          </a:p>
          <a:p>
            <a:pPr lvl="1">
              <a:lnSpc>
                <a:spcPct val="120000"/>
              </a:lnSpc>
            </a:pPr>
            <a:r>
              <a:rPr lang="en-US" altLang="zh-CN" sz="2400" dirty="0"/>
              <a:t>EDGE</a:t>
            </a:r>
            <a:r>
              <a:rPr lang="zh-CN" altLang="en-US" sz="2400" dirty="0"/>
              <a:t>是</a:t>
            </a:r>
            <a:r>
              <a:rPr lang="en-US" altLang="zh-CN" sz="2400" dirty="0"/>
              <a:t>GSM</a:t>
            </a:r>
            <a:r>
              <a:rPr lang="zh-CN" altLang="en-US" sz="2400" dirty="0"/>
              <a:t>的升级版本，让每个码元携带更多的比特</a:t>
            </a:r>
            <a:r>
              <a:rPr lang="zh-CN" altLang="en-US" sz="2400" dirty="0" smtClean="0"/>
              <a:t>数，数据速率的理论上限是</a:t>
            </a:r>
            <a:r>
              <a:rPr lang="en-US" altLang="zh-CN" sz="2400" dirty="0" smtClean="0"/>
              <a:t>171.2Kbps</a:t>
            </a:r>
            <a:r>
              <a:rPr lang="zh-CN" altLang="en-US" sz="2400" dirty="0" smtClean="0"/>
              <a:t>。</a:t>
            </a:r>
            <a:endParaRPr lang="zh-CN" altLang="en-US" sz="2400" dirty="0"/>
          </a:p>
          <a:p>
            <a:pPr>
              <a:lnSpc>
                <a:spcPct val="120000"/>
              </a:lnSpc>
            </a:pPr>
            <a:r>
              <a:rPr lang="en-US" altLang="zh-CN" sz="2800" dirty="0">
                <a:solidFill>
                  <a:srgbClr val="FF0000"/>
                </a:solidFill>
              </a:rPr>
              <a:t>GPRS</a:t>
            </a:r>
            <a:r>
              <a:rPr lang="zh-CN" altLang="en-US" sz="2800" dirty="0">
                <a:solidFill>
                  <a:srgbClr val="FF0000"/>
                </a:solidFill>
              </a:rPr>
              <a:t>（通用无线分组业务）</a:t>
            </a:r>
          </a:p>
          <a:p>
            <a:pPr lvl="1">
              <a:lnSpc>
                <a:spcPct val="120000"/>
              </a:lnSpc>
            </a:pPr>
            <a:r>
              <a:rPr lang="en-US" altLang="zh-CN" sz="2400" dirty="0"/>
              <a:t>GPRS</a:t>
            </a:r>
            <a:r>
              <a:rPr lang="zh-CN" altLang="en-US" sz="2400" dirty="0"/>
              <a:t>是英国</a:t>
            </a:r>
            <a:r>
              <a:rPr lang="en-US" altLang="zh-CN" sz="2400" dirty="0"/>
              <a:t>BT </a:t>
            </a:r>
            <a:r>
              <a:rPr lang="en-US" altLang="zh-CN" sz="2400" dirty="0" err="1"/>
              <a:t>Cellnet</a:t>
            </a:r>
            <a:r>
              <a:rPr lang="zh-CN" altLang="en-US" sz="2400" dirty="0"/>
              <a:t>公司在</a:t>
            </a:r>
            <a:r>
              <a:rPr lang="en-US" altLang="zh-CN" sz="2400" dirty="0"/>
              <a:t>1993</a:t>
            </a:r>
            <a:r>
              <a:rPr lang="zh-CN" altLang="en-US" sz="2400" dirty="0"/>
              <a:t>年提出，是一种基于</a:t>
            </a:r>
            <a:r>
              <a:rPr lang="en-US" altLang="zh-CN" sz="2400" dirty="0"/>
              <a:t>GSM</a:t>
            </a:r>
            <a:r>
              <a:rPr lang="zh-CN" altLang="en-US" sz="2400" dirty="0"/>
              <a:t>的移动分组数据业务，面向用户提供移动分组的</a:t>
            </a:r>
            <a:r>
              <a:rPr lang="en-US" altLang="zh-CN" sz="2400" dirty="0"/>
              <a:t>IP</a:t>
            </a:r>
            <a:r>
              <a:rPr lang="zh-CN" altLang="en-US" sz="2400" dirty="0"/>
              <a:t>或者</a:t>
            </a:r>
            <a:r>
              <a:rPr lang="en-US" altLang="zh-CN" sz="2400" dirty="0"/>
              <a:t>X.25</a:t>
            </a:r>
            <a:r>
              <a:rPr lang="zh-CN" altLang="en-US" sz="2400" dirty="0"/>
              <a:t>连接（即：将分组交换技术引入现有</a:t>
            </a:r>
            <a:r>
              <a:rPr lang="en-US" altLang="zh-CN" sz="2400" dirty="0"/>
              <a:t>GSM</a:t>
            </a:r>
            <a:r>
              <a:rPr lang="zh-CN" altLang="en-US" sz="2400" dirty="0"/>
              <a:t>系统），具有“极速传送”、“永远在线”等特点。 </a:t>
            </a:r>
            <a:r>
              <a:rPr lang="zh-CN" altLang="en-US" sz="2400" dirty="0" smtClean="0"/>
              <a:t>数据</a:t>
            </a:r>
            <a:r>
              <a:rPr lang="zh-CN" altLang="en-US" sz="2400" dirty="0"/>
              <a:t>速率的理论上限</a:t>
            </a:r>
            <a:r>
              <a:rPr lang="zh-CN" altLang="en-US" sz="2400" dirty="0" smtClean="0"/>
              <a:t>是</a:t>
            </a:r>
            <a:r>
              <a:rPr lang="en-US" altLang="zh-CN" sz="2400" dirty="0" smtClean="0"/>
              <a:t>384Kbps</a:t>
            </a:r>
            <a:endParaRPr lang="zh-CN" altLang="en-US" sz="2400" dirty="0"/>
          </a:p>
        </p:txBody>
      </p:sp>
      <p:sp>
        <p:nvSpPr>
          <p:cNvPr id="786437"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zh-CN" altLang="en-US"/>
              <a:t>码分多路接入</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CDMA</a:t>
            </a:r>
            <a:r>
              <a:rPr lang="zh-CN" altLang="en-US" sz="2800">
                <a:latin typeface="华文新魏" pitchFamily="2" charset="-122"/>
              </a:rPr>
              <a:t>）</a:t>
            </a:r>
          </a:p>
        </p:txBody>
      </p:sp>
      <p:sp>
        <p:nvSpPr>
          <p:cNvPr id="77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3124" name="Rectangle 4"/>
          <p:cNvSpPr>
            <a:spLocks noGrp="1" noChangeArrowheads="1"/>
          </p:cNvSpPr>
          <p:nvPr>
            <p:ph type="body" idx="1"/>
          </p:nvPr>
        </p:nvSpPr>
        <p:spPr/>
        <p:txBody>
          <a:bodyPr/>
          <a:lstStyle/>
          <a:p>
            <a:pPr>
              <a:lnSpc>
                <a:spcPct val="130000"/>
              </a:lnSpc>
            </a:pPr>
            <a:r>
              <a:rPr lang="en-US" altLang="zh-CN" sz="2800"/>
              <a:t>CDMA</a:t>
            </a:r>
            <a:r>
              <a:rPr lang="zh-CN" altLang="en-US" sz="2800"/>
              <a:t>对应的标准是</a:t>
            </a:r>
            <a:r>
              <a:rPr lang="en-US" altLang="zh-CN" sz="2800">
                <a:solidFill>
                  <a:srgbClr val="FF0000"/>
                </a:solidFill>
              </a:rPr>
              <a:t>IS-95</a:t>
            </a:r>
            <a:r>
              <a:rPr lang="zh-CN" altLang="en-US" sz="2800"/>
              <a:t>。</a:t>
            </a:r>
          </a:p>
          <a:p>
            <a:pPr>
              <a:lnSpc>
                <a:spcPct val="130000"/>
              </a:lnSpc>
            </a:pPr>
            <a:r>
              <a:rPr lang="en-US" altLang="zh-CN" sz="2800"/>
              <a:t>CDMA</a:t>
            </a:r>
            <a:r>
              <a:rPr lang="zh-CN" altLang="en-US" sz="2800"/>
              <a:t>采用</a:t>
            </a:r>
            <a:r>
              <a:rPr lang="en-US" altLang="zh-CN" sz="2800">
                <a:solidFill>
                  <a:srgbClr val="FF0000"/>
                </a:solidFill>
              </a:rPr>
              <a:t>CDM</a:t>
            </a:r>
            <a:r>
              <a:rPr lang="zh-CN" altLang="en-US" sz="2800">
                <a:solidFill>
                  <a:srgbClr val="FF0000"/>
                </a:solidFill>
              </a:rPr>
              <a:t>技术</a:t>
            </a:r>
            <a:r>
              <a:rPr lang="zh-CN" altLang="en-US" sz="2800"/>
              <a:t>进行信道划分，而非像</a:t>
            </a:r>
            <a:r>
              <a:rPr lang="en-US" altLang="zh-CN" sz="2800"/>
              <a:t>D-AMPS</a:t>
            </a:r>
            <a:r>
              <a:rPr lang="zh-CN" altLang="en-US" sz="2800"/>
              <a:t>和</a:t>
            </a:r>
            <a:r>
              <a:rPr lang="en-US" altLang="zh-CN" sz="2800"/>
              <a:t>GSM</a:t>
            </a:r>
            <a:r>
              <a:rPr lang="zh-CN" altLang="en-US" sz="2800"/>
              <a:t>采用</a:t>
            </a:r>
            <a:r>
              <a:rPr lang="en-US" altLang="zh-CN" sz="2800"/>
              <a:t>FDM</a:t>
            </a:r>
            <a:r>
              <a:rPr lang="zh-CN" altLang="en-US" sz="2800"/>
              <a:t>和</a:t>
            </a:r>
            <a:r>
              <a:rPr lang="en-US" altLang="zh-CN" sz="2800"/>
              <a:t>TDM</a:t>
            </a:r>
            <a:r>
              <a:rPr lang="zh-CN" altLang="en-US" sz="2800"/>
              <a:t>。</a:t>
            </a:r>
          </a:p>
          <a:p>
            <a:pPr>
              <a:lnSpc>
                <a:spcPct val="130000"/>
              </a:lnSpc>
            </a:pPr>
            <a:r>
              <a:rPr lang="en-US" altLang="zh-CN" sz="2800"/>
              <a:t>CDMA</a:t>
            </a:r>
            <a:r>
              <a:rPr lang="zh-CN" altLang="en-US" sz="2800"/>
              <a:t>采用的是</a:t>
            </a:r>
            <a:r>
              <a:rPr lang="zh-CN" altLang="en-US" sz="2800">
                <a:solidFill>
                  <a:srgbClr val="FF0000"/>
                </a:solidFill>
              </a:rPr>
              <a:t>宽频技术</a:t>
            </a:r>
            <a:r>
              <a:rPr lang="zh-CN" altLang="en-US" sz="2800"/>
              <a:t>，允许所有站点同时在整个频谱上进行传输，多路的同时传输采用编码原理加以区分。 </a:t>
            </a:r>
            <a:endParaRPr lang="en-US" altLang="zh-CN" sz="2800"/>
          </a:p>
          <a:p>
            <a:pPr>
              <a:lnSpc>
                <a:spcPct val="130000"/>
              </a:lnSpc>
            </a:pPr>
            <a:r>
              <a:rPr lang="en-US" altLang="zh-CN" sz="2800"/>
              <a:t>CDMA</a:t>
            </a:r>
            <a:r>
              <a:rPr lang="zh-CN" altLang="en-US" sz="2800"/>
              <a:t>是</a:t>
            </a:r>
            <a:r>
              <a:rPr lang="en-US" altLang="zh-CN" sz="2800"/>
              <a:t>2G</a:t>
            </a:r>
            <a:r>
              <a:rPr lang="zh-CN" altLang="en-US" sz="2800"/>
              <a:t>中最佳的技术方案，是</a:t>
            </a:r>
            <a:r>
              <a:rPr lang="en-US" altLang="zh-CN" sz="2800"/>
              <a:t>3G</a:t>
            </a:r>
            <a:r>
              <a:rPr lang="zh-CN" altLang="en-US" sz="2800"/>
              <a:t>的基础。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a:t>第三代移动电话</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（数字</a:t>
            </a:r>
            <a:r>
              <a:rPr lang="en-US" altLang="en-US" sz="2800">
                <a:latin typeface="华文新魏" pitchFamily="2" charset="-122"/>
              </a:rPr>
              <a:t>声音</a:t>
            </a:r>
            <a:r>
              <a:rPr lang="zh-CN" altLang="en-US" sz="2800">
                <a:latin typeface="华文新魏" pitchFamily="2" charset="-122"/>
              </a:rPr>
              <a:t>和数据</a:t>
            </a:r>
            <a:r>
              <a:rPr lang="en-US" altLang="en-US" sz="2800">
                <a:latin typeface="华文新魏" pitchFamily="2" charset="-122"/>
              </a:rPr>
              <a:t> </a:t>
            </a:r>
            <a:r>
              <a:rPr lang="zh-CN" altLang="en-US" sz="2800">
                <a:latin typeface="华文新魏" pitchFamily="2" charset="-122"/>
              </a:rPr>
              <a:t>）</a:t>
            </a:r>
          </a:p>
        </p:txBody>
      </p:sp>
      <p:sp>
        <p:nvSpPr>
          <p:cNvPr id="76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9028" name="Rectangle 4"/>
          <p:cNvSpPr>
            <a:spLocks noGrp="1" noChangeArrowheads="1"/>
          </p:cNvSpPr>
          <p:nvPr>
            <p:ph type="body" idx="1"/>
          </p:nvPr>
        </p:nvSpPr>
        <p:spPr/>
        <p:txBody>
          <a:bodyPr/>
          <a:lstStyle/>
          <a:p>
            <a:pPr marL="0" indent="0">
              <a:lnSpc>
                <a:spcPct val="110000"/>
              </a:lnSpc>
              <a:buFont typeface="Wingdings" pitchFamily="2" charset="2"/>
              <a:buNone/>
            </a:pPr>
            <a:r>
              <a:rPr lang="zh-CN" altLang="en-US" dirty="0"/>
              <a:t>       正在研制中的</a:t>
            </a:r>
            <a:r>
              <a:rPr lang="en-US" altLang="zh-CN" dirty="0"/>
              <a:t>3G</a:t>
            </a:r>
            <a:r>
              <a:rPr lang="zh-CN" altLang="en-US" dirty="0"/>
              <a:t>是一种宽带</a:t>
            </a:r>
            <a:r>
              <a:rPr lang="en-US" altLang="zh-CN" dirty="0"/>
              <a:t>CDMA</a:t>
            </a:r>
            <a:r>
              <a:rPr lang="zh-CN" altLang="en-US" dirty="0"/>
              <a:t>技术，能够提供高速数据传输业务，可将目前所有蜂窝系统、无线本地环路、无线局域网终端和寻呼集成在一起，</a:t>
            </a:r>
            <a:r>
              <a:rPr lang="en-US" altLang="zh-CN" dirty="0"/>
              <a:t>ITU</a:t>
            </a:r>
            <a:r>
              <a:rPr lang="zh-CN" altLang="en-US" dirty="0"/>
              <a:t>对此正式命名是</a:t>
            </a:r>
            <a:r>
              <a:rPr lang="en-US" altLang="zh-CN" dirty="0">
                <a:solidFill>
                  <a:srgbClr val="FF0000"/>
                </a:solidFill>
              </a:rPr>
              <a:t>IMT-2000</a:t>
            </a:r>
            <a:r>
              <a:rPr lang="zh-CN" altLang="en-US" dirty="0"/>
              <a:t>（国际移动通信标准）。主要备选标准包括美国企业提出的</a:t>
            </a:r>
            <a:r>
              <a:rPr lang="en-US" altLang="zh-CN" dirty="0">
                <a:solidFill>
                  <a:srgbClr val="0000FF"/>
                </a:solidFill>
              </a:rPr>
              <a:t>CDMA2000</a:t>
            </a:r>
            <a:r>
              <a:rPr lang="zh-CN" altLang="en-US" dirty="0"/>
              <a:t>、欧洲日本的</a:t>
            </a:r>
            <a:r>
              <a:rPr lang="en-US" altLang="zh-CN" dirty="0" smtClean="0">
                <a:solidFill>
                  <a:srgbClr val="0000FF"/>
                </a:solidFill>
              </a:rPr>
              <a:t>WCDMA</a:t>
            </a:r>
            <a:r>
              <a:rPr lang="zh-CN" altLang="en-US" dirty="0"/>
              <a:t>，以及中国大唐和德国西门子提出的</a:t>
            </a:r>
            <a:r>
              <a:rPr lang="en-US" altLang="zh-CN" dirty="0">
                <a:solidFill>
                  <a:srgbClr val="0000FF"/>
                </a:solidFill>
              </a:rPr>
              <a:t>TD-SCDMA</a:t>
            </a:r>
            <a:r>
              <a:rPr lang="zh-CN" altLang="en-US" dirty="0"/>
              <a:t>。</a:t>
            </a:r>
          </a:p>
        </p:txBody>
      </p:sp>
      <p:sp>
        <p:nvSpPr>
          <p:cNvPr id="7690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zh-CN" altLang="en-US" dirty="0"/>
              <a:t>国际移动通信标准</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IMT-2000</a:t>
            </a:r>
            <a:r>
              <a:rPr lang="zh-CN" altLang="en-US" sz="2800" dirty="0">
                <a:latin typeface="华文新魏" pitchFamily="2" charset="-122"/>
              </a:rPr>
              <a:t>）</a:t>
            </a:r>
          </a:p>
        </p:txBody>
      </p:sp>
      <p:sp>
        <p:nvSpPr>
          <p:cNvPr id="78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1317" name="Rectangle 5"/>
          <p:cNvSpPr>
            <a:spLocks noGrp="1" noChangeArrowheads="1"/>
          </p:cNvSpPr>
          <p:nvPr>
            <p:ph type="body" idx="1"/>
          </p:nvPr>
        </p:nvSpPr>
        <p:spPr/>
        <p:txBody>
          <a:bodyPr/>
          <a:lstStyle/>
          <a:p>
            <a:r>
              <a:rPr lang="zh-CN" altLang="en-US" sz="2800">
                <a:solidFill>
                  <a:srgbClr val="FF0000"/>
                </a:solidFill>
              </a:rPr>
              <a:t>基本服务</a:t>
            </a:r>
          </a:p>
          <a:p>
            <a:pPr lvl="1"/>
            <a:r>
              <a:rPr lang="zh-CN" altLang="en-US" sz="2400"/>
              <a:t>高质量的声音传输</a:t>
            </a:r>
          </a:p>
          <a:p>
            <a:pPr lvl="1"/>
            <a:r>
              <a:rPr lang="zh-CN" altLang="en-US" sz="2400"/>
              <a:t>信息传递：用以取代</a:t>
            </a:r>
            <a:r>
              <a:rPr lang="en-US" altLang="zh-CN" sz="2400"/>
              <a:t>e-mail</a:t>
            </a:r>
            <a:r>
              <a:rPr lang="zh-CN" altLang="en-US" sz="2400"/>
              <a:t>、传真机、</a:t>
            </a:r>
            <a:r>
              <a:rPr lang="en-US" altLang="zh-CN" sz="2400"/>
              <a:t>SMS</a:t>
            </a:r>
            <a:r>
              <a:rPr lang="zh-CN" altLang="en-US" sz="2400"/>
              <a:t>、聊天室等服务</a:t>
            </a:r>
          </a:p>
          <a:p>
            <a:pPr lvl="1"/>
            <a:r>
              <a:rPr lang="zh-CN" altLang="en-US" sz="2400"/>
              <a:t>多媒体：可以听音乐、看电视</a:t>
            </a:r>
            <a:r>
              <a:rPr lang="en-US" altLang="zh-CN" sz="2400"/>
              <a:t>/</a:t>
            </a:r>
            <a:r>
              <a:rPr lang="zh-CN" altLang="en-US" sz="2400"/>
              <a:t>电影</a:t>
            </a:r>
            <a:r>
              <a:rPr lang="en-US" altLang="zh-CN" sz="2400"/>
              <a:t>/</a:t>
            </a:r>
            <a:r>
              <a:rPr lang="zh-CN" altLang="en-US" sz="2400"/>
              <a:t>碟片</a:t>
            </a:r>
          </a:p>
          <a:p>
            <a:pPr lvl="1"/>
            <a:r>
              <a:rPr lang="en-US" altLang="zh-CN" sz="2400"/>
              <a:t>Internet</a:t>
            </a:r>
            <a:r>
              <a:rPr lang="zh-CN" altLang="en-US" sz="2400"/>
              <a:t>接入</a:t>
            </a:r>
          </a:p>
          <a:p>
            <a:r>
              <a:rPr lang="zh-CN" altLang="en-US" sz="2800">
                <a:solidFill>
                  <a:srgbClr val="FF0000"/>
                </a:solidFill>
              </a:rPr>
              <a:t>数据速率</a:t>
            </a:r>
          </a:p>
          <a:p>
            <a:pPr lvl="1"/>
            <a:r>
              <a:rPr lang="zh-CN" altLang="en-US" sz="2400"/>
              <a:t>用于固定室内用户的</a:t>
            </a:r>
            <a:r>
              <a:rPr lang="en-US" altLang="zh-CN" sz="2400"/>
              <a:t>2Mbps</a:t>
            </a:r>
          </a:p>
          <a:p>
            <a:pPr lvl="1"/>
            <a:r>
              <a:rPr lang="zh-CN" altLang="en-US" sz="2400"/>
              <a:t>用于行人的</a:t>
            </a:r>
            <a:r>
              <a:rPr lang="en-US" altLang="zh-CN" sz="2400"/>
              <a:t>384kbps</a:t>
            </a:r>
          </a:p>
          <a:p>
            <a:pPr lvl="1"/>
            <a:r>
              <a:rPr lang="zh-CN" altLang="en-US" sz="2400"/>
              <a:t>用于汽车的</a:t>
            </a:r>
            <a:r>
              <a:rPr lang="en-US" altLang="zh-CN" sz="2400"/>
              <a:t>144kbps</a:t>
            </a:r>
            <a:endParaRPr lang="zh-CN" altLang="en-US" sz="2400"/>
          </a:p>
        </p:txBody>
      </p:sp>
      <p:sp>
        <p:nvSpPr>
          <p:cNvPr id="78131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en-US" altLang="zh-CN"/>
              <a:t>CDMA2000 </a:t>
            </a:r>
            <a:endParaRPr lang="zh-CN" altLang="en-US"/>
          </a:p>
        </p:txBody>
      </p:sp>
      <p:sp>
        <p:nvSpPr>
          <p:cNvPr id="78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2341" name="Rectangle 5"/>
          <p:cNvSpPr>
            <a:spLocks noGrp="1" noChangeArrowheads="1"/>
          </p:cNvSpPr>
          <p:nvPr>
            <p:ph type="body" idx="1"/>
          </p:nvPr>
        </p:nvSpPr>
        <p:spPr/>
        <p:txBody>
          <a:bodyPr/>
          <a:lstStyle/>
          <a:p>
            <a:r>
              <a:rPr lang="en-US" altLang="zh-CN"/>
              <a:t>CDMA2000</a:t>
            </a:r>
            <a:r>
              <a:rPr lang="zh-CN" altLang="en-US"/>
              <a:t>由美国的</a:t>
            </a:r>
            <a:r>
              <a:rPr lang="en-US" altLang="zh-CN"/>
              <a:t>Qualcomm</a:t>
            </a:r>
            <a:r>
              <a:rPr lang="zh-CN" altLang="en-US"/>
              <a:t>（高通公司）提出，基本是</a:t>
            </a:r>
            <a:r>
              <a:rPr lang="en-US" altLang="zh-CN"/>
              <a:t>IS-95</a:t>
            </a:r>
            <a:r>
              <a:rPr lang="zh-CN" altLang="en-US"/>
              <a:t>（窄带</a:t>
            </a:r>
            <a:r>
              <a:rPr lang="en-US" altLang="zh-CN"/>
              <a:t>CDMA</a:t>
            </a:r>
            <a:r>
              <a:rPr lang="zh-CN" altLang="en-US"/>
              <a:t>）的</a:t>
            </a:r>
            <a:r>
              <a:rPr lang="zh-CN" altLang="en-US">
                <a:solidFill>
                  <a:srgbClr val="FF0000"/>
                </a:solidFill>
              </a:rPr>
              <a:t>扩展版本</a:t>
            </a:r>
            <a:r>
              <a:rPr lang="zh-CN" altLang="en-US"/>
              <a:t>，但采用不同的芯片速率、不同的帧时、不同的频谱、不同的时间同步方法。</a:t>
            </a:r>
          </a:p>
          <a:p>
            <a:r>
              <a:rPr lang="zh-CN" altLang="en-US"/>
              <a:t>采用</a:t>
            </a:r>
            <a:r>
              <a:rPr lang="en-US" altLang="zh-CN">
                <a:solidFill>
                  <a:srgbClr val="FF0000"/>
                </a:solidFill>
              </a:rPr>
              <a:t>DSSS</a:t>
            </a:r>
            <a:r>
              <a:rPr lang="zh-CN" altLang="en-US"/>
              <a:t>扩频技术</a:t>
            </a:r>
          </a:p>
          <a:p>
            <a:r>
              <a:rPr lang="zh-CN" altLang="en-US"/>
              <a:t>与</a:t>
            </a:r>
            <a:r>
              <a:rPr lang="en-US" altLang="zh-CN"/>
              <a:t>IS-95</a:t>
            </a:r>
            <a:r>
              <a:rPr lang="zh-CN" altLang="en-US"/>
              <a:t>（窄带</a:t>
            </a:r>
            <a:r>
              <a:rPr lang="en-US" altLang="zh-CN"/>
              <a:t>CDMA</a:t>
            </a:r>
            <a:r>
              <a:rPr lang="zh-CN" altLang="en-US"/>
              <a:t>）兼容</a:t>
            </a:r>
          </a:p>
          <a:p>
            <a:r>
              <a:rPr lang="zh-CN" altLang="en-US"/>
              <a:t>不能互连</a:t>
            </a:r>
            <a:r>
              <a:rPr lang="en-US" altLang="zh-CN"/>
              <a:t>GSM</a:t>
            </a:r>
            <a:r>
              <a:rPr lang="zh-CN" altLang="en-US"/>
              <a:t>网络</a:t>
            </a:r>
          </a:p>
        </p:txBody>
      </p:sp>
      <p:sp>
        <p:nvSpPr>
          <p:cNvPr id="7823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ltLang="zh-CN" dirty="0" smtClean="0"/>
              <a:t>WCDMA</a:t>
            </a:r>
            <a:r>
              <a:rPr lang="zh-CN" altLang="en-US" dirty="0" smtClean="0"/>
              <a:t> </a:t>
            </a:r>
            <a:r>
              <a:rPr lang="en-US" altLang="zh-CN" dirty="0" smtClean="0"/>
              <a:t> </a:t>
            </a:r>
            <a:endParaRPr lang="zh-CN" altLang="en-US" dirty="0"/>
          </a:p>
        </p:txBody>
      </p:sp>
      <p:sp>
        <p:nvSpPr>
          <p:cNvPr id="78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3364" name="Rectangle 4"/>
          <p:cNvSpPr>
            <a:spLocks noGrp="1" noChangeArrowheads="1"/>
          </p:cNvSpPr>
          <p:nvPr>
            <p:ph type="body" idx="1"/>
          </p:nvPr>
        </p:nvSpPr>
        <p:spPr/>
        <p:txBody>
          <a:bodyPr/>
          <a:lstStyle/>
          <a:p>
            <a:pPr>
              <a:lnSpc>
                <a:spcPct val="115000"/>
              </a:lnSpc>
            </a:pPr>
            <a:r>
              <a:rPr lang="en-US" altLang="zh-CN" dirty="0" smtClean="0"/>
              <a:t>WCDMA</a:t>
            </a:r>
            <a:r>
              <a:rPr lang="zh-CN" altLang="en-US" dirty="0"/>
              <a:t>（宽带</a:t>
            </a:r>
            <a:r>
              <a:rPr lang="en-US" altLang="zh-CN" dirty="0"/>
              <a:t>CDMA</a:t>
            </a:r>
            <a:r>
              <a:rPr lang="zh-CN" altLang="en-US" dirty="0"/>
              <a:t>）由欧洲的</a:t>
            </a:r>
            <a:r>
              <a:rPr lang="en-US" altLang="zh-CN" dirty="0"/>
              <a:t>Ericsson</a:t>
            </a:r>
            <a:r>
              <a:rPr lang="zh-CN" altLang="en-US" dirty="0"/>
              <a:t>（爱立信公司）提出，</a:t>
            </a:r>
            <a:r>
              <a:rPr lang="en-US" altLang="zh-CN" dirty="0"/>
              <a:t>1996</a:t>
            </a:r>
            <a:r>
              <a:rPr lang="zh-CN" altLang="en-US" dirty="0"/>
              <a:t>年后被称为</a:t>
            </a:r>
            <a:r>
              <a:rPr lang="en-US" altLang="zh-CN" dirty="0">
                <a:solidFill>
                  <a:srgbClr val="FF0000"/>
                </a:solidFill>
              </a:rPr>
              <a:t>UMTS</a:t>
            </a:r>
            <a:r>
              <a:rPr lang="zh-CN" altLang="en-US" dirty="0"/>
              <a:t>（通用移动电信系统）</a:t>
            </a:r>
          </a:p>
          <a:p>
            <a:pPr>
              <a:lnSpc>
                <a:spcPct val="115000"/>
              </a:lnSpc>
            </a:pPr>
            <a:r>
              <a:rPr lang="zh-CN" altLang="en-US" dirty="0"/>
              <a:t>信道带宽为</a:t>
            </a:r>
            <a:r>
              <a:rPr lang="en-US" altLang="zh-CN" dirty="0">
                <a:solidFill>
                  <a:srgbClr val="FF0000"/>
                </a:solidFill>
              </a:rPr>
              <a:t>5MHz</a:t>
            </a:r>
            <a:r>
              <a:rPr lang="zh-CN" altLang="en-US" dirty="0"/>
              <a:t>（这也是宽带的由来）</a:t>
            </a:r>
          </a:p>
          <a:p>
            <a:pPr>
              <a:lnSpc>
                <a:spcPct val="115000"/>
              </a:lnSpc>
            </a:pPr>
            <a:r>
              <a:rPr lang="zh-CN" altLang="en-US" dirty="0"/>
              <a:t>采用</a:t>
            </a:r>
            <a:r>
              <a:rPr lang="en-US" altLang="zh-CN" dirty="0">
                <a:solidFill>
                  <a:srgbClr val="FF0000"/>
                </a:solidFill>
              </a:rPr>
              <a:t>DSSS</a:t>
            </a:r>
            <a:r>
              <a:rPr lang="zh-CN" altLang="en-US" dirty="0"/>
              <a:t>扩频技术</a:t>
            </a:r>
          </a:p>
          <a:p>
            <a:pPr>
              <a:lnSpc>
                <a:spcPct val="115000"/>
              </a:lnSpc>
            </a:pPr>
            <a:r>
              <a:rPr lang="zh-CN" altLang="en-US" dirty="0"/>
              <a:t>可以与</a:t>
            </a:r>
            <a:r>
              <a:rPr lang="en-US" altLang="zh-CN" dirty="0"/>
              <a:t>GSM</a:t>
            </a:r>
            <a:r>
              <a:rPr lang="zh-CN" altLang="en-US" dirty="0"/>
              <a:t>配合工作，但与</a:t>
            </a:r>
            <a:r>
              <a:rPr lang="en-US" altLang="zh-CN" dirty="0"/>
              <a:t>GSM</a:t>
            </a:r>
            <a:r>
              <a:rPr lang="zh-CN" altLang="en-US" dirty="0"/>
              <a:t>不能后向兼容</a:t>
            </a:r>
          </a:p>
        </p:txBody>
      </p:sp>
      <p:sp>
        <p:nvSpPr>
          <p:cNvPr id="7833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r>
              <a:rPr lang="en-US" altLang="zh-CN"/>
              <a:t>TD-SCDMA </a:t>
            </a:r>
            <a:endParaRPr lang="zh-CN" altLang="en-US"/>
          </a:p>
        </p:txBody>
      </p:sp>
      <p:sp>
        <p:nvSpPr>
          <p:cNvPr id="78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4388" name="Rectangle 4"/>
          <p:cNvSpPr>
            <a:spLocks noGrp="1" noChangeArrowheads="1"/>
          </p:cNvSpPr>
          <p:nvPr>
            <p:ph type="body" idx="1"/>
          </p:nvPr>
        </p:nvSpPr>
        <p:spPr>
          <a:xfrm>
            <a:off x="809625" y="1773238"/>
            <a:ext cx="7958138" cy="4679950"/>
          </a:xfrm>
        </p:spPr>
        <p:txBody>
          <a:bodyPr/>
          <a:lstStyle/>
          <a:p>
            <a:pPr>
              <a:lnSpc>
                <a:spcPct val="110000"/>
              </a:lnSpc>
            </a:pPr>
            <a:r>
              <a:rPr lang="en-US" altLang="zh-CN" sz="2600"/>
              <a:t>TD-SCDMA</a:t>
            </a:r>
            <a:r>
              <a:rPr lang="zh-CN" altLang="en-US" sz="2600"/>
              <a:t>技术方案是我国首次向</a:t>
            </a:r>
            <a:r>
              <a:rPr lang="en-US" altLang="zh-CN" sz="2600"/>
              <a:t>ITU</a:t>
            </a:r>
            <a:r>
              <a:rPr lang="zh-CN" altLang="en-US" sz="2600"/>
              <a:t>提出的中国建议，是一种</a:t>
            </a:r>
            <a:r>
              <a:rPr lang="zh-CN" altLang="en-US" sz="2600">
                <a:solidFill>
                  <a:srgbClr val="FF0000"/>
                </a:solidFill>
              </a:rPr>
              <a:t>基于</a:t>
            </a:r>
            <a:r>
              <a:rPr lang="en-US" altLang="zh-CN" sz="2600">
                <a:solidFill>
                  <a:srgbClr val="FF0000"/>
                </a:solidFill>
              </a:rPr>
              <a:t>CDMA</a:t>
            </a:r>
            <a:r>
              <a:rPr lang="zh-CN" altLang="en-US" sz="2600"/>
              <a:t>，结合</a:t>
            </a:r>
            <a:r>
              <a:rPr lang="zh-CN" altLang="en-US" sz="2600">
                <a:solidFill>
                  <a:srgbClr val="FF0000"/>
                </a:solidFill>
              </a:rPr>
              <a:t>智能天线</a:t>
            </a:r>
            <a:r>
              <a:rPr lang="zh-CN" altLang="en-US" sz="2600"/>
              <a:t>、</a:t>
            </a:r>
            <a:r>
              <a:rPr lang="zh-CN" altLang="en-US" sz="2600">
                <a:solidFill>
                  <a:srgbClr val="FF0000"/>
                </a:solidFill>
              </a:rPr>
              <a:t>软件无线电</a:t>
            </a:r>
            <a:r>
              <a:rPr lang="zh-CN" altLang="en-US" sz="2600"/>
              <a:t>、</a:t>
            </a:r>
            <a:r>
              <a:rPr lang="zh-CN" altLang="en-US" sz="2600">
                <a:solidFill>
                  <a:srgbClr val="FF0000"/>
                </a:solidFill>
              </a:rPr>
              <a:t>高质量语音压缩编码</a:t>
            </a:r>
            <a:r>
              <a:rPr lang="zh-CN" altLang="en-US" sz="2600"/>
              <a:t>等先进技术的优秀方案。</a:t>
            </a:r>
          </a:p>
          <a:p>
            <a:pPr>
              <a:lnSpc>
                <a:spcPct val="110000"/>
              </a:lnSpc>
            </a:pPr>
            <a:r>
              <a:rPr lang="en-US" altLang="zh-CN" sz="2600"/>
              <a:t>TD-SCDMA</a:t>
            </a:r>
            <a:r>
              <a:rPr lang="zh-CN" altLang="en-US" sz="2600"/>
              <a:t>技术引入了</a:t>
            </a:r>
            <a:r>
              <a:rPr lang="en-US" altLang="zh-CN" sz="2600">
                <a:solidFill>
                  <a:srgbClr val="FF0000"/>
                </a:solidFill>
              </a:rPr>
              <a:t>SMAP</a:t>
            </a:r>
            <a:r>
              <a:rPr lang="zh-CN" altLang="en-US" sz="2600">
                <a:solidFill>
                  <a:srgbClr val="FF0000"/>
                </a:solidFill>
              </a:rPr>
              <a:t>同步接入信令</a:t>
            </a:r>
            <a:r>
              <a:rPr lang="zh-CN" altLang="en-US" sz="2600"/>
              <a:t>，在运用</a:t>
            </a:r>
            <a:r>
              <a:rPr lang="en-US" altLang="zh-CN" sz="2600"/>
              <a:t>CDMA</a:t>
            </a:r>
            <a:r>
              <a:rPr lang="zh-CN" altLang="en-US" sz="2600"/>
              <a:t>技术后可减少许多干扰，并使用了智能天线技术。</a:t>
            </a:r>
          </a:p>
          <a:p>
            <a:pPr>
              <a:lnSpc>
                <a:spcPct val="110000"/>
              </a:lnSpc>
            </a:pPr>
            <a:r>
              <a:rPr lang="en-US" altLang="zh-CN" sz="2600"/>
              <a:t>TD-SCDMA</a:t>
            </a:r>
            <a:r>
              <a:rPr lang="zh-CN" altLang="en-US" sz="2600"/>
              <a:t>技术在蜂窝系统应用时的越区切换采用了</a:t>
            </a:r>
            <a:r>
              <a:rPr lang="zh-CN" altLang="en-US" sz="2600">
                <a:solidFill>
                  <a:srgbClr val="FF0000"/>
                </a:solidFill>
              </a:rPr>
              <a:t>指定切换的方法</a:t>
            </a:r>
            <a:r>
              <a:rPr lang="zh-CN" altLang="en-US" sz="2600"/>
              <a:t>，每个基站都具有对移动台的定位功能，从而得知本小区各个移动台的准确位置，做到随时认定同步基站。</a:t>
            </a:r>
            <a:endParaRPr lang="en-US" altLang="zh-CN" sz="2600"/>
          </a:p>
        </p:txBody>
      </p:sp>
      <p:sp>
        <p:nvSpPr>
          <p:cNvPr id="78438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第二次报告</a:t>
            </a:r>
            <a:endParaRPr lang="zh-CN" altLang="en-US" dirty="0"/>
          </a:p>
        </p:txBody>
      </p:sp>
      <p:sp>
        <p:nvSpPr>
          <p:cNvPr id="6" name="内容占位符 5"/>
          <p:cNvSpPr>
            <a:spLocks noGrp="1"/>
          </p:cNvSpPr>
          <p:nvPr>
            <p:ph idx="1"/>
          </p:nvPr>
        </p:nvSpPr>
        <p:spPr>
          <a:xfrm>
            <a:off x="611560" y="1773238"/>
            <a:ext cx="8352928" cy="4608090"/>
          </a:xfrm>
        </p:spPr>
        <p:txBody>
          <a:bodyPr/>
          <a:lstStyle/>
          <a:p>
            <a:r>
              <a:rPr lang="zh-CN" altLang="en-US" sz="2400" dirty="0" smtClean="0"/>
              <a:t>查阅资料了解“</a:t>
            </a:r>
            <a:r>
              <a:rPr lang="en-US" altLang="zh-CN" sz="2400" dirty="0" smtClean="0">
                <a:solidFill>
                  <a:srgbClr val="FF0000"/>
                </a:solidFill>
              </a:rPr>
              <a:t>5G</a:t>
            </a:r>
            <a:r>
              <a:rPr lang="zh-CN" altLang="en-US" sz="2400" dirty="0" smtClean="0"/>
              <a:t>”</a:t>
            </a:r>
            <a:endParaRPr lang="en-US" altLang="zh-CN" sz="2400" dirty="0" smtClean="0"/>
          </a:p>
          <a:p>
            <a:pPr lvl="1"/>
            <a:r>
              <a:rPr lang="zh-CN" altLang="en-US" sz="2400" dirty="0" smtClean="0"/>
              <a:t>发展过程</a:t>
            </a:r>
            <a:endParaRPr lang="en-US" altLang="zh-CN" sz="2400" dirty="0" smtClean="0"/>
          </a:p>
          <a:p>
            <a:pPr lvl="1"/>
            <a:r>
              <a:rPr lang="zh-CN" altLang="en-US" sz="2400" dirty="0" smtClean="0"/>
              <a:t>网络特点</a:t>
            </a:r>
            <a:endParaRPr lang="en-US" altLang="zh-CN" sz="2400" dirty="0" smtClean="0"/>
          </a:p>
          <a:p>
            <a:pPr lvl="1"/>
            <a:r>
              <a:rPr lang="zh-CN" altLang="en-US" sz="2400" dirty="0" smtClean="0"/>
              <a:t>系统构成</a:t>
            </a:r>
            <a:endParaRPr lang="en-US" altLang="zh-CN" sz="2400" dirty="0" smtClean="0"/>
          </a:p>
          <a:p>
            <a:pPr lvl="1"/>
            <a:r>
              <a:rPr lang="zh-CN" altLang="en-US" sz="2400" dirty="0" smtClean="0"/>
              <a:t>关键技术</a:t>
            </a:r>
            <a:endParaRPr lang="en-US" altLang="zh-CN" sz="2400" dirty="0" smtClean="0"/>
          </a:p>
          <a:p>
            <a:pPr lvl="1"/>
            <a:r>
              <a:rPr lang="zh-CN" altLang="en-US" sz="2400" dirty="0" smtClean="0"/>
              <a:t>市场应用</a:t>
            </a:r>
            <a:endParaRPr lang="en-US" altLang="zh-CN" sz="2400" dirty="0" smtClean="0"/>
          </a:p>
          <a:p>
            <a:pPr lvl="1"/>
            <a:r>
              <a:rPr lang="en-US" altLang="zh-CN" sz="2400" dirty="0" smtClean="0"/>
              <a:t>……</a:t>
            </a:r>
          </a:p>
          <a:p>
            <a:r>
              <a:rPr lang="zh-CN" altLang="en-US" sz="2400" dirty="0"/>
              <a:t>要求：以</a:t>
            </a:r>
            <a:r>
              <a:rPr lang="en-US" altLang="zh-CN" sz="2400" dirty="0" smtClean="0">
                <a:solidFill>
                  <a:srgbClr val="FF0000"/>
                </a:solidFill>
              </a:rPr>
              <a:t>PPTX</a:t>
            </a:r>
            <a:r>
              <a:rPr lang="zh-CN" altLang="en-US" sz="2400" dirty="0" smtClean="0"/>
              <a:t>形式</a:t>
            </a:r>
            <a:r>
              <a:rPr lang="zh-CN" altLang="en-US" sz="2400" dirty="0"/>
              <a:t>。一周时间内完成，会随机请一位同学在课前化</a:t>
            </a:r>
            <a:r>
              <a:rPr lang="en-US" altLang="zh-CN" sz="2400" dirty="0"/>
              <a:t>10</a:t>
            </a:r>
            <a:r>
              <a:rPr lang="zh-CN" altLang="en-US" sz="2400" dirty="0"/>
              <a:t>分钟进行介绍。所有学生的电子稿</a:t>
            </a:r>
            <a:r>
              <a:rPr lang="en-US" altLang="zh-CN" sz="2400" dirty="0"/>
              <a:t>PPT</a:t>
            </a:r>
            <a:r>
              <a:rPr lang="zh-CN" altLang="en-US" sz="2400" dirty="0" smtClean="0"/>
              <a:t>（</a:t>
            </a:r>
            <a:r>
              <a:rPr lang="zh-CN" altLang="en-US" sz="2400" dirty="0">
                <a:solidFill>
                  <a:srgbClr val="0000FF"/>
                </a:solidFill>
              </a:rPr>
              <a:t>学号</a:t>
            </a:r>
            <a:r>
              <a:rPr lang="en-US" altLang="zh-CN" sz="2400" dirty="0">
                <a:solidFill>
                  <a:srgbClr val="0000FF"/>
                </a:solidFill>
              </a:rPr>
              <a:t>-</a:t>
            </a:r>
            <a:r>
              <a:rPr lang="zh-CN" altLang="en-US" sz="2400" dirty="0">
                <a:solidFill>
                  <a:srgbClr val="0000FF"/>
                </a:solidFill>
              </a:rPr>
              <a:t>姓名</a:t>
            </a:r>
            <a:r>
              <a:rPr lang="en-US" altLang="zh-CN" sz="2400" dirty="0">
                <a:solidFill>
                  <a:srgbClr val="0000FF"/>
                </a:solidFill>
              </a:rPr>
              <a:t>-5G.pptx </a:t>
            </a:r>
            <a:r>
              <a:rPr lang="zh-CN" altLang="en-US" sz="2400" dirty="0" smtClean="0"/>
              <a:t>）</a:t>
            </a:r>
            <a:r>
              <a:rPr lang="zh-CN" altLang="en-US" sz="2400" dirty="0"/>
              <a:t>上传至：</a:t>
            </a:r>
            <a:r>
              <a:rPr lang="en-US" altLang="zh-CN" sz="2400" dirty="0"/>
              <a:t>canvas</a:t>
            </a:r>
            <a:r>
              <a:rPr lang="zh-CN" altLang="en-US" sz="2400" dirty="0"/>
              <a:t>课程网站，由助教进行评分</a:t>
            </a:r>
            <a:r>
              <a:rPr lang="zh-CN" altLang="en-US" sz="2400" dirty="0" smtClean="0"/>
              <a:t>。</a:t>
            </a:r>
            <a:endParaRPr lang="zh-CN" altLang="en-US" sz="2400" dirty="0"/>
          </a:p>
        </p:txBody>
      </p:sp>
    </p:spTree>
    <p:extLst>
      <p:ext uri="{BB962C8B-B14F-4D97-AF65-F5344CB8AC3E}">
        <p14:creationId xmlns:p14="http://schemas.microsoft.com/office/powerpoint/2010/main" val="35008704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body" idx="1"/>
          </p:nvPr>
        </p:nvSpPr>
        <p:spPr/>
        <p:txBody>
          <a:bodyPr/>
          <a:lstStyle/>
          <a:p>
            <a:pPr>
              <a:lnSpc>
                <a:spcPct val="120000"/>
              </a:lnSpc>
            </a:pPr>
            <a:r>
              <a:rPr lang="zh-CN" altLang="en-US" sz="2800">
                <a:solidFill>
                  <a:srgbClr val="FC0404"/>
                </a:solidFill>
                <a:latin typeface="华文新魏" pitchFamily="2" charset="-122"/>
              </a:rPr>
              <a:t>从电话里听别人的</a:t>
            </a:r>
            <a:r>
              <a:rPr lang="en-US" altLang="zh-CN" sz="2800">
                <a:solidFill>
                  <a:srgbClr val="FC0404"/>
                </a:solidFill>
                <a:latin typeface="华文新魏" pitchFamily="2" charset="-122"/>
              </a:rPr>
              <a:t>CD</a:t>
            </a:r>
            <a:r>
              <a:rPr lang="zh-CN" altLang="en-US" sz="2800">
                <a:solidFill>
                  <a:srgbClr val="FC0404"/>
                </a:solidFill>
                <a:latin typeface="华文新魏" pitchFamily="2" charset="-122"/>
              </a:rPr>
              <a:t>播放器为什么和直接听起来不一样？</a:t>
            </a:r>
          </a:p>
          <a:p>
            <a:pPr lvl="1">
              <a:lnSpc>
                <a:spcPct val="120000"/>
              </a:lnSpc>
            </a:pPr>
            <a:r>
              <a:rPr lang="zh-CN" altLang="en-US" sz="2400">
                <a:solidFill>
                  <a:schemeClr val="tx2"/>
                </a:solidFill>
                <a:latin typeface="华文新魏" pitchFamily="2" charset="-122"/>
              </a:rPr>
              <a:t>提示</a:t>
            </a:r>
            <a:r>
              <a:rPr lang="zh-CN" altLang="en-US" sz="2400">
                <a:latin typeface="华文新魏" pitchFamily="2" charset="-122"/>
              </a:rPr>
              <a:t>：</a:t>
            </a:r>
            <a:r>
              <a:rPr lang="en-US" altLang="zh-CN" sz="2400">
                <a:latin typeface="华文新魏" pitchFamily="2" charset="-122"/>
              </a:rPr>
              <a:t>CD</a:t>
            </a:r>
            <a:r>
              <a:rPr lang="zh-CN" altLang="en-US" sz="2400">
                <a:latin typeface="华文新魏" pitchFamily="2" charset="-122"/>
              </a:rPr>
              <a:t>播放器产生的声音频率在</a:t>
            </a:r>
            <a:r>
              <a:rPr lang="en-US" altLang="zh-CN" sz="2400">
                <a:latin typeface="华文新魏" pitchFamily="2" charset="-122"/>
              </a:rPr>
              <a:t>30</a:t>
            </a:r>
            <a:r>
              <a:rPr lang="zh-CN" altLang="en-US" sz="2400">
                <a:latin typeface="华文新魏" pitchFamily="2" charset="-122"/>
              </a:rPr>
              <a:t>～</a:t>
            </a:r>
            <a:r>
              <a:rPr lang="en-US" altLang="zh-CN" sz="2400">
                <a:latin typeface="华文新魏" pitchFamily="2" charset="-122"/>
              </a:rPr>
              <a:t>30000Hz</a:t>
            </a:r>
            <a:r>
              <a:rPr lang="zh-CN" altLang="en-US" sz="2400">
                <a:latin typeface="华文新魏" pitchFamily="2" charset="-122"/>
              </a:rPr>
              <a:t>，电话机能够传输的信号频率在</a:t>
            </a:r>
            <a:r>
              <a:rPr lang="en-US" altLang="zh-CN" sz="2400">
                <a:latin typeface="华文新魏" pitchFamily="2" charset="-122"/>
              </a:rPr>
              <a:t>330</a:t>
            </a:r>
            <a:r>
              <a:rPr lang="zh-CN" altLang="en-US" sz="2400">
                <a:latin typeface="华文新魏" pitchFamily="2" charset="-122"/>
              </a:rPr>
              <a:t>～</a:t>
            </a:r>
            <a:r>
              <a:rPr lang="en-US" altLang="zh-CN" sz="2400">
                <a:latin typeface="华文新魏" pitchFamily="2" charset="-122"/>
              </a:rPr>
              <a:t>3300Hz</a:t>
            </a:r>
            <a:r>
              <a:rPr lang="zh-CN" altLang="en-US" sz="2400">
                <a:latin typeface="华文新魏" pitchFamily="2" charset="-122"/>
              </a:rPr>
              <a:t>。</a:t>
            </a:r>
          </a:p>
          <a:p>
            <a:pPr>
              <a:lnSpc>
                <a:spcPct val="120000"/>
              </a:lnSpc>
            </a:pPr>
            <a:r>
              <a:rPr lang="zh-CN" altLang="en-US" sz="2800">
                <a:solidFill>
                  <a:srgbClr val="FC0404"/>
                </a:solidFill>
                <a:latin typeface="华文新魏" pitchFamily="2" charset="-122"/>
              </a:rPr>
              <a:t>为什么人的声音从电话里听和直接听起来并不是一模一样？</a:t>
            </a:r>
          </a:p>
          <a:p>
            <a:pPr lvl="1">
              <a:lnSpc>
                <a:spcPct val="120000"/>
              </a:lnSpc>
            </a:pPr>
            <a:r>
              <a:rPr lang="en-US" altLang="zh-CN" sz="2400"/>
              <a:t>……</a:t>
            </a:r>
          </a:p>
        </p:txBody>
      </p:sp>
      <p:sp>
        <p:nvSpPr>
          <p:cNvPr id="551940" name="Rectangle 4"/>
          <p:cNvSpPr>
            <a:spLocks noGrp="1" noChangeArrowheads="1"/>
          </p:cNvSpPr>
          <p:nvPr>
            <p:ph type="title"/>
          </p:nvPr>
        </p:nvSpPr>
        <p:spPr/>
        <p:txBody>
          <a:bodyPr/>
          <a:lstStyle/>
          <a:p>
            <a:r>
              <a:rPr lang="zh-CN" altLang="en-US">
                <a:latin typeface="华文新魏" pitchFamily="2" charset="-122"/>
              </a:rPr>
              <a:t>身边的现象</a:t>
            </a:r>
          </a:p>
        </p:txBody>
      </p:sp>
      <p:sp>
        <p:nvSpPr>
          <p:cNvPr id="5519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519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dirty="0"/>
              <a:t>早期的有线电视系统</a:t>
            </a:r>
          </a:p>
        </p:txBody>
      </p:sp>
      <p:sp>
        <p:nvSpPr>
          <p:cNvPr id="71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4756" name="Rectangle 4"/>
          <p:cNvSpPr>
            <a:spLocks noGrp="1" noChangeArrowheads="1"/>
          </p:cNvSpPr>
          <p:nvPr>
            <p:ph type="body" idx="1"/>
          </p:nvPr>
        </p:nvSpPr>
        <p:spPr>
          <a:xfrm>
            <a:off x="809625" y="4437063"/>
            <a:ext cx="7958138" cy="1800225"/>
          </a:xfrm>
        </p:spPr>
        <p:txBody>
          <a:bodyPr/>
          <a:lstStyle/>
          <a:p>
            <a:pPr>
              <a:lnSpc>
                <a:spcPct val="110000"/>
              </a:lnSpc>
            </a:pPr>
            <a:r>
              <a:rPr lang="zh-CN" altLang="en-US" sz="2400"/>
              <a:t>用</a:t>
            </a:r>
            <a:r>
              <a:rPr lang="zh-CN" altLang="en-US" sz="2400">
                <a:solidFill>
                  <a:srgbClr val="FF0000"/>
                </a:solidFill>
              </a:rPr>
              <a:t>同轴电缆</a:t>
            </a:r>
            <a:r>
              <a:rPr lang="zh-CN" altLang="en-US" sz="2400"/>
              <a:t>作为传输介质（带宽可达</a:t>
            </a:r>
            <a:r>
              <a:rPr lang="en-US" altLang="zh-CN" sz="2400"/>
              <a:t>750MHz</a:t>
            </a:r>
            <a:r>
              <a:rPr lang="zh-CN" altLang="en-US" sz="2400"/>
              <a:t> ），传播</a:t>
            </a:r>
            <a:r>
              <a:rPr lang="zh-CN" altLang="en-US" sz="2400">
                <a:solidFill>
                  <a:srgbClr val="FF0000"/>
                </a:solidFill>
              </a:rPr>
              <a:t>单向</a:t>
            </a:r>
            <a:r>
              <a:rPr lang="zh-CN" altLang="en-US" sz="2400"/>
              <a:t>电视信号的一个</a:t>
            </a:r>
            <a:r>
              <a:rPr lang="zh-CN" altLang="en-US" sz="2400">
                <a:solidFill>
                  <a:srgbClr val="FF0000"/>
                </a:solidFill>
              </a:rPr>
              <a:t>共享系统</a:t>
            </a:r>
            <a:r>
              <a:rPr lang="zh-CN" altLang="en-US" sz="2400"/>
              <a:t>。</a:t>
            </a:r>
          </a:p>
          <a:p>
            <a:pPr>
              <a:lnSpc>
                <a:spcPct val="110000"/>
              </a:lnSpc>
            </a:pPr>
            <a:r>
              <a:rPr lang="zh-CN" altLang="en-US" sz="2400"/>
              <a:t>发展过程有些与电话系统相似，先是组建一个个</a:t>
            </a:r>
            <a:r>
              <a:rPr lang="zh-CN" altLang="en-US" sz="2400">
                <a:solidFill>
                  <a:srgbClr val="FF0000"/>
                </a:solidFill>
              </a:rPr>
              <a:t>独立系统</a:t>
            </a:r>
            <a:r>
              <a:rPr lang="zh-CN" altLang="en-US" sz="2400"/>
              <a:t>，然后再进行</a:t>
            </a:r>
            <a:r>
              <a:rPr lang="zh-CN" altLang="en-US" sz="2400">
                <a:solidFill>
                  <a:srgbClr val="FF0000"/>
                </a:solidFill>
              </a:rPr>
              <a:t>互连</a:t>
            </a:r>
            <a:r>
              <a:rPr lang="zh-CN" altLang="en-US" sz="2400"/>
              <a:t>。 </a:t>
            </a:r>
          </a:p>
        </p:txBody>
      </p:sp>
      <p:pic>
        <p:nvPicPr>
          <p:cNvPr id="714757" name="Picture 5" descr="2-46"/>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773238"/>
            <a:ext cx="8208963" cy="2565400"/>
          </a:xfrm>
          <a:prstGeom prst="rect">
            <a:avLst/>
          </a:prstGeom>
          <a:noFill/>
          <a:extLst>
            <a:ext uri="{909E8E84-426E-40DD-AFC4-6F175D3DCCD1}">
              <a14:hiddenFill xmlns:a14="http://schemas.microsoft.com/office/drawing/2010/main">
                <a:solidFill>
                  <a:srgbClr val="FFFFFF"/>
                </a:solidFill>
              </a14:hiddenFill>
            </a:ext>
          </a:extLst>
        </p:spPr>
      </p:pic>
      <p:sp>
        <p:nvSpPr>
          <p:cNvPr id="714758" name="Line 6"/>
          <p:cNvSpPr>
            <a:spLocks noChangeShapeType="1"/>
          </p:cNvSpPr>
          <p:nvPr/>
        </p:nvSpPr>
        <p:spPr bwMode="auto">
          <a:xfrm>
            <a:off x="4140200" y="3860800"/>
            <a:ext cx="2016125" cy="0"/>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59" name="Text Box 7"/>
          <p:cNvSpPr txBox="1">
            <a:spLocks noChangeArrowheads="1"/>
          </p:cNvSpPr>
          <p:nvPr/>
        </p:nvSpPr>
        <p:spPr bwMode="auto">
          <a:xfrm>
            <a:off x="4356100" y="3860800"/>
            <a:ext cx="1439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电视信号</a:t>
            </a:r>
          </a:p>
        </p:txBody>
      </p:sp>
      <p:grpSp>
        <p:nvGrpSpPr>
          <p:cNvPr id="714764" name="Group 12"/>
          <p:cNvGrpSpPr>
            <a:grpSpLocks/>
          </p:cNvGrpSpPr>
          <p:nvPr/>
        </p:nvGrpSpPr>
        <p:grpSpPr bwMode="auto">
          <a:xfrm>
            <a:off x="3851275" y="3141663"/>
            <a:ext cx="4105275" cy="504825"/>
            <a:chOff x="2426" y="1979"/>
            <a:chExt cx="2586" cy="318"/>
          </a:xfrm>
        </p:grpSpPr>
        <p:sp>
          <p:nvSpPr>
            <p:cNvPr id="714760" name="Line 8"/>
            <p:cNvSpPr>
              <a:spLocks noChangeShapeType="1"/>
            </p:cNvSpPr>
            <p:nvPr/>
          </p:nvSpPr>
          <p:spPr bwMode="auto">
            <a:xfrm flipV="1">
              <a:off x="2426"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1" name="Line 9"/>
            <p:cNvSpPr>
              <a:spLocks noChangeShapeType="1"/>
            </p:cNvSpPr>
            <p:nvPr/>
          </p:nvSpPr>
          <p:spPr bwMode="auto">
            <a:xfrm flipV="1">
              <a:off x="3288"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2" name="Line 10"/>
            <p:cNvSpPr>
              <a:spLocks noChangeShapeType="1"/>
            </p:cNvSpPr>
            <p:nvPr/>
          </p:nvSpPr>
          <p:spPr bwMode="auto">
            <a:xfrm flipV="1">
              <a:off x="4150"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3" name="Line 11"/>
            <p:cNvSpPr>
              <a:spLocks noChangeShapeType="1"/>
            </p:cNvSpPr>
            <p:nvPr/>
          </p:nvSpPr>
          <p:spPr bwMode="auto">
            <a:xfrm flipV="1">
              <a:off x="5012"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714765"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4758"/>
                                        </p:tgtEl>
                                        <p:attrNameLst>
                                          <p:attrName>style.visibility</p:attrName>
                                        </p:attrNameLst>
                                      </p:cBhvr>
                                      <p:to>
                                        <p:strVal val="visible"/>
                                      </p:to>
                                    </p:set>
                                    <p:animEffect transition="in" filter="wipe(left)">
                                      <p:cBhvr>
                                        <p:cTn id="7" dur="2000"/>
                                        <p:tgtEl>
                                          <p:spTgt spid="714758"/>
                                        </p:tgtEl>
                                      </p:cBhvr>
                                    </p:animEffect>
                                  </p:childTnLst>
                                </p:cTn>
                              </p:par>
                            </p:childTnLst>
                          </p:cTn>
                        </p:par>
                        <p:par>
                          <p:cTn id="8" fill="hold" nodeType="afterGroup">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714759"/>
                                        </p:tgtEl>
                                        <p:attrNameLst>
                                          <p:attrName>style.visibility</p:attrName>
                                        </p:attrNameLst>
                                      </p:cBhvr>
                                      <p:to>
                                        <p:strVal val="visible"/>
                                      </p:to>
                                    </p:set>
                                    <p:animEffect transition="in" filter="dissolve">
                                      <p:cBhvr>
                                        <p:cTn id="11" dur="500"/>
                                        <p:tgtEl>
                                          <p:spTgt spid="714759"/>
                                        </p:tgtEl>
                                      </p:cBhvr>
                                    </p:animEffect>
                                  </p:childTnLst>
                                </p:cTn>
                              </p:par>
                            </p:childTnLst>
                          </p:cTn>
                        </p:par>
                        <p:par>
                          <p:cTn id="12" fill="hold" nodeType="afterGroup">
                            <p:stCondLst>
                              <p:cond delay="2500"/>
                            </p:stCondLst>
                            <p:childTnLst>
                              <p:par>
                                <p:cTn id="13" presetID="22" presetClass="entr" presetSubtype="4" fill="hold" nodeType="afterEffect">
                                  <p:stCondLst>
                                    <p:cond delay="0"/>
                                  </p:stCondLst>
                                  <p:childTnLst>
                                    <p:set>
                                      <p:cBhvr>
                                        <p:cTn id="14" dur="1" fill="hold">
                                          <p:stCondLst>
                                            <p:cond delay="0"/>
                                          </p:stCondLst>
                                        </p:cTn>
                                        <p:tgtEl>
                                          <p:spTgt spid="714764"/>
                                        </p:tgtEl>
                                        <p:attrNameLst>
                                          <p:attrName>style.visibility</p:attrName>
                                        </p:attrNameLst>
                                      </p:cBhvr>
                                      <p:to>
                                        <p:strVal val="visible"/>
                                      </p:to>
                                    </p:set>
                                    <p:animEffect transition="in" filter="wipe(down)">
                                      <p:cBhvr>
                                        <p:cTn id="15" dur="2000"/>
                                        <p:tgtEl>
                                          <p:spTgt spid="71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8" grpId="0" animBg="1"/>
      <p:bldP spid="714759"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461" name="Picture 5" descr="2-47"/>
          <p:cNvPicPr>
            <a:picLocks noChangeAspect="1" noChangeArrowheads="1"/>
          </p:cNvPicPr>
          <p:nvPr/>
        </p:nvPicPr>
        <p:blipFill>
          <a:blip r:embed="rId3">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b="49037"/>
          <a:stretch>
            <a:fillRect/>
          </a:stretch>
        </p:blipFill>
        <p:spPr bwMode="auto">
          <a:xfrm>
            <a:off x="755650" y="1484313"/>
            <a:ext cx="8064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787463" name="Text Box 7"/>
          <p:cNvSpPr txBox="1">
            <a:spLocks noChangeArrowheads="1"/>
          </p:cNvSpPr>
          <p:nvPr/>
        </p:nvSpPr>
        <p:spPr bwMode="auto">
          <a:xfrm>
            <a:off x="4932363" y="4149725"/>
            <a:ext cx="1871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信号双向传输</a:t>
            </a:r>
          </a:p>
        </p:txBody>
      </p:sp>
      <p:sp>
        <p:nvSpPr>
          <p:cNvPr id="787458" name="Rectangle 2"/>
          <p:cNvSpPr>
            <a:spLocks noGrp="1" noChangeArrowheads="1"/>
          </p:cNvSpPr>
          <p:nvPr>
            <p:ph type="title"/>
          </p:nvPr>
        </p:nvSpPr>
        <p:spPr/>
        <p:txBody>
          <a:bodyPr/>
          <a:lstStyle/>
          <a:p>
            <a:r>
              <a:rPr lang="zh-CN" altLang="en-US" sz="4000"/>
              <a:t>光纤同轴混合网 </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a:t>
            </a:r>
            <a:r>
              <a:rPr lang="en-US" altLang="zh-CN" sz="2800">
                <a:latin typeface="华文新魏" pitchFamily="2" charset="-122"/>
              </a:rPr>
              <a:t>HFC</a:t>
            </a:r>
            <a:r>
              <a:rPr lang="en-US" altLang="en-US" sz="2800">
                <a:latin typeface="华文新魏" pitchFamily="2" charset="-122"/>
              </a:rPr>
              <a:t> </a:t>
            </a:r>
            <a:r>
              <a:rPr lang="zh-CN" altLang="en-US" sz="2800">
                <a:latin typeface="华文新魏" pitchFamily="2" charset="-122"/>
              </a:rPr>
              <a:t>）</a:t>
            </a:r>
          </a:p>
        </p:txBody>
      </p:sp>
      <p:sp>
        <p:nvSpPr>
          <p:cNvPr id="78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endParaRPr lang="en-US" altLang="zh-CN" sz="1200">
              <a:ea typeface="幼圆" pitchFamily="49" charset="-122"/>
            </a:endParaRPr>
          </a:p>
        </p:txBody>
      </p:sp>
      <p:sp>
        <p:nvSpPr>
          <p:cNvPr id="787460" name="Rectangle 4"/>
          <p:cNvSpPr>
            <a:spLocks noGrp="1" noChangeArrowheads="1"/>
          </p:cNvSpPr>
          <p:nvPr>
            <p:ph type="body" idx="1"/>
          </p:nvPr>
        </p:nvSpPr>
        <p:spPr>
          <a:xfrm>
            <a:off x="809625" y="5734050"/>
            <a:ext cx="7958138" cy="719138"/>
          </a:xfrm>
        </p:spPr>
        <p:txBody>
          <a:bodyPr/>
          <a:lstStyle/>
          <a:p>
            <a:r>
              <a:rPr lang="en-US" altLang="zh-CN" sz="1800"/>
              <a:t>HFC</a:t>
            </a:r>
            <a:r>
              <a:rPr lang="zh-CN" altLang="en-US" sz="1800"/>
              <a:t>是在有线电视（</a:t>
            </a:r>
            <a:r>
              <a:rPr lang="en-US" altLang="zh-CN" sz="1800"/>
              <a:t>CATV</a:t>
            </a:r>
            <a:r>
              <a:rPr lang="zh-CN" altLang="en-US" sz="1800"/>
              <a:t>）的基础上开发的一种</a:t>
            </a:r>
            <a:r>
              <a:rPr lang="zh-CN" altLang="en-US" sz="1800">
                <a:solidFill>
                  <a:srgbClr val="FF0000"/>
                </a:solidFill>
              </a:rPr>
              <a:t>宽带接入网</a:t>
            </a:r>
            <a:r>
              <a:rPr lang="zh-CN" altLang="en-US" sz="1800"/>
              <a:t>，除了可传送</a:t>
            </a:r>
            <a:r>
              <a:rPr lang="en-US" altLang="zh-CN" sz="1800"/>
              <a:t>CATV</a:t>
            </a:r>
            <a:r>
              <a:rPr lang="zh-CN" altLang="en-US" sz="1800"/>
              <a:t>外，还可以提供电话、数据和其它宽带交互型业务。 </a:t>
            </a:r>
          </a:p>
        </p:txBody>
      </p:sp>
      <p:sp>
        <p:nvSpPr>
          <p:cNvPr id="787462" name="Line 6"/>
          <p:cNvSpPr>
            <a:spLocks noChangeShapeType="1"/>
          </p:cNvSpPr>
          <p:nvPr/>
        </p:nvSpPr>
        <p:spPr bwMode="auto">
          <a:xfrm>
            <a:off x="3924300" y="2781300"/>
            <a:ext cx="32400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4" name="Line 8"/>
          <p:cNvSpPr>
            <a:spLocks noChangeShapeType="1"/>
          </p:cNvSpPr>
          <p:nvPr/>
        </p:nvSpPr>
        <p:spPr bwMode="auto">
          <a:xfrm>
            <a:off x="3924300" y="4149725"/>
            <a:ext cx="4176713"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5" name="Line 9"/>
          <p:cNvSpPr>
            <a:spLocks noChangeShapeType="1"/>
          </p:cNvSpPr>
          <p:nvPr/>
        </p:nvSpPr>
        <p:spPr bwMode="auto">
          <a:xfrm>
            <a:off x="3924300" y="5589588"/>
            <a:ext cx="23764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r>
              <a:rPr lang="en-US" altLang="zh-CN">
                <a:latin typeface="华文新魏" pitchFamily="2" charset="-122"/>
                <a:ea typeface="华文新魏" pitchFamily="2" charset="-122"/>
              </a:rPr>
              <a:t>HFC</a:t>
            </a:r>
            <a:r>
              <a:rPr lang="zh-CN" altLang="en-US"/>
              <a:t>的频谱分配 </a:t>
            </a:r>
          </a:p>
        </p:txBody>
      </p:sp>
      <p:sp>
        <p:nvSpPr>
          <p:cNvPr id="78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8484" name="Rectangle 4"/>
          <p:cNvSpPr>
            <a:spLocks noGrp="1" noChangeArrowheads="1"/>
          </p:cNvSpPr>
          <p:nvPr>
            <p:ph type="body" idx="1"/>
          </p:nvPr>
        </p:nvSpPr>
        <p:spPr>
          <a:xfrm>
            <a:off x="809625" y="4292600"/>
            <a:ext cx="7958138" cy="2160588"/>
          </a:xfrm>
        </p:spPr>
        <p:txBody>
          <a:bodyPr/>
          <a:lstStyle/>
          <a:p>
            <a:pPr>
              <a:lnSpc>
                <a:spcPct val="120000"/>
              </a:lnSpc>
            </a:pPr>
            <a:r>
              <a:rPr lang="zh-CN" altLang="en-US" sz="2000">
                <a:solidFill>
                  <a:srgbClr val="FF0000"/>
                </a:solidFill>
              </a:rPr>
              <a:t>下行信道</a:t>
            </a:r>
            <a:r>
              <a:rPr lang="zh-CN" altLang="en-US" sz="2000"/>
              <a:t>：对于北美地区的</a:t>
            </a:r>
            <a:r>
              <a:rPr lang="en-US" altLang="zh-CN" sz="2000"/>
              <a:t>6MHz</a:t>
            </a:r>
            <a:r>
              <a:rPr lang="zh-CN" altLang="en-US" sz="2000"/>
              <a:t>信道如采用</a:t>
            </a:r>
            <a:r>
              <a:rPr lang="en-US" altLang="zh-CN" sz="2000">
                <a:solidFill>
                  <a:srgbClr val="0000FF"/>
                </a:solidFill>
              </a:rPr>
              <a:t>QAM-64</a:t>
            </a:r>
            <a:r>
              <a:rPr lang="zh-CN" altLang="en-US" sz="2000"/>
              <a:t>可达到</a:t>
            </a:r>
            <a:r>
              <a:rPr lang="en-US" altLang="zh-CN" sz="2000">
                <a:solidFill>
                  <a:srgbClr val="0000FF"/>
                </a:solidFill>
              </a:rPr>
              <a:t>36Mbps</a:t>
            </a:r>
            <a:r>
              <a:rPr lang="zh-CN" altLang="en-US" sz="2000"/>
              <a:t>（网络载荷为</a:t>
            </a:r>
            <a:r>
              <a:rPr lang="en-US" altLang="zh-CN" sz="2000">
                <a:solidFill>
                  <a:srgbClr val="0000FF"/>
                </a:solidFill>
              </a:rPr>
              <a:t>27Mbps</a:t>
            </a:r>
            <a:r>
              <a:rPr lang="zh-CN" altLang="en-US" sz="2000"/>
              <a:t>），如采用</a:t>
            </a:r>
            <a:r>
              <a:rPr lang="en-US" altLang="zh-CN" sz="2000">
                <a:solidFill>
                  <a:srgbClr val="0000FF"/>
                </a:solidFill>
              </a:rPr>
              <a:t>QAM-256</a:t>
            </a:r>
            <a:r>
              <a:rPr lang="zh-CN" altLang="en-US" sz="2000"/>
              <a:t>可达到</a:t>
            </a:r>
            <a:r>
              <a:rPr lang="en-US" altLang="zh-CN" sz="2000">
                <a:solidFill>
                  <a:srgbClr val="0000FF"/>
                </a:solidFill>
              </a:rPr>
              <a:t>48Mbps</a:t>
            </a:r>
            <a:r>
              <a:rPr lang="zh-CN" altLang="en-US" sz="2000"/>
              <a:t>（网络载荷为</a:t>
            </a:r>
            <a:r>
              <a:rPr lang="en-US" altLang="zh-CN" sz="2000">
                <a:solidFill>
                  <a:srgbClr val="0000FF"/>
                </a:solidFill>
              </a:rPr>
              <a:t>36Mbps</a:t>
            </a:r>
            <a:r>
              <a:rPr lang="zh-CN" altLang="en-US" sz="2000"/>
              <a:t>）。</a:t>
            </a:r>
          </a:p>
          <a:p>
            <a:pPr>
              <a:lnSpc>
                <a:spcPct val="120000"/>
              </a:lnSpc>
            </a:pPr>
            <a:r>
              <a:rPr lang="zh-CN" altLang="en-US" sz="2000">
                <a:solidFill>
                  <a:srgbClr val="FF0000"/>
                </a:solidFill>
              </a:rPr>
              <a:t>上行信道</a:t>
            </a:r>
            <a:r>
              <a:rPr lang="zh-CN" altLang="en-US" sz="2000"/>
              <a:t>：上行信道因为频率低，会受到许多噪声的干扰，所以采用</a:t>
            </a:r>
            <a:r>
              <a:rPr lang="en-US" altLang="zh-CN" sz="2000">
                <a:solidFill>
                  <a:srgbClr val="0000FF"/>
                </a:solidFill>
              </a:rPr>
              <a:t>QPSK</a:t>
            </a:r>
            <a:r>
              <a:rPr lang="zh-CN" altLang="en-US" sz="2000"/>
              <a:t>技术进行调制（</a:t>
            </a:r>
            <a:r>
              <a:rPr lang="en-US" altLang="zh-CN" sz="2000"/>
              <a:t>2bits/</a:t>
            </a:r>
            <a:r>
              <a:rPr lang="zh-CN" altLang="en-US" sz="2000"/>
              <a:t>码元），数据速率可达</a:t>
            </a:r>
            <a:r>
              <a:rPr lang="en-US" altLang="zh-CN" sz="2000">
                <a:solidFill>
                  <a:srgbClr val="0000FF"/>
                </a:solidFill>
              </a:rPr>
              <a:t>9Mbps</a:t>
            </a:r>
            <a:r>
              <a:rPr lang="zh-CN" altLang="en-US" sz="2000"/>
              <a:t>。</a:t>
            </a:r>
          </a:p>
        </p:txBody>
      </p:sp>
      <p:pic>
        <p:nvPicPr>
          <p:cNvPr id="788485" name="Picture 5" descr="2-48"/>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1557338"/>
            <a:ext cx="7993062" cy="2822575"/>
          </a:xfrm>
          <a:prstGeom prst="rect">
            <a:avLst/>
          </a:prstGeom>
          <a:noFill/>
          <a:extLst>
            <a:ext uri="{909E8E84-426E-40DD-AFC4-6F175D3DCCD1}">
              <a14:hiddenFill xmlns:a14="http://schemas.microsoft.com/office/drawing/2010/main">
                <a:solidFill>
                  <a:srgbClr val="FFFFFF"/>
                </a:solidFill>
              </a14:hiddenFill>
            </a:ext>
          </a:extLst>
        </p:spPr>
      </p:pic>
      <p:sp>
        <p:nvSpPr>
          <p:cNvPr id="7884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a:t>电缆</a:t>
            </a:r>
            <a:r>
              <a:rPr lang="en-US" altLang="zh-CN">
                <a:latin typeface="华文新魏" pitchFamily="2" charset="-122"/>
                <a:ea typeface="华文新魏" pitchFamily="2" charset="-122"/>
              </a:rPr>
              <a:t>MODEM</a:t>
            </a:r>
            <a:r>
              <a:rPr lang="en-US" altLang="zh-CN"/>
              <a:t> </a:t>
            </a:r>
            <a:endParaRPr lang="zh-CN" altLang="en-US"/>
          </a:p>
        </p:txBody>
      </p:sp>
      <p:sp>
        <p:nvSpPr>
          <p:cNvPr id="7895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9508" name="Rectangle 4"/>
          <p:cNvSpPr>
            <a:spLocks noGrp="1" noChangeArrowheads="1"/>
          </p:cNvSpPr>
          <p:nvPr>
            <p:ph type="body" idx="1"/>
          </p:nvPr>
        </p:nvSpPr>
        <p:spPr>
          <a:xfrm>
            <a:off x="1619250" y="5229225"/>
            <a:ext cx="6840538" cy="1152525"/>
          </a:xfrm>
        </p:spPr>
        <p:txBody>
          <a:bodyPr/>
          <a:lstStyle/>
          <a:p>
            <a:pPr>
              <a:lnSpc>
                <a:spcPct val="110000"/>
              </a:lnSpc>
            </a:pPr>
            <a:r>
              <a:rPr lang="zh-CN" altLang="en-US" sz="2000"/>
              <a:t>电缆</a:t>
            </a:r>
            <a:r>
              <a:rPr lang="en-US" altLang="zh-CN" sz="2000"/>
              <a:t>MODEM</a:t>
            </a:r>
            <a:r>
              <a:rPr lang="zh-CN" altLang="en-US" sz="2000"/>
              <a:t>是一种可通过</a:t>
            </a:r>
            <a:r>
              <a:rPr lang="en-US" altLang="zh-CN" sz="2000"/>
              <a:t>HFC</a:t>
            </a:r>
            <a:r>
              <a:rPr lang="zh-CN" altLang="en-US" sz="2000"/>
              <a:t>网络实现高速数据接入</a:t>
            </a:r>
            <a:r>
              <a:rPr lang="en-US" altLang="zh-CN" sz="2000"/>
              <a:t>Internet</a:t>
            </a:r>
            <a:r>
              <a:rPr lang="zh-CN" altLang="en-US" sz="2000"/>
              <a:t> 设备，通常至少有两个接口：一个用来接墙上的有线电视端口，另一个与计算机相连。</a:t>
            </a:r>
          </a:p>
        </p:txBody>
      </p:sp>
      <p:pic>
        <p:nvPicPr>
          <p:cNvPr id="789509" name="Picture 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628775"/>
            <a:ext cx="6624638"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9510" name="Rectangle 6"/>
          <p:cNvSpPr>
            <a:spLocks noChangeArrowheads="1"/>
          </p:cNvSpPr>
          <p:nvPr/>
        </p:nvSpPr>
        <p:spPr bwMode="auto">
          <a:xfrm>
            <a:off x="3203575" y="3933825"/>
            <a:ext cx="2089150" cy="1150938"/>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8951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9510"/>
                                        </p:tgtEl>
                                        <p:attrNameLst>
                                          <p:attrName>style.visibility</p:attrName>
                                        </p:attrNameLst>
                                      </p:cBhvr>
                                      <p:to>
                                        <p:strVal val="visible"/>
                                      </p:to>
                                    </p:set>
                                    <p:animEffect transition="in" filter="dissolve">
                                      <p:cBhvr>
                                        <p:cTn id="7" dur="500"/>
                                        <p:tgtEl>
                                          <p:spTgt spid="78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1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 </a:t>
            </a:r>
            <a:r>
              <a:rPr lang="zh-CN" altLang="en-US" baseline="-25000">
                <a:latin typeface="隶书" pitchFamily="49" charset="-122"/>
              </a:rPr>
              <a:t>待续</a:t>
            </a:r>
            <a:r>
              <a:rPr lang="zh-CN" altLang="en-US"/>
              <a:t> </a:t>
            </a:r>
          </a:p>
        </p:txBody>
      </p:sp>
      <p:sp>
        <p:nvSpPr>
          <p:cNvPr id="790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0532" name="Rectangle 4"/>
          <p:cNvSpPr>
            <a:spLocks noGrp="1" noChangeArrowheads="1"/>
          </p:cNvSpPr>
          <p:nvPr>
            <p:ph type="body" idx="1"/>
          </p:nvPr>
        </p:nvSpPr>
        <p:spPr>
          <a:xfrm>
            <a:off x="809625" y="1773238"/>
            <a:ext cx="7958138" cy="4608512"/>
          </a:xfrm>
        </p:spPr>
        <p:txBody>
          <a:bodyPr/>
          <a:lstStyle/>
          <a:p>
            <a:pPr>
              <a:lnSpc>
                <a:spcPct val="120000"/>
              </a:lnSpc>
            </a:pPr>
            <a:r>
              <a:rPr lang="zh-CN" altLang="en-US" sz="2400">
                <a:solidFill>
                  <a:srgbClr val="FF0000"/>
                </a:solidFill>
              </a:rPr>
              <a:t>电缆类型</a:t>
            </a:r>
          </a:p>
          <a:p>
            <a:pPr lvl="1">
              <a:lnSpc>
                <a:spcPct val="120000"/>
              </a:lnSpc>
              <a:buFont typeface="Wingdings" pitchFamily="2" charset="2"/>
              <a:buNone/>
            </a:pPr>
            <a:r>
              <a:rPr lang="zh-CN" altLang="en-US" sz="2000"/>
              <a:t>   两者主干网都使用光纤，但接入网使用的电缆却不同：</a:t>
            </a:r>
          </a:p>
          <a:p>
            <a:pPr lvl="1">
              <a:lnSpc>
                <a:spcPct val="120000"/>
              </a:lnSpc>
            </a:pPr>
            <a:r>
              <a:rPr lang="en-US" altLang="zh-CN" sz="2000">
                <a:solidFill>
                  <a:srgbClr val="0000FF"/>
                </a:solidFill>
              </a:rPr>
              <a:t>ADSL</a:t>
            </a:r>
            <a:r>
              <a:rPr lang="zh-CN" altLang="en-US" sz="2000"/>
              <a:t>：接入网使用双绞线</a:t>
            </a:r>
          </a:p>
          <a:p>
            <a:pPr lvl="1">
              <a:lnSpc>
                <a:spcPct val="120000"/>
              </a:lnSpc>
            </a:pPr>
            <a:r>
              <a:rPr lang="en-US" altLang="zh-CN" sz="2000">
                <a:solidFill>
                  <a:srgbClr val="0000FF"/>
                </a:solidFill>
              </a:rPr>
              <a:t>HFC</a:t>
            </a:r>
            <a:r>
              <a:rPr lang="zh-CN" altLang="en-US" sz="2000"/>
              <a:t>：接入网使用同轴电缆</a:t>
            </a:r>
          </a:p>
          <a:p>
            <a:pPr>
              <a:lnSpc>
                <a:spcPct val="120000"/>
              </a:lnSpc>
            </a:pPr>
            <a:r>
              <a:rPr lang="zh-CN" altLang="en-US" sz="2400">
                <a:solidFill>
                  <a:srgbClr val="FF0000"/>
                </a:solidFill>
              </a:rPr>
              <a:t>有效容量</a:t>
            </a:r>
          </a:p>
          <a:p>
            <a:pPr lvl="1">
              <a:lnSpc>
                <a:spcPct val="120000"/>
              </a:lnSpc>
            </a:pPr>
            <a:r>
              <a:rPr lang="en-US" altLang="zh-CN" sz="2000">
                <a:solidFill>
                  <a:srgbClr val="0000FF"/>
                </a:solidFill>
              </a:rPr>
              <a:t>ADSL</a:t>
            </a:r>
            <a:r>
              <a:rPr lang="zh-CN" altLang="en-US" sz="2000"/>
              <a:t>：上行</a:t>
            </a:r>
            <a:r>
              <a:rPr lang="en-US" altLang="zh-CN" sz="2000"/>
              <a:t>256kbps</a:t>
            </a:r>
            <a:r>
              <a:rPr lang="zh-CN" altLang="en-US" sz="2000"/>
              <a:t>，下行</a:t>
            </a:r>
            <a:r>
              <a:rPr lang="en-US" altLang="zh-CN" sz="2000"/>
              <a:t>1Mbps</a:t>
            </a:r>
            <a:r>
              <a:rPr lang="zh-CN" altLang="en-US" sz="2000"/>
              <a:t>（独占）</a:t>
            </a:r>
          </a:p>
          <a:p>
            <a:pPr lvl="1">
              <a:lnSpc>
                <a:spcPct val="120000"/>
              </a:lnSpc>
            </a:pPr>
            <a:r>
              <a:rPr lang="en-US" altLang="zh-CN" sz="2000">
                <a:solidFill>
                  <a:srgbClr val="0000FF"/>
                </a:solidFill>
              </a:rPr>
              <a:t>HFC</a:t>
            </a:r>
            <a:r>
              <a:rPr lang="zh-CN" altLang="en-US" sz="2000"/>
              <a:t>：上行</a:t>
            </a:r>
            <a:r>
              <a:rPr lang="en-US" altLang="zh-CN" sz="2000"/>
              <a:t>9Mbps</a:t>
            </a:r>
            <a:r>
              <a:rPr lang="zh-CN" altLang="en-US" sz="2000"/>
              <a:t>，下行</a:t>
            </a:r>
            <a:r>
              <a:rPr lang="en-US" altLang="zh-CN" sz="2000"/>
              <a:t>27Mbps</a:t>
            </a:r>
            <a:r>
              <a:rPr lang="zh-CN" altLang="en-US" sz="2000"/>
              <a:t>（共享）</a:t>
            </a:r>
          </a:p>
          <a:p>
            <a:pPr>
              <a:lnSpc>
                <a:spcPct val="120000"/>
              </a:lnSpc>
            </a:pPr>
            <a:r>
              <a:rPr lang="zh-CN" altLang="en-US" sz="2400">
                <a:solidFill>
                  <a:srgbClr val="FF0000"/>
                </a:solidFill>
              </a:rPr>
              <a:t>可扩展性</a:t>
            </a:r>
          </a:p>
          <a:p>
            <a:pPr lvl="1">
              <a:lnSpc>
                <a:spcPct val="120000"/>
              </a:lnSpc>
            </a:pPr>
            <a:r>
              <a:rPr lang="en-US" altLang="zh-CN" sz="2000">
                <a:solidFill>
                  <a:srgbClr val="0000FF"/>
                </a:solidFill>
              </a:rPr>
              <a:t>ADSL</a:t>
            </a:r>
            <a:r>
              <a:rPr lang="zh-CN" altLang="en-US" sz="2000"/>
              <a:t>：当接入用户增多时不受影响</a:t>
            </a:r>
          </a:p>
          <a:p>
            <a:pPr lvl="1">
              <a:lnSpc>
                <a:spcPct val="120000"/>
              </a:lnSpc>
            </a:pPr>
            <a:r>
              <a:rPr lang="en-US" altLang="zh-CN" sz="2000">
                <a:solidFill>
                  <a:srgbClr val="0000FF"/>
                </a:solidFill>
              </a:rPr>
              <a:t>HFC</a:t>
            </a:r>
            <a:r>
              <a:rPr lang="zh-CN" altLang="en-US" sz="2000"/>
              <a:t>：当接入用户增多时性能会下降</a:t>
            </a:r>
          </a:p>
        </p:txBody>
      </p:sp>
      <p:sp>
        <p:nvSpPr>
          <p:cNvPr id="7905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a:t>
            </a:r>
            <a:r>
              <a:rPr lang="en-US" altLang="zh-CN"/>
              <a:t> </a:t>
            </a:r>
            <a:endParaRPr lang="zh-CN" altLang="en-US"/>
          </a:p>
        </p:txBody>
      </p:sp>
      <p:sp>
        <p:nvSpPr>
          <p:cNvPr id="795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5652" name="Rectangle 4"/>
          <p:cNvSpPr>
            <a:spLocks noGrp="1" noChangeArrowheads="1"/>
          </p:cNvSpPr>
          <p:nvPr>
            <p:ph type="body" idx="1"/>
          </p:nvPr>
        </p:nvSpPr>
        <p:spPr>
          <a:xfrm>
            <a:off x="809625" y="1773238"/>
            <a:ext cx="8083550" cy="4608512"/>
          </a:xfrm>
        </p:spPr>
        <p:txBody>
          <a:bodyPr/>
          <a:lstStyle/>
          <a:p>
            <a:pPr>
              <a:lnSpc>
                <a:spcPct val="130000"/>
              </a:lnSpc>
            </a:pPr>
            <a:r>
              <a:rPr lang="zh-CN" altLang="en-US" sz="2400" dirty="0">
                <a:solidFill>
                  <a:srgbClr val="FF0000"/>
                </a:solidFill>
              </a:rPr>
              <a:t>可用性</a:t>
            </a:r>
          </a:p>
          <a:p>
            <a:pPr lvl="1">
              <a:lnSpc>
                <a:spcPct val="130000"/>
              </a:lnSpc>
            </a:pPr>
            <a:r>
              <a:rPr lang="en-US" altLang="zh-CN" sz="2000" dirty="0">
                <a:solidFill>
                  <a:srgbClr val="0000FF"/>
                </a:solidFill>
              </a:rPr>
              <a:t>ADSL</a:t>
            </a:r>
            <a:r>
              <a:rPr lang="zh-CN" altLang="en-US" sz="2000" dirty="0">
                <a:solidFill>
                  <a:schemeClr val="tx1"/>
                </a:solidFill>
              </a:rPr>
              <a:t>：人人都有一部电话，但因距离远近不是人人都可使用</a:t>
            </a:r>
          </a:p>
          <a:p>
            <a:pPr lvl="1">
              <a:lnSpc>
                <a:spcPct val="130000"/>
              </a:lnSpc>
            </a:pPr>
            <a:r>
              <a:rPr lang="en-US" altLang="zh-CN" sz="2000" dirty="0">
                <a:solidFill>
                  <a:srgbClr val="0000FF"/>
                </a:solidFill>
              </a:rPr>
              <a:t>HFC</a:t>
            </a:r>
            <a:r>
              <a:rPr lang="zh-CN" altLang="en-US" sz="2000" dirty="0">
                <a:solidFill>
                  <a:schemeClr val="tx1"/>
                </a:solidFill>
              </a:rPr>
              <a:t>：不是人人都有</a:t>
            </a:r>
            <a:r>
              <a:rPr lang="en-US" altLang="zh-CN" sz="2000" dirty="0">
                <a:solidFill>
                  <a:schemeClr val="tx1"/>
                </a:solidFill>
              </a:rPr>
              <a:t>HFC</a:t>
            </a:r>
            <a:r>
              <a:rPr lang="zh-CN" altLang="en-US" sz="2000" dirty="0">
                <a:solidFill>
                  <a:schemeClr val="tx1"/>
                </a:solidFill>
              </a:rPr>
              <a:t>，但只要有了</a:t>
            </a:r>
            <a:r>
              <a:rPr lang="en-US" altLang="zh-CN" sz="2000" dirty="0">
                <a:solidFill>
                  <a:schemeClr val="tx1"/>
                </a:solidFill>
              </a:rPr>
              <a:t>HFC</a:t>
            </a:r>
            <a:r>
              <a:rPr lang="zh-CN" altLang="en-US" sz="2000" dirty="0">
                <a:solidFill>
                  <a:schemeClr val="tx1"/>
                </a:solidFill>
              </a:rPr>
              <a:t>就可接入</a:t>
            </a:r>
            <a:r>
              <a:rPr lang="en-US" altLang="zh-CN" sz="2000" dirty="0">
                <a:solidFill>
                  <a:schemeClr val="tx1"/>
                </a:solidFill>
              </a:rPr>
              <a:t>Internet</a:t>
            </a:r>
            <a:endParaRPr lang="zh-CN" altLang="en-US" sz="2000" dirty="0">
              <a:solidFill>
                <a:schemeClr val="tx1"/>
              </a:solidFill>
            </a:endParaRPr>
          </a:p>
          <a:p>
            <a:pPr>
              <a:lnSpc>
                <a:spcPct val="130000"/>
              </a:lnSpc>
            </a:pPr>
            <a:r>
              <a:rPr lang="zh-CN" altLang="en-US" sz="2400" dirty="0">
                <a:solidFill>
                  <a:srgbClr val="FF0000"/>
                </a:solidFill>
              </a:rPr>
              <a:t>安全性</a:t>
            </a:r>
          </a:p>
          <a:p>
            <a:pPr lvl="1">
              <a:lnSpc>
                <a:spcPct val="130000"/>
              </a:lnSpc>
            </a:pPr>
            <a:r>
              <a:rPr lang="en-US" altLang="zh-CN" sz="2000" dirty="0">
                <a:solidFill>
                  <a:srgbClr val="0000FF"/>
                </a:solidFill>
              </a:rPr>
              <a:t>ADSL</a:t>
            </a:r>
            <a:r>
              <a:rPr lang="zh-CN" altLang="en-US" sz="2000" dirty="0">
                <a:solidFill>
                  <a:schemeClr val="tx1"/>
                </a:solidFill>
              </a:rPr>
              <a:t>：点</a:t>
            </a:r>
            <a:r>
              <a:rPr lang="en-US" altLang="zh-CN" sz="2000" dirty="0">
                <a:solidFill>
                  <a:schemeClr val="tx1"/>
                </a:solidFill>
              </a:rPr>
              <a:t>-</a:t>
            </a:r>
            <a:r>
              <a:rPr lang="zh-CN" altLang="en-US" sz="2000" dirty="0">
                <a:solidFill>
                  <a:schemeClr val="tx1"/>
                </a:solidFill>
              </a:rPr>
              <a:t>点线路，安全性较高</a:t>
            </a:r>
          </a:p>
          <a:p>
            <a:pPr lvl="1">
              <a:lnSpc>
                <a:spcPct val="130000"/>
              </a:lnSpc>
            </a:pPr>
            <a:r>
              <a:rPr lang="en-US" altLang="zh-CN" sz="2000" dirty="0">
                <a:solidFill>
                  <a:srgbClr val="0000FF"/>
                </a:solidFill>
              </a:rPr>
              <a:t>HFC</a:t>
            </a:r>
            <a:r>
              <a:rPr lang="zh-CN" altLang="en-US" sz="2000" dirty="0">
                <a:solidFill>
                  <a:schemeClr val="tx1"/>
                </a:solidFill>
              </a:rPr>
              <a:t>：共享线路，安全性较低，但可采用加密方法加以解决</a:t>
            </a:r>
          </a:p>
          <a:p>
            <a:pPr>
              <a:lnSpc>
                <a:spcPct val="130000"/>
              </a:lnSpc>
            </a:pPr>
            <a:r>
              <a:rPr lang="zh-CN" altLang="en-US" sz="2400" dirty="0">
                <a:solidFill>
                  <a:srgbClr val="FF0000"/>
                </a:solidFill>
              </a:rPr>
              <a:t>可靠性</a:t>
            </a:r>
          </a:p>
          <a:p>
            <a:pPr lvl="1">
              <a:lnSpc>
                <a:spcPct val="130000"/>
              </a:lnSpc>
            </a:pPr>
            <a:r>
              <a:rPr lang="en-US" altLang="zh-CN" sz="2000" dirty="0">
                <a:solidFill>
                  <a:srgbClr val="0000FF"/>
                </a:solidFill>
              </a:rPr>
              <a:t>ADSL</a:t>
            </a:r>
            <a:r>
              <a:rPr lang="zh-CN" altLang="en-US" sz="2000" dirty="0">
                <a:solidFill>
                  <a:schemeClr val="tx1"/>
                </a:solidFill>
              </a:rPr>
              <a:t>：可靠性较高</a:t>
            </a:r>
          </a:p>
          <a:p>
            <a:pPr lvl="1">
              <a:lnSpc>
                <a:spcPct val="130000"/>
              </a:lnSpc>
            </a:pPr>
            <a:r>
              <a:rPr lang="en-US" altLang="zh-CN" sz="2000" dirty="0">
                <a:solidFill>
                  <a:srgbClr val="0000FF"/>
                </a:solidFill>
              </a:rPr>
              <a:t>HFC</a:t>
            </a:r>
            <a:r>
              <a:rPr lang="zh-CN" altLang="en-US" sz="2000" dirty="0">
                <a:solidFill>
                  <a:schemeClr val="tx1"/>
                </a:solidFill>
              </a:rPr>
              <a:t>：可靠性较低</a:t>
            </a:r>
          </a:p>
        </p:txBody>
      </p:sp>
      <p:sp>
        <p:nvSpPr>
          <p:cNvPr id="7956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059113" y="2636838"/>
            <a:ext cx="5418137" cy="2665412"/>
          </a:xfrm>
        </p:spPr>
        <p:txBody>
          <a:bodyPr/>
          <a:lstStyle/>
          <a:p>
            <a:pPr marL="1168400" indent="-1168400">
              <a:lnSpc>
                <a:spcPct val="150000"/>
              </a:lnSpc>
              <a:buFont typeface="Wingdings" pitchFamily="2" charset="2"/>
              <a:buNone/>
            </a:pPr>
            <a:r>
              <a:rPr lang="en-US" altLang="zh-CN" dirty="0" smtClean="0"/>
              <a:t>P151  4</a:t>
            </a:r>
            <a:r>
              <a:rPr lang="zh-CN" altLang="en-US" dirty="0" smtClean="0"/>
              <a:t>、</a:t>
            </a:r>
            <a:r>
              <a:rPr lang="en-US" altLang="zh-CN" dirty="0" smtClean="0"/>
              <a:t>12</a:t>
            </a:r>
            <a:r>
              <a:rPr lang="zh-CN" altLang="en-US" dirty="0" smtClean="0"/>
              <a:t>、</a:t>
            </a:r>
            <a:r>
              <a:rPr lang="en-US" altLang="zh-CN" dirty="0" smtClean="0"/>
              <a:t>27</a:t>
            </a:r>
            <a:r>
              <a:rPr lang="zh-CN" altLang="en-US" dirty="0" smtClean="0"/>
              <a:t>、</a:t>
            </a:r>
            <a:r>
              <a:rPr lang="en-US" altLang="zh-CN" dirty="0" smtClean="0"/>
              <a:t>32</a:t>
            </a:r>
            <a:r>
              <a:rPr lang="zh-CN" altLang="en-US" dirty="0" smtClean="0"/>
              <a:t>、</a:t>
            </a:r>
            <a:r>
              <a:rPr lang="en-US" altLang="zh-CN" dirty="0" smtClean="0"/>
              <a:t>39</a:t>
            </a:r>
            <a:r>
              <a:rPr lang="zh-CN" altLang="en-US" dirty="0" smtClean="0"/>
              <a:t>、</a:t>
            </a:r>
            <a:r>
              <a:rPr lang="en-US" altLang="zh-CN" dirty="0" smtClean="0"/>
              <a:t>48</a:t>
            </a:r>
            <a:r>
              <a:rPr lang="zh-CN" altLang="en-US" dirty="0" smtClean="0"/>
              <a:t>、</a:t>
            </a:r>
            <a:r>
              <a:rPr lang="en-US" altLang="zh-CN" dirty="0" smtClean="0"/>
              <a:t>63</a:t>
            </a:r>
            <a:endParaRPr lang="zh-CN" altLang="en-US" dirty="0"/>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3"/>
          <p:cNvSpPr>
            <a:spLocks noGrp="1" noChangeArrowheads="1"/>
          </p:cNvSpPr>
          <p:nvPr>
            <p:ph type="body" idx="1"/>
          </p:nvPr>
        </p:nvSpPr>
        <p:spPr>
          <a:xfrm>
            <a:off x="809625" y="1773238"/>
            <a:ext cx="7958138" cy="2087562"/>
          </a:xfrm>
        </p:spPr>
        <p:txBody>
          <a:bodyPr/>
          <a:lstStyle/>
          <a:p>
            <a:pPr>
              <a:lnSpc>
                <a:spcPct val="110000"/>
              </a:lnSpc>
            </a:pPr>
            <a:r>
              <a:rPr lang="zh-CN" altLang="en-US" sz="2000">
                <a:solidFill>
                  <a:srgbClr val="FC0404"/>
                </a:solidFill>
                <a:latin typeface="华文新魏" pitchFamily="2" charset="-122"/>
              </a:rPr>
              <a:t>在有限带宽的信道上传输信息，为保持信号不失真，对信道的最大比特率有限制</a:t>
            </a:r>
            <a:r>
              <a:rPr lang="zh-CN" altLang="en-US" sz="2000">
                <a:latin typeface="华文新魏" pitchFamily="2" charset="-122"/>
              </a:rPr>
              <a:t>。</a:t>
            </a:r>
          </a:p>
          <a:p>
            <a:pPr>
              <a:lnSpc>
                <a:spcPct val="110000"/>
              </a:lnSpc>
            </a:pPr>
            <a:r>
              <a:rPr lang="zh-CN" altLang="en-US" sz="2000">
                <a:latin typeface="华文新魏" pitchFamily="2" charset="-122"/>
              </a:rPr>
              <a:t>例如：对于电话线，信道带宽人为设置为</a:t>
            </a:r>
            <a:r>
              <a:rPr lang="en-US" altLang="zh-CN" sz="2000">
                <a:latin typeface="华文新魏" pitchFamily="2" charset="-122"/>
              </a:rPr>
              <a:t>3000Hz</a:t>
            </a:r>
            <a:r>
              <a:rPr lang="zh-CN" altLang="en-US" sz="2000">
                <a:latin typeface="华文新魏" pitchFamily="2" charset="-122"/>
              </a:rPr>
              <a:t>，设比特率为</a:t>
            </a:r>
            <a:r>
              <a:rPr lang="en-US" altLang="zh-CN" sz="2000">
                <a:latin typeface="华文新魏" pitchFamily="2" charset="-122"/>
              </a:rPr>
              <a:t>b</a:t>
            </a:r>
            <a:r>
              <a:rPr lang="zh-CN" altLang="en-US" sz="2000">
                <a:latin typeface="华文新魏" pitchFamily="2" charset="-122"/>
              </a:rPr>
              <a:t>，则发送一次采样数据（</a:t>
            </a:r>
            <a:r>
              <a:rPr lang="en-US" altLang="zh-CN" sz="2000">
                <a:latin typeface="华文新魏" pitchFamily="2" charset="-122"/>
              </a:rPr>
              <a:t>8bit</a:t>
            </a:r>
            <a:r>
              <a:rPr lang="zh-CN" altLang="en-US" sz="2000">
                <a:latin typeface="华文新魏" pitchFamily="2" charset="-122"/>
              </a:rPr>
              <a:t>）的时间为</a:t>
            </a:r>
            <a:r>
              <a:rPr lang="en-US" altLang="zh-CN" sz="2000">
                <a:latin typeface="华文新魏" pitchFamily="2" charset="-122"/>
              </a:rPr>
              <a:t>T=8/b</a:t>
            </a:r>
            <a:r>
              <a:rPr lang="zh-CN" altLang="en-US" sz="2000">
                <a:latin typeface="华文新魏" pitchFamily="2" charset="-122"/>
              </a:rPr>
              <a:t>，一次谐波的频率</a:t>
            </a:r>
            <a:r>
              <a:rPr lang="en-US" altLang="zh-CN" sz="2000">
                <a:latin typeface="华文新魏" pitchFamily="2" charset="-122"/>
              </a:rPr>
              <a:t>f=1/T=b/8</a:t>
            </a:r>
            <a:r>
              <a:rPr lang="zh-CN" altLang="en-US" sz="2000">
                <a:latin typeface="华文新魏" pitchFamily="2" charset="-122"/>
              </a:rPr>
              <a:t>，电话线所允许通过的谐波数为</a:t>
            </a:r>
            <a:r>
              <a:rPr lang="en-US" altLang="zh-CN" sz="2000">
                <a:latin typeface="华文新魏" pitchFamily="2" charset="-122"/>
              </a:rPr>
              <a:t>3000/f=24000/b</a:t>
            </a:r>
            <a:r>
              <a:rPr lang="zh-CN" altLang="en-US" sz="2000">
                <a:latin typeface="华文新魏" pitchFamily="2" charset="-122"/>
              </a:rPr>
              <a:t>。</a:t>
            </a:r>
          </a:p>
        </p:txBody>
      </p:sp>
      <p:sp>
        <p:nvSpPr>
          <p:cNvPr id="552964" name="Rectangle 4"/>
          <p:cNvSpPr>
            <a:spLocks noGrp="1" noChangeArrowheads="1"/>
          </p:cNvSpPr>
          <p:nvPr>
            <p:ph type="title"/>
          </p:nvPr>
        </p:nvSpPr>
        <p:spPr/>
        <p:txBody>
          <a:bodyPr/>
          <a:lstStyle/>
          <a:p>
            <a:r>
              <a:rPr lang="zh-CN" altLang="en-US">
                <a:latin typeface="华文新魏" pitchFamily="2" charset="-122"/>
              </a:rPr>
              <a:t>比特率和数字信号失真</a:t>
            </a:r>
          </a:p>
        </p:txBody>
      </p:sp>
      <p:pic>
        <p:nvPicPr>
          <p:cNvPr id="552965" name="Picture 5"/>
          <p:cNvPicPr>
            <a:picLocks noChangeAspect="1" noChangeArrowheads="1"/>
          </p:cNvPicPr>
          <p:nvPr/>
        </p:nvPicPr>
        <p:blipFill>
          <a:blip r:embed="rId3">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1692275" y="3716338"/>
            <a:ext cx="6192838"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52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2" name="Rectangle 4"/>
          <p:cNvSpPr>
            <a:spLocks noGrp="1" noChangeArrowheads="1"/>
          </p:cNvSpPr>
          <p:nvPr>
            <p:ph type="title"/>
          </p:nvPr>
        </p:nvSpPr>
        <p:spPr/>
        <p:txBody>
          <a:bodyPr/>
          <a:lstStyle/>
          <a:p>
            <a:r>
              <a:rPr lang="zh-CN" altLang="en-US" sz="4000"/>
              <a:t>衡量数据通信的几个主要指标</a:t>
            </a:r>
          </a:p>
        </p:txBody>
      </p:sp>
      <p:sp>
        <p:nvSpPr>
          <p:cNvPr id="534533" name="Rectangle 5"/>
          <p:cNvSpPr>
            <a:spLocks noGrp="1" noChangeArrowheads="1"/>
          </p:cNvSpPr>
          <p:nvPr>
            <p:ph type="body" idx="1"/>
          </p:nvPr>
        </p:nvSpPr>
        <p:spPr>
          <a:xfrm>
            <a:off x="3203575" y="2492375"/>
            <a:ext cx="2970213" cy="3168650"/>
          </a:xfrm>
          <a:noFill/>
          <a:ln/>
        </p:spPr>
        <p:txBody>
          <a:bodyPr/>
          <a:lstStyle/>
          <a:p>
            <a:r>
              <a:rPr lang="zh-CN" altLang="en-US">
                <a:hlinkClick r:id="rId3" action="ppaction://hlinksldjump"/>
              </a:rPr>
              <a:t>信息速率</a:t>
            </a:r>
            <a:endParaRPr lang="zh-CN" altLang="en-US"/>
          </a:p>
          <a:p>
            <a:endParaRPr lang="zh-CN" altLang="en-US"/>
          </a:p>
          <a:p>
            <a:r>
              <a:rPr lang="zh-CN" altLang="en-US">
                <a:hlinkClick r:id="rId4" action="ppaction://hlinksldjump"/>
              </a:rPr>
              <a:t>信道容量</a:t>
            </a:r>
            <a:endParaRPr lang="zh-CN" altLang="en-US"/>
          </a:p>
          <a:p>
            <a:endParaRPr lang="zh-CN" altLang="en-US"/>
          </a:p>
          <a:p>
            <a:r>
              <a:rPr lang="zh-CN" altLang="en-US">
                <a:hlinkClick r:id="rId5" action="ppaction://hlinksldjump"/>
              </a:rPr>
              <a:t>误码率</a:t>
            </a:r>
            <a:endParaRPr lang="zh-CN" altLang="en-US"/>
          </a:p>
        </p:txBody>
      </p:sp>
      <p:sp>
        <p:nvSpPr>
          <p:cNvPr id="534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809625" y="1773238"/>
            <a:ext cx="7958138" cy="4535487"/>
          </a:xfrm>
        </p:spPr>
        <p:txBody>
          <a:bodyPr/>
          <a:lstStyle/>
          <a:p>
            <a:pPr>
              <a:lnSpc>
                <a:spcPct val="115000"/>
              </a:lnSpc>
            </a:pPr>
            <a:r>
              <a:rPr lang="zh-CN" altLang="en-US" sz="2800" dirty="0">
                <a:solidFill>
                  <a:srgbClr val="FC0404"/>
                </a:solidFill>
                <a:latin typeface="华文新魏" pitchFamily="2" charset="-122"/>
              </a:rPr>
              <a:t>定义</a:t>
            </a:r>
          </a:p>
          <a:p>
            <a:pPr lvl="1">
              <a:lnSpc>
                <a:spcPct val="115000"/>
              </a:lnSpc>
            </a:pPr>
            <a:r>
              <a:rPr lang="zh-CN" altLang="en-US" sz="2400" dirty="0">
                <a:latin typeface="华文新魏" pitchFamily="2" charset="-122"/>
              </a:rPr>
              <a:t>信息</a:t>
            </a:r>
            <a:r>
              <a:rPr lang="zh-CN" altLang="zh-CN" sz="2400" dirty="0">
                <a:latin typeface="华文新魏" pitchFamily="2" charset="-122"/>
              </a:rPr>
              <a:t>速率</a:t>
            </a:r>
            <a:r>
              <a:rPr lang="zh-CN" altLang="en-US" sz="2400" dirty="0">
                <a:latin typeface="华文新魏" pitchFamily="2" charset="-122"/>
              </a:rPr>
              <a:t>是指在传输介质上传输信息的速度。</a:t>
            </a:r>
            <a:endParaRPr lang="en-US" altLang="zh-CN" sz="2400" dirty="0">
              <a:latin typeface="华文新魏" pitchFamily="2" charset="-122"/>
            </a:endParaRPr>
          </a:p>
          <a:p>
            <a:pPr>
              <a:lnSpc>
                <a:spcPct val="115000"/>
              </a:lnSpc>
            </a:pPr>
            <a:r>
              <a:rPr lang="zh-CN" altLang="en-US" sz="2800" dirty="0">
                <a:solidFill>
                  <a:srgbClr val="FC0404"/>
                </a:solidFill>
                <a:latin typeface="华文新魏" pitchFamily="2" charset="-122"/>
              </a:rPr>
              <a:t>方法</a:t>
            </a:r>
          </a:p>
          <a:p>
            <a:pPr lvl="1">
              <a:lnSpc>
                <a:spcPct val="115000"/>
              </a:lnSpc>
            </a:pPr>
            <a:r>
              <a:rPr lang="zh-CN" altLang="en-US" sz="2400" dirty="0">
                <a:solidFill>
                  <a:srgbClr val="0000FF"/>
                </a:solidFill>
                <a:latin typeface="华文新魏" pitchFamily="2" charset="-122"/>
              </a:rPr>
              <a:t>数据传输速率</a:t>
            </a:r>
            <a:r>
              <a:rPr lang="zh-CN" altLang="en-US" sz="2400" dirty="0">
                <a:solidFill>
                  <a:schemeClr val="tx2"/>
                </a:solidFill>
                <a:latin typeface="华文新魏" pitchFamily="2" charset="-122"/>
              </a:rPr>
              <a:t>（比特率）</a:t>
            </a:r>
          </a:p>
          <a:p>
            <a:pPr lvl="1">
              <a:lnSpc>
                <a:spcPct val="115000"/>
              </a:lnSpc>
              <a:buFont typeface="Wingdings" pitchFamily="2" charset="2"/>
              <a:buNone/>
            </a:pPr>
            <a:r>
              <a:rPr lang="zh-CN" altLang="en-US" sz="2400" dirty="0">
                <a:latin typeface="华文新魏" pitchFamily="2" charset="-122"/>
              </a:rPr>
              <a:t>           单位时间内所传送的二进制位的个数，单位为</a:t>
            </a:r>
            <a:r>
              <a:rPr lang="en-US" altLang="zh-CN" sz="2400" dirty="0">
                <a:latin typeface="华文新魏" pitchFamily="2" charset="-122"/>
              </a:rPr>
              <a:t>bps</a:t>
            </a:r>
            <a:r>
              <a:rPr lang="zh-CN" altLang="en-US" sz="2400" dirty="0">
                <a:latin typeface="华文新魏" pitchFamily="2" charset="-122"/>
              </a:rPr>
              <a:t>或</a:t>
            </a:r>
            <a:r>
              <a:rPr lang="en-US" altLang="zh-CN" sz="2400" dirty="0">
                <a:latin typeface="华文新魏" pitchFamily="2" charset="-122"/>
              </a:rPr>
              <a:t>b/s</a:t>
            </a:r>
            <a:r>
              <a:rPr lang="zh-CN" altLang="en-US" sz="2400" dirty="0">
                <a:latin typeface="华文新魏" pitchFamily="2" charset="-122"/>
              </a:rPr>
              <a:t>。</a:t>
            </a:r>
          </a:p>
          <a:p>
            <a:pPr lvl="1">
              <a:lnSpc>
                <a:spcPct val="115000"/>
              </a:lnSpc>
            </a:pPr>
            <a:r>
              <a:rPr lang="zh-CN" altLang="en-US" sz="2400" dirty="0">
                <a:solidFill>
                  <a:srgbClr val="0000FF"/>
                </a:solidFill>
                <a:latin typeface="华文新魏" pitchFamily="2" charset="-122"/>
              </a:rPr>
              <a:t>码元传输速率</a:t>
            </a:r>
            <a:r>
              <a:rPr lang="zh-CN" altLang="en-US" sz="2400" dirty="0">
                <a:solidFill>
                  <a:schemeClr val="tx2"/>
                </a:solidFill>
                <a:latin typeface="华文新魏" pitchFamily="2" charset="-122"/>
              </a:rPr>
              <a:t>（波特率、调制速率、采样速率）</a:t>
            </a:r>
          </a:p>
          <a:p>
            <a:pPr lvl="1">
              <a:lnSpc>
                <a:spcPct val="115000"/>
              </a:lnSpc>
              <a:buFont typeface="Wingdings" pitchFamily="2" charset="2"/>
              <a:buNone/>
            </a:pPr>
            <a:r>
              <a:rPr lang="zh-CN" altLang="en-US" sz="2400" dirty="0">
                <a:latin typeface="华文新魏" pitchFamily="2" charset="-122"/>
              </a:rPr>
              <a:t>           单位时间内所传送的码元的个数，单位为</a:t>
            </a:r>
            <a:r>
              <a:rPr lang="en-US" altLang="zh-CN" sz="2400" dirty="0">
                <a:latin typeface="华文新魏" pitchFamily="2" charset="-122"/>
              </a:rPr>
              <a:t>baud</a:t>
            </a:r>
            <a:r>
              <a:rPr lang="zh-CN" altLang="en-US" sz="2400" dirty="0">
                <a:latin typeface="华文新魏" pitchFamily="2" charset="-122"/>
              </a:rPr>
              <a:t>（波特）。</a:t>
            </a:r>
          </a:p>
        </p:txBody>
      </p:sp>
      <p:sp>
        <p:nvSpPr>
          <p:cNvPr id="535556" name="Rectangle 4"/>
          <p:cNvSpPr>
            <a:spLocks noGrp="1" noChangeArrowheads="1"/>
          </p:cNvSpPr>
          <p:nvPr>
            <p:ph type="title"/>
          </p:nvPr>
        </p:nvSpPr>
        <p:spPr/>
        <p:txBody>
          <a:bodyPr/>
          <a:lstStyle/>
          <a:p>
            <a:r>
              <a:rPr lang="zh-CN" altLang="en-US"/>
              <a:t>信息速率</a:t>
            </a:r>
          </a:p>
        </p:txBody>
      </p:sp>
      <p:sp>
        <p:nvSpPr>
          <p:cNvPr id="5355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355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title"/>
          </p:nvPr>
        </p:nvSpPr>
        <p:spPr/>
        <p:txBody>
          <a:bodyPr/>
          <a:lstStyle/>
          <a:p>
            <a:r>
              <a:rPr lang="zh-CN" altLang="en-US">
                <a:latin typeface="华文新魏" pitchFamily="2" charset="-122"/>
              </a:rPr>
              <a:t>两种速率之间的关系</a:t>
            </a:r>
          </a:p>
        </p:txBody>
      </p:sp>
      <p:sp>
        <p:nvSpPr>
          <p:cNvPr id="562183" name="Rectangle 7"/>
          <p:cNvSpPr>
            <a:spLocks noGrp="1" noChangeArrowheads="1"/>
          </p:cNvSpPr>
          <p:nvPr>
            <p:ph type="body" idx="1"/>
          </p:nvPr>
        </p:nvSpPr>
        <p:spPr>
          <a:xfrm>
            <a:off x="755650" y="2565400"/>
            <a:ext cx="7958138" cy="1295400"/>
          </a:xfrm>
        </p:spPr>
        <p:txBody>
          <a:bodyPr/>
          <a:lstStyle/>
          <a:p>
            <a:pPr>
              <a:lnSpc>
                <a:spcPct val="90000"/>
              </a:lnSpc>
            </a:pPr>
            <a:r>
              <a:rPr lang="en-US" altLang="zh-CN" sz="2400">
                <a:solidFill>
                  <a:srgbClr val="FF0000"/>
                </a:solidFill>
              </a:rPr>
              <a:t>S</a:t>
            </a:r>
            <a:r>
              <a:rPr lang="zh-CN" altLang="en-US" sz="2400"/>
              <a:t>：数据传输速率（比特率）；</a:t>
            </a:r>
          </a:p>
          <a:p>
            <a:pPr>
              <a:lnSpc>
                <a:spcPct val="90000"/>
              </a:lnSpc>
            </a:pPr>
            <a:r>
              <a:rPr lang="en-US" altLang="zh-CN" sz="2400">
                <a:solidFill>
                  <a:srgbClr val="FF0000"/>
                </a:solidFill>
              </a:rPr>
              <a:t>B</a:t>
            </a:r>
            <a:r>
              <a:rPr lang="zh-CN" altLang="en-US" sz="2400"/>
              <a:t>：码元传输速率（波特率）；</a:t>
            </a:r>
          </a:p>
          <a:p>
            <a:pPr>
              <a:lnSpc>
                <a:spcPct val="90000"/>
              </a:lnSpc>
            </a:pPr>
            <a:r>
              <a:rPr lang="en-US" altLang="zh-CN" sz="2400">
                <a:solidFill>
                  <a:srgbClr val="FF0000"/>
                </a:solidFill>
              </a:rPr>
              <a:t>N</a:t>
            </a:r>
            <a:r>
              <a:rPr lang="zh-CN" altLang="en-US" sz="2400"/>
              <a:t>：在某给定时刻码元可能取得离散值的个数。</a:t>
            </a:r>
          </a:p>
        </p:txBody>
      </p:sp>
      <p:sp>
        <p:nvSpPr>
          <p:cNvPr id="562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graphicFrame>
        <p:nvGraphicFramePr>
          <p:cNvPr id="562181" name="Object 5"/>
          <p:cNvGraphicFramePr>
            <a:graphicFrameLocks noGrp="1" noChangeAspect="1"/>
          </p:cNvGraphicFramePr>
          <p:nvPr>
            <p:ph idx="4294967295"/>
          </p:nvPr>
        </p:nvGraphicFramePr>
        <p:xfrm>
          <a:off x="3492500" y="1773238"/>
          <a:ext cx="2232025" cy="574675"/>
        </p:xfrm>
        <a:graphic>
          <a:graphicData uri="http://schemas.openxmlformats.org/presentationml/2006/ole">
            <mc:AlternateContent xmlns:mc="http://schemas.openxmlformats.org/markup-compatibility/2006">
              <mc:Choice xmlns:v="urn:schemas-microsoft-com:vml" Requires="v">
                <p:oleObj spid="_x0000_s562394" name="公式" r:id="rId7" imgW="837836" imgH="215806" progId="Equation.3">
                  <p:embed/>
                </p:oleObj>
              </mc:Choice>
              <mc:Fallback>
                <p:oleObj name="公式" r:id="rId7" imgW="837836" imgH="21580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1773238"/>
                        <a:ext cx="2232025" cy="5746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2184" name="Line 8"/>
          <p:cNvSpPr>
            <a:spLocks noChangeShapeType="1"/>
          </p:cNvSpPr>
          <p:nvPr/>
        </p:nvSpPr>
        <p:spPr bwMode="auto">
          <a:xfrm>
            <a:off x="1403350" y="4797425"/>
            <a:ext cx="6913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5" name="Line 9"/>
          <p:cNvSpPr>
            <a:spLocks noChangeShapeType="1"/>
          </p:cNvSpPr>
          <p:nvPr/>
        </p:nvSpPr>
        <p:spPr bwMode="auto">
          <a:xfrm>
            <a:off x="16192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6" name="Line 10"/>
          <p:cNvSpPr>
            <a:spLocks noChangeShapeType="1"/>
          </p:cNvSpPr>
          <p:nvPr/>
        </p:nvSpPr>
        <p:spPr bwMode="auto">
          <a:xfrm>
            <a:off x="20510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7" name="Line 11"/>
          <p:cNvSpPr>
            <a:spLocks noChangeShapeType="1"/>
          </p:cNvSpPr>
          <p:nvPr/>
        </p:nvSpPr>
        <p:spPr bwMode="auto">
          <a:xfrm>
            <a:off x="2484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8" name="Line 12"/>
          <p:cNvSpPr>
            <a:spLocks noChangeShapeType="1"/>
          </p:cNvSpPr>
          <p:nvPr/>
        </p:nvSpPr>
        <p:spPr bwMode="auto">
          <a:xfrm>
            <a:off x="29162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9" name="Line 13"/>
          <p:cNvSpPr>
            <a:spLocks noChangeShapeType="1"/>
          </p:cNvSpPr>
          <p:nvPr/>
        </p:nvSpPr>
        <p:spPr bwMode="auto">
          <a:xfrm>
            <a:off x="33480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0" name="Line 14"/>
          <p:cNvSpPr>
            <a:spLocks noChangeShapeType="1"/>
          </p:cNvSpPr>
          <p:nvPr/>
        </p:nvSpPr>
        <p:spPr bwMode="auto">
          <a:xfrm>
            <a:off x="37798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1" name="Line 15"/>
          <p:cNvSpPr>
            <a:spLocks noChangeShapeType="1"/>
          </p:cNvSpPr>
          <p:nvPr/>
        </p:nvSpPr>
        <p:spPr bwMode="auto">
          <a:xfrm>
            <a:off x="42116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2" name="Line 16"/>
          <p:cNvSpPr>
            <a:spLocks noChangeShapeType="1"/>
          </p:cNvSpPr>
          <p:nvPr/>
        </p:nvSpPr>
        <p:spPr bwMode="auto">
          <a:xfrm>
            <a:off x="4643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3" name="Line 17"/>
          <p:cNvSpPr>
            <a:spLocks noChangeShapeType="1"/>
          </p:cNvSpPr>
          <p:nvPr/>
        </p:nvSpPr>
        <p:spPr bwMode="auto">
          <a:xfrm>
            <a:off x="5076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4" name="Line 18"/>
          <p:cNvSpPr>
            <a:spLocks noChangeShapeType="1"/>
          </p:cNvSpPr>
          <p:nvPr/>
        </p:nvSpPr>
        <p:spPr bwMode="auto">
          <a:xfrm>
            <a:off x="5508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5" name="Line 19"/>
          <p:cNvSpPr>
            <a:spLocks noChangeShapeType="1"/>
          </p:cNvSpPr>
          <p:nvPr/>
        </p:nvSpPr>
        <p:spPr bwMode="auto">
          <a:xfrm>
            <a:off x="59404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6" name="Line 20"/>
          <p:cNvSpPr>
            <a:spLocks noChangeShapeType="1"/>
          </p:cNvSpPr>
          <p:nvPr/>
        </p:nvSpPr>
        <p:spPr bwMode="auto">
          <a:xfrm>
            <a:off x="63722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7" name="Line 21"/>
          <p:cNvSpPr>
            <a:spLocks noChangeShapeType="1"/>
          </p:cNvSpPr>
          <p:nvPr/>
        </p:nvSpPr>
        <p:spPr bwMode="auto">
          <a:xfrm>
            <a:off x="68040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8" name="Line 22"/>
          <p:cNvSpPr>
            <a:spLocks noChangeShapeType="1"/>
          </p:cNvSpPr>
          <p:nvPr/>
        </p:nvSpPr>
        <p:spPr bwMode="auto">
          <a:xfrm>
            <a:off x="7235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9" name="Line 23"/>
          <p:cNvSpPr>
            <a:spLocks noChangeShapeType="1"/>
          </p:cNvSpPr>
          <p:nvPr/>
        </p:nvSpPr>
        <p:spPr bwMode="auto">
          <a:xfrm>
            <a:off x="7667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0" name="Line 24"/>
          <p:cNvSpPr>
            <a:spLocks noChangeShapeType="1"/>
          </p:cNvSpPr>
          <p:nvPr/>
        </p:nvSpPr>
        <p:spPr bwMode="auto">
          <a:xfrm>
            <a:off x="1619250"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1" name="Line 25"/>
          <p:cNvSpPr>
            <a:spLocks noChangeShapeType="1"/>
          </p:cNvSpPr>
          <p:nvPr/>
        </p:nvSpPr>
        <p:spPr bwMode="auto">
          <a:xfrm>
            <a:off x="2051050" y="4365625"/>
            <a:ext cx="8651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4" name="Line 28"/>
          <p:cNvSpPr>
            <a:spLocks noChangeShapeType="1"/>
          </p:cNvSpPr>
          <p:nvPr/>
        </p:nvSpPr>
        <p:spPr bwMode="auto">
          <a:xfrm>
            <a:off x="2051050"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5" name="Line 29"/>
          <p:cNvSpPr>
            <a:spLocks noChangeShapeType="1"/>
          </p:cNvSpPr>
          <p:nvPr/>
        </p:nvSpPr>
        <p:spPr bwMode="auto">
          <a:xfrm>
            <a:off x="29162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6" name="Line 30"/>
          <p:cNvSpPr>
            <a:spLocks noChangeShapeType="1"/>
          </p:cNvSpPr>
          <p:nvPr/>
        </p:nvSpPr>
        <p:spPr bwMode="auto">
          <a:xfrm>
            <a:off x="2916238" y="4797425"/>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7" name="Line 31"/>
          <p:cNvSpPr>
            <a:spLocks noChangeShapeType="1"/>
          </p:cNvSpPr>
          <p:nvPr/>
        </p:nvSpPr>
        <p:spPr bwMode="auto">
          <a:xfrm>
            <a:off x="4211638"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8" name="Line 32"/>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9" name="Line 33"/>
          <p:cNvSpPr>
            <a:spLocks noChangeShapeType="1"/>
          </p:cNvSpPr>
          <p:nvPr/>
        </p:nvSpPr>
        <p:spPr bwMode="auto">
          <a:xfrm>
            <a:off x="5076825" y="43656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0" name="Line 34"/>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1" name="Line 35"/>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2" name="Line 36"/>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3" name="Line 37"/>
          <p:cNvSpPr>
            <a:spLocks noChangeShapeType="1"/>
          </p:cNvSpPr>
          <p:nvPr/>
        </p:nvSpPr>
        <p:spPr bwMode="auto">
          <a:xfrm>
            <a:off x="6804025"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4" name="Line 38"/>
          <p:cNvSpPr>
            <a:spLocks noChangeShapeType="1"/>
          </p:cNvSpPr>
          <p:nvPr/>
        </p:nvSpPr>
        <p:spPr bwMode="auto">
          <a:xfrm>
            <a:off x="7235825"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5" name="Line 39"/>
          <p:cNvSpPr>
            <a:spLocks noChangeShapeType="1"/>
          </p:cNvSpPr>
          <p:nvPr/>
        </p:nvSpPr>
        <p:spPr bwMode="auto">
          <a:xfrm>
            <a:off x="42116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6" name="Line 40"/>
          <p:cNvSpPr>
            <a:spLocks noChangeShapeType="1"/>
          </p:cNvSpPr>
          <p:nvPr/>
        </p:nvSpPr>
        <p:spPr bwMode="auto">
          <a:xfrm>
            <a:off x="46434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7" name="Line 41"/>
          <p:cNvSpPr>
            <a:spLocks noChangeShapeType="1"/>
          </p:cNvSpPr>
          <p:nvPr/>
        </p:nvSpPr>
        <p:spPr bwMode="auto">
          <a:xfrm>
            <a:off x="5076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8" name="Line 42"/>
          <p:cNvSpPr>
            <a:spLocks noChangeShapeType="1"/>
          </p:cNvSpPr>
          <p:nvPr/>
        </p:nvSpPr>
        <p:spPr bwMode="auto">
          <a:xfrm>
            <a:off x="59404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9" name="Line 43"/>
          <p:cNvSpPr>
            <a:spLocks noChangeShapeType="1"/>
          </p:cNvSpPr>
          <p:nvPr/>
        </p:nvSpPr>
        <p:spPr bwMode="auto">
          <a:xfrm>
            <a:off x="68040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0" name="Line 44"/>
          <p:cNvSpPr>
            <a:spLocks noChangeShapeType="1"/>
          </p:cNvSpPr>
          <p:nvPr/>
        </p:nvSpPr>
        <p:spPr bwMode="auto">
          <a:xfrm>
            <a:off x="7235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1" name="Text Box 45"/>
          <p:cNvSpPr txBox="1">
            <a:spLocks noChangeArrowheads="1"/>
          </p:cNvSpPr>
          <p:nvPr/>
        </p:nvSpPr>
        <p:spPr bwMode="auto">
          <a:xfrm>
            <a:off x="16922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2" name="Text Box 46"/>
          <p:cNvSpPr txBox="1">
            <a:spLocks noChangeArrowheads="1"/>
          </p:cNvSpPr>
          <p:nvPr/>
        </p:nvSpPr>
        <p:spPr bwMode="auto">
          <a:xfrm>
            <a:off x="21240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3" name="Text Box 47"/>
          <p:cNvSpPr txBox="1">
            <a:spLocks noChangeArrowheads="1"/>
          </p:cNvSpPr>
          <p:nvPr/>
        </p:nvSpPr>
        <p:spPr bwMode="auto">
          <a:xfrm>
            <a:off x="25558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4" name="Text Box 48"/>
          <p:cNvSpPr txBox="1">
            <a:spLocks noChangeArrowheads="1"/>
          </p:cNvSpPr>
          <p:nvPr/>
        </p:nvSpPr>
        <p:spPr bwMode="auto">
          <a:xfrm>
            <a:off x="29876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5" name="Text Box 49"/>
          <p:cNvSpPr txBox="1">
            <a:spLocks noChangeArrowheads="1"/>
          </p:cNvSpPr>
          <p:nvPr/>
        </p:nvSpPr>
        <p:spPr bwMode="auto">
          <a:xfrm>
            <a:off x="34194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6" name="Text Box 50"/>
          <p:cNvSpPr txBox="1">
            <a:spLocks noChangeArrowheads="1"/>
          </p:cNvSpPr>
          <p:nvPr/>
        </p:nvSpPr>
        <p:spPr bwMode="auto">
          <a:xfrm>
            <a:off x="38512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7" name="Text Box 51"/>
          <p:cNvSpPr txBox="1">
            <a:spLocks noChangeArrowheads="1"/>
          </p:cNvSpPr>
          <p:nvPr/>
        </p:nvSpPr>
        <p:spPr bwMode="auto">
          <a:xfrm>
            <a:off x="42846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8" name="Text Box 52"/>
          <p:cNvSpPr txBox="1">
            <a:spLocks noChangeArrowheads="1"/>
          </p:cNvSpPr>
          <p:nvPr/>
        </p:nvSpPr>
        <p:spPr bwMode="auto">
          <a:xfrm>
            <a:off x="47164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9" name="Text Box 53"/>
          <p:cNvSpPr txBox="1">
            <a:spLocks noChangeArrowheads="1"/>
          </p:cNvSpPr>
          <p:nvPr/>
        </p:nvSpPr>
        <p:spPr bwMode="auto">
          <a:xfrm>
            <a:off x="51482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0" name="Text Box 54"/>
          <p:cNvSpPr txBox="1">
            <a:spLocks noChangeArrowheads="1"/>
          </p:cNvSpPr>
          <p:nvPr/>
        </p:nvSpPr>
        <p:spPr bwMode="auto">
          <a:xfrm>
            <a:off x="55800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1" name="Text Box 55"/>
          <p:cNvSpPr txBox="1">
            <a:spLocks noChangeArrowheads="1"/>
          </p:cNvSpPr>
          <p:nvPr/>
        </p:nvSpPr>
        <p:spPr bwMode="auto">
          <a:xfrm>
            <a:off x="60118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2" name="Text Box 56"/>
          <p:cNvSpPr txBox="1">
            <a:spLocks noChangeArrowheads="1"/>
          </p:cNvSpPr>
          <p:nvPr/>
        </p:nvSpPr>
        <p:spPr bwMode="auto">
          <a:xfrm>
            <a:off x="64436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3" name="Text Box 57"/>
          <p:cNvSpPr txBox="1">
            <a:spLocks noChangeArrowheads="1"/>
          </p:cNvSpPr>
          <p:nvPr/>
        </p:nvSpPr>
        <p:spPr bwMode="auto">
          <a:xfrm>
            <a:off x="680402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4" name="Text Box 58"/>
          <p:cNvSpPr txBox="1">
            <a:spLocks noChangeArrowheads="1"/>
          </p:cNvSpPr>
          <p:nvPr/>
        </p:nvSpPr>
        <p:spPr bwMode="auto">
          <a:xfrm>
            <a:off x="7308850"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5" name="Line 59"/>
          <p:cNvSpPr>
            <a:spLocks noChangeShapeType="1"/>
          </p:cNvSpPr>
          <p:nvPr/>
        </p:nvSpPr>
        <p:spPr bwMode="auto">
          <a:xfrm>
            <a:off x="1403350" y="6308725"/>
            <a:ext cx="6913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6" name="Line 60"/>
          <p:cNvSpPr>
            <a:spLocks noChangeShapeType="1"/>
          </p:cNvSpPr>
          <p:nvPr/>
        </p:nvSpPr>
        <p:spPr bwMode="auto">
          <a:xfrm>
            <a:off x="16192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7" name="Line 61"/>
          <p:cNvSpPr>
            <a:spLocks noChangeShapeType="1"/>
          </p:cNvSpPr>
          <p:nvPr/>
        </p:nvSpPr>
        <p:spPr bwMode="auto">
          <a:xfrm>
            <a:off x="20510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8" name="Line 62"/>
          <p:cNvSpPr>
            <a:spLocks noChangeShapeType="1"/>
          </p:cNvSpPr>
          <p:nvPr/>
        </p:nvSpPr>
        <p:spPr bwMode="auto">
          <a:xfrm>
            <a:off x="2484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9" name="Line 63"/>
          <p:cNvSpPr>
            <a:spLocks noChangeShapeType="1"/>
          </p:cNvSpPr>
          <p:nvPr/>
        </p:nvSpPr>
        <p:spPr bwMode="auto">
          <a:xfrm>
            <a:off x="29162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0" name="Line 64"/>
          <p:cNvSpPr>
            <a:spLocks noChangeShapeType="1"/>
          </p:cNvSpPr>
          <p:nvPr/>
        </p:nvSpPr>
        <p:spPr bwMode="auto">
          <a:xfrm>
            <a:off x="33480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1" name="Line 65"/>
          <p:cNvSpPr>
            <a:spLocks noChangeShapeType="1"/>
          </p:cNvSpPr>
          <p:nvPr/>
        </p:nvSpPr>
        <p:spPr bwMode="auto">
          <a:xfrm>
            <a:off x="37798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2" name="Line 66"/>
          <p:cNvSpPr>
            <a:spLocks noChangeShapeType="1"/>
          </p:cNvSpPr>
          <p:nvPr/>
        </p:nvSpPr>
        <p:spPr bwMode="auto">
          <a:xfrm>
            <a:off x="42116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3" name="Line 67"/>
          <p:cNvSpPr>
            <a:spLocks noChangeShapeType="1"/>
          </p:cNvSpPr>
          <p:nvPr/>
        </p:nvSpPr>
        <p:spPr bwMode="auto">
          <a:xfrm>
            <a:off x="4643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4" name="Line 68"/>
          <p:cNvSpPr>
            <a:spLocks noChangeShapeType="1"/>
          </p:cNvSpPr>
          <p:nvPr/>
        </p:nvSpPr>
        <p:spPr bwMode="auto">
          <a:xfrm>
            <a:off x="5076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5" name="Line 69"/>
          <p:cNvSpPr>
            <a:spLocks noChangeShapeType="1"/>
          </p:cNvSpPr>
          <p:nvPr/>
        </p:nvSpPr>
        <p:spPr bwMode="auto">
          <a:xfrm>
            <a:off x="5508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6" name="Line 70"/>
          <p:cNvSpPr>
            <a:spLocks noChangeShapeType="1"/>
          </p:cNvSpPr>
          <p:nvPr/>
        </p:nvSpPr>
        <p:spPr bwMode="auto">
          <a:xfrm>
            <a:off x="59404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7" name="Line 71"/>
          <p:cNvSpPr>
            <a:spLocks noChangeShapeType="1"/>
          </p:cNvSpPr>
          <p:nvPr/>
        </p:nvSpPr>
        <p:spPr bwMode="auto">
          <a:xfrm>
            <a:off x="63722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8" name="Line 72"/>
          <p:cNvSpPr>
            <a:spLocks noChangeShapeType="1"/>
          </p:cNvSpPr>
          <p:nvPr/>
        </p:nvSpPr>
        <p:spPr bwMode="auto">
          <a:xfrm>
            <a:off x="68040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9" name="Line 73"/>
          <p:cNvSpPr>
            <a:spLocks noChangeShapeType="1"/>
          </p:cNvSpPr>
          <p:nvPr/>
        </p:nvSpPr>
        <p:spPr bwMode="auto">
          <a:xfrm>
            <a:off x="7235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0" name="Line 74"/>
          <p:cNvSpPr>
            <a:spLocks noChangeShapeType="1"/>
          </p:cNvSpPr>
          <p:nvPr/>
        </p:nvSpPr>
        <p:spPr bwMode="auto">
          <a:xfrm>
            <a:off x="7667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1" name="Line 75"/>
          <p:cNvSpPr>
            <a:spLocks noChangeShapeType="1"/>
          </p:cNvSpPr>
          <p:nvPr/>
        </p:nvSpPr>
        <p:spPr bwMode="auto">
          <a:xfrm>
            <a:off x="1619250"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3" name="Line 77"/>
          <p:cNvSpPr>
            <a:spLocks noChangeShapeType="1"/>
          </p:cNvSpPr>
          <p:nvPr/>
        </p:nvSpPr>
        <p:spPr bwMode="auto">
          <a:xfrm>
            <a:off x="2051050"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4" name="Line 78"/>
          <p:cNvSpPr>
            <a:spLocks noChangeShapeType="1"/>
          </p:cNvSpPr>
          <p:nvPr/>
        </p:nvSpPr>
        <p:spPr bwMode="auto">
          <a:xfrm>
            <a:off x="3348038"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5" name="Line 79"/>
          <p:cNvSpPr>
            <a:spLocks noChangeShapeType="1"/>
          </p:cNvSpPr>
          <p:nvPr/>
        </p:nvSpPr>
        <p:spPr bwMode="auto">
          <a:xfrm>
            <a:off x="3348038" y="63087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6" name="Line 80"/>
          <p:cNvSpPr>
            <a:spLocks noChangeShapeType="1"/>
          </p:cNvSpPr>
          <p:nvPr/>
        </p:nvSpPr>
        <p:spPr bwMode="auto">
          <a:xfrm>
            <a:off x="4211638"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7" name="Line 81"/>
          <p:cNvSpPr>
            <a:spLocks noChangeShapeType="1"/>
          </p:cNvSpPr>
          <p:nvPr/>
        </p:nvSpPr>
        <p:spPr bwMode="auto">
          <a:xfrm>
            <a:off x="5076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0" name="Line 84"/>
          <p:cNvSpPr>
            <a:spLocks noChangeShapeType="1"/>
          </p:cNvSpPr>
          <p:nvPr/>
        </p:nvSpPr>
        <p:spPr bwMode="auto">
          <a:xfrm>
            <a:off x="4643438"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2" name="Line 86"/>
          <p:cNvSpPr>
            <a:spLocks noChangeShapeType="1"/>
          </p:cNvSpPr>
          <p:nvPr/>
        </p:nvSpPr>
        <p:spPr bwMode="auto">
          <a:xfrm>
            <a:off x="6804025"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3" name="Line 87"/>
          <p:cNvSpPr>
            <a:spLocks noChangeShapeType="1"/>
          </p:cNvSpPr>
          <p:nvPr/>
        </p:nvSpPr>
        <p:spPr bwMode="auto">
          <a:xfrm>
            <a:off x="7235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4" name="Line 88"/>
          <p:cNvSpPr>
            <a:spLocks noChangeShapeType="1"/>
          </p:cNvSpPr>
          <p:nvPr/>
        </p:nvSpPr>
        <p:spPr bwMode="auto">
          <a:xfrm>
            <a:off x="4211638"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5" name="Line 89"/>
          <p:cNvSpPr>
            <a:spLocks noChangeShapeType="1"/>
          </p:cNvSpPr>
          <p:nvPr/>
        </p:nvSpPr>
        <p:spPr bwMode="auto">
          <a:xfrm>
            <a:off x="4643438"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6" name="Line 90"/>
          <p:cNvSpPr>
            <a:spLocks noChangeShapeType="1"/>
          </p:cNvSpPr>
          <p:nvPr/>
        </p:nvSpPr>
        <p:spPr bwMode="auto">
          <a:xfrm>
            <a:off x="5076825"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7" name="Line 91"/>
          <p:cNvSpPr>
            <a:spLocks noChangeShapeType="1"/>
          </p:cNvSpPr>
          <p:nvPr/>
        </p:nvSpPr>
        <p:spPr bwMode="auto">
          <a:xfrm>
            <a:off x="5508625"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9" name="Line 93"/>
          <p:cNvSpPr>
            <a:spLocks noChangeShapeType="1"/>
          </p:cNvSpPr>
          <p:nvPr/>
        </p:nvSpPr>
        <p:spPr bwMode="auto">
          <a:xfrm>
            <a:off x="7235825"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5" name="Line 109"/>
          <p:cNvSpPr>
            <a:spLocks noChangeShapeType="1"/>
          </p:cNvSpPr>
          <p:nvPr/>
        </p:nvSpPr>
        <p:spPr bwMode="auto">
          <a:xfrm>
            <a:off x="2051050" y="602138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6" name="Line 110"/>
          <p:cNvSpPr>
            <a:spLocks noChangeShapeType="1"/>
          </p:cNvSpPr>
          <p:nvPr/>
        </p:nvSpPr>
        <p:spPr bwMode="auto">
          <a:xfrm>
            <a:off x="2484438" y="5734050"/>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7" name="Line 111"/>
          <p:cNvSpPr>
            <a:spLocks noChangeShapeType="1"/>
          </p:cNvSpPr>
          <p:nvPr/>
        </p:nvSpPr>
        <p:spPr bwMode="auto">
          <a:xfrm>
            <a:off x="2484438"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8" name="Line 112"/>
          <p:cNvSpPr>
            <a:spLocks noChangeShapeType="1"/>
          </p:cNvSpPr>
          <p:nvPr/>
        </p:nvSpPr>
        <p:spPr bwMode="auto">
          <a:xfrm>
            <a:off x="5508625" y="6021388"/>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9" name="Line 113"/>
          <p:cNvSpPr>
            <a:spLocks noChangeShapeType="1"/>
          </p:cNvSpPr>
          <p:nvPr/>
        </p:nvSpPr>
        <p:spPr bwMode="auto">
          <a:xfrm>
            <a:off x="6372225"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0" name="Line 114"/>
          <p:cNvSpPr>
            <a:spLocks noChangeShapeType="1"/>
          </p:cNvSpPr>
          <p:nvPr/>
        </p:nvSpPr>
        <p:spPr bwMode="auto">
          <a:xfrm>
            <a:off x="6372225"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1" name="Line 115"/>
          <p:cNvSpPr>
            <a:spLocks noChangeShapeType="1"/>
          </p:cNvSpPr>
          <p:nvPr/>
        </p:nvSpPr>
        <p:spPr bwMode="auto">
          <a:xfrm>
            <a:off x="6804025"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2" name="Text Box 116"/>
          <p:cNvSpPr txBox="1">
            <a:spLocks noChangeArrowheads="1"/>
          </p:cNvSpPr>
          <p:nvPr/>
        </p:nvSpPr>
        <p:spPr bwMode="auto">
          <a:xfrm>
            <a:off x="42116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3" name="Text Box 117"/>
          <p:cNvSpPr txBox="1">
            <a:spLocks noChangeArrowheads="1"/>
          </p:cNvSpPr>
          <p:nvPr/>
        </p:nvSpPr>
        <p:spPr bwMode="auto">
          <a:xfrm>
            <a:off x="46434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4" name="Text Box 118"/>
          <p:cNvSpPr txBox="1">
            <a:spLocks noChangeArrowheads="1"/>
          </p:cNvSpPr>
          <p:nvPr/>
        </p:nvSpPr>
        <p:spPr bwMode="auto">
          <a:xfrm>
            <a:off x="50768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295" name="Text Box 119"/>
          <p:cNvSpPr txBox="1">
            <a:spLocks noChangeArrowheads="1"/>
          </p:cNvSpPr>
          <p:nvPr/>
        </p:nvSpPr>
        <p:spPr bwMode="auto">
          <a:xfrm>
            <a:off x="55086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6" name="Text Box 120"/>
          <p:cNvSpPr txBox="1">
            <a:spLocks noChangeArrowheads="1"/>
          </p:cNvSpPr>
          <p:nvPr/>
        </p:nvSpPr>
        <p:spPr bwMode="auto">
          <a:xfrm>
            <a:off x="59404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7" name="Text Box 121"/>
          <p:cNvSpPr txBox="1">
            <a:spLocks noChangeArrowheads="1"/>
          </p:cNvSpPr>
          <p:nvPr/>
        </p:nvSpPr>
        <p:spPr bwMode="auto">
          <a:xfrm>
            <a:off x="63722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8" name="Text Box 122"/>
          <p:cNvSpPr txBox="1">
            <a:spLocks noChangeArrowheads="1"/>
          </p:cNvSpPr>
          <p:nvPr/>
        </p:nvSpPr>
        <p:spPr bwMode="auto">
          <a:xfrm>
            <a:off x="68040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9" name="Text Box 123"/>
          <p:cNvSpPr txBox="1">
            <a:spLocks noChangeArrowheads="1"/>
          </p:cNvSpPr>
          <p:nvPr/>
        </p:nvSpPr>
        <p:spPr bwMode="auto">
          <a:xfrm>
            <a:off x="72358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0" name="Text Box 124"/>
          <p:cNvSpPr txBox="1">
            <a:spLocks noChangeArrowheads="1"/>
          </p:cNvSpPr>
          <p:nvPr/>
        </p:nvSpPr>
        <p:spPr bwMode="auto">
          <a:xfrm>
            <a:off x="37798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1" name="Text Box 125"/>
          <p:cNvSpPr txBox="1">
            <a:spLocks noChangeArrowheads="1"/>
          </p:cNvSpPr>
          <p:nvPr/>
        </p:nvSpPr>
        <p:spPr bwMode="auto">
          <a:xfrm>
            <a:off x="33480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2" name="Text Box 126"/>
          <p:cNvSpPr txBox="1">
            <a:spLocks noChangeArrowheads="1"/>
          </p:cNvSpPr>
          <p:nvPr/>
        </p:nvSpPr>
        <p:spPr bwMode="auto">
          <a:xfrm>
            <a:off x="29162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3" name="Text Box 127"/>
          <p:cNvSpPr txBox="1">
            <a:spLocks noChangeArrowheads="1"/>
          </p:cNvSpPr>
          <p:nvPr/>
        </p:nvSpPr>
        <p:spPr bwMode="auto">
          <a:xfrm>
            <a:off x="24844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4" name="Text Box 128"/>
          <p:cNvSpPr txBox="1">
            <a:spLocks noChangeArrowheads="1"/>
          </p:cNvSpPr>
          <p:nvPr/>
        </p:nvSpPr>
        <p:spPr bwMode="auto">
          <a:xfrm>
            <a:off x="2051050"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305" name="Text Box 129"/>
          <p:cNvSpPr txBox="1">
            <a:spLocks noChangeArrowheads="1"/>
          </p:cNvSpPr>
          <p:nvPr/>
        </p:nvSpPr>
        <p:spPr bwMode="auto">
          <a:xfrm>
            <a:off x="1619250"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6" name="Text Box 1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idx="1"/>
          </p:nvPr>
        </p:nvSpPr>
        <p:spPr/>
        <p:txBody>
          <a:bodyPr/>
          <a:lstStyle/>
          <a:p>
            <a:pPr>
              <a:lnSpc>
                <a:spcPct val="105000"/>
              </a:lnSpc>
            </a:pPr>
            <a:r>
              <a:rPr lang="zh-CN" altLang="en-US" dirty="0">
                <a:solidFill>
                  <a:srgbClr val="FC0404"/>
                </a:solidFill>
                <a:latin typeface="华文新魏" pitchFamily="2" charset="-122"/>
              </a:rPr>
              <a:t>定义</a:t>
            </a:r>
          </a:p>
          <a:p>
            <a:pPr lvl="1">
              <a:lnSpc>
                <a:spcPct val="105000"/>
              </a:lnSpc>
            </a:pPr>
            <a:r>
              <a:rPr lang="zh-CN" altLang="en-US" dirty="0">
                <a:latin typeface="华文新魏" pitchFamily="2" charset="-122"/>
              </a:rPr>
              <a:t>信道的最大信息传输速率（受信道的带宽限制）。</a:t>
            </a:r>
          </a:p>
          <a:p>
            <a:pPr>
              <a:lnSpc>
                <a:spcPct val="105000"/>
              </a:lnSpc>
            </a:pPr>
            <a:r>
              <a:rPr lang="zh-CN" altLang="en-US" dirty="0">
                <a:solidFill>
                  <a:srgbClr val="FC0404"/>
                </a:solidFill>
                <a:latin typeface="华文新魏" pitchFamily="2" charset="-122"/>
              </a:rPr>
              <a:t>方法</a:t>
            </a:r>
          </a:p>
          <a:p>
            <a:pPr lvl="1">
              <a:lnSpc>
                <a:spcPct val="105000"/>
              </a:lnSpc>
            </a:pPr>
            <a:r>
              <a:rPr lang="zh-CN" altLang="en-US" dirty="0">
                <a:solidFill>
                  <a:schemeClr val="tx2"/>
                </a:solidFill>
                <a:latin typeface="华文新魏" pitchFamily="2" charset="-122"/>
              </a:rPr>
              <a:t>有限带宽无噪声信道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奈奎斯特（ </a:t>
            </a:r>
            <a:r>
              <a:rPr kumimoji="0" lang="en-US" altLang="zh-CN" dirty="0" err="1">
                <a:solidFill>
                  <a:srgbClr val="0000FF"/>
                </a:solidFill>
                <a:latin typeface="华文新魏" pitchFamily="2" charset="-122"/>
              </a:rPr>
              <a:t>Nyquist</a:t>
            </a:r>
            <a:r>
              <a:rPr lang="zh-CN" altLang="en-US" dirty="0">
                <a:solidFill>
                  <a:srgbClr val="0000FF"/>
                </a:solidFill>
                <a:latin typeface="华文新魏" pitchFamily="2" charset="-122"/>
              </a:rPr>
              <a:t>）公式</a:t>
            </a:r>
          </a:p>
          <a:p>
            <a:pPr lvl="1">
              <a:lnSpc>
                <a:spcPct val="105000"/>
              </a:lnSpc>
            </a:pPr>
            <a:r>
              <a:rPr lang="zh-CN" altLang="en-US" dirty="0">
                <a:solidFill>
                  <a:schemeClr val="tx2"/>
                </a:solidFill>
                <a:latin typeface="华文新魏" pitchFamily="2" charset="-122"/>
              </a:rPr>
              <a:t>有限带宽随机噪声（服从高斯分布）信道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香农（</a:t>
            </a:r>
            <a:r>
              <a:rPr lang="en-US" altLang="zh-CN" dirty="0">
                <a:solidFill>
                  <a:srgbClr val="0000FF"/>
                </a:solidFill>
                <a:latin typeface="华文新魏" pitchFamily="2" charset="-122"/>
              </a:rPr>
              <a:t>Shannon</a:t>
            </a:r>
            <a:r>
              <a:rPr lang="zh-CN" altLang="en-US" dirty="0">
                <a:solidFill>
                  <a:srgbClr val="0000FF"/>
                </a:solidFill>
                <a:latin typeface="华文新魏" pitchFamily="2" charset="-122"/>
              </a:rPr>
              <a:t>）公式</a:t>
            </a:r>
            <a:endParaRPr lang="zh-CN" altLang="en-US" dirty="0">
              <a:solidFill>
                <a:srgbClr val="0000FF"/>
              </a:solidFill>
            </a:endParaRPr>
          </a:p>
        </p:txBody>
      </p:sp>
      <p:sp>
        <p:nvSpPr>
          <p:cNvPr id="563203" name="Rectangle 3"/>
          <p:cNvSpPr>
            <a:spLocks noGrp="1" noChangeArrowheads="1"/>
          </p:cNvSpPr>
          <p:nvPr>
            <p:ph type="title"/>
          </p:nvPr>
        </p:nvSpPr>
        <p:spPr/>
        <p:txBody>
          <a:bodyPr/>
          <a:lstStyle/>
          <a:p>
            <a:r>
              <a:rPr lang="zh-CN" altLang="en-US"/>
              <a:t>信道容量</a:t>
            </a:r>
          </a:p>
        </p:txBody>
      </p:sp>
      <p:sp>
        <p:nvSpPr>
          <p:cNvPr id="563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3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body" idx="1"/>
          </p:nvPr>
        </p:nvSpPr>
        <p:spPr>
          <a:xfrm>
            <a:off x="809625" y="1773238"/>
            <a:ext cx="7958138" cy="2951162"/>
          </a:xfrm>
        </p:spPr>
        <p:txBody>
          <a:bodyPr/>
          <a:lstStyle/>
          <a:p>
            <a:pPr>
              <a:lnSpc>
                <a:spcPct val="110000"/>
              </a:lnSpc>
            </a:pPr>
            <a:r>
              <a:rPr lang="zh-CN" altLang="en-US" sz="2200">
                <a:solidFill>
                  <a:srgbClr val="FC0404"/>
                </a:solidFill>
                <a:latin typeface="华文新魏" pitchFamily="2" charset="-122"/>
              </a:rPr>
              <a:t>理想低通信道的最高码元传输速率</a:t>
            </a:r>
          </a:p>
          <a:p>
            <a:pPr algn="ctr">
              <a:lnSpc>
                <a:spcPct val="110000"/>
              </a:lnSpc>
              <a:buFont typeface="Wingdings" pitchFamily="2" charset="2"/>
              <a:buNone/>
            </a:pPr>
            <a:r>
              <a:rPr lang="en-US" altLang="zh-CN" sz="2200">
                <a:latin typeface="华文新魏" pitchFamily="2" charset="-122"/>
              </a:rPr>
              <a:t>B = 2 H</a:t>
            </a:r>
          </a:p>
          <a:p>
            <a:pPr>
              <a:lnSpc>
                <a:spcPct val="110000"/>
              </a:lnSpc>
            </a:pPr>
            <a:r>
              <a:rPr lang="zh-CN" altLang="en-US" sz="2200">
                <a:solidFill>
                  <a:srgbClr val="FC0404"/>
                </a:solidFill>
                <a:latin typeface="华文新魏" pitchFamily="2" charset="-122"/>
              </a:rPr>
              <a:t>理想低通信道的最高数据传输速率</a:t>
            </a:r>
          </a:p>
          <a:p>
            <a:pPr algn="ctr">
              <a:lnSpc>
                <a:spcPct val="110000"/>
              </a:lnSpc>
              <a:buFont typeface="Wingdings" pitchFamily="2" charset="2"/>
              <a:buNone/>
            </a:pPr>
            <a:r>
              <a:rPr lang="en-US" altLang="zh-CN" sz="2200">
                <a:latin typeface="华文新魏" pitchFamily="2" charset="-122"/>
              </a:rPr>
              <a:t>C = 2 H log </a:t>
            </a:r>
            <a:r>
              <a:rPr lang="en-US" altLang="zh-CN" sz="2200" baseline="-25000">
                <a:latin typeface="华文新魏" pitchFamily="2" charset="-122"/>
              </a:rPr>
              <a:t>2 </a:t>
            </a:r>
            <a:r>
              <a:rPr lang="en-US" altLang="zh-CN" sz="2200">
                <a:latin typeface="华文新魏" pitchFamily="2" charset="-122"/>
              </a:rPr>
              <a:t>N</a:t>
            </a:r>
          </a:p>
          <a:p>
            <a:pPr>
              <a:lnSpc>
                <a:spcPct val="110000"/>
              </a:lnSpc>
              <a:buFont typeface="Wingdings" pitchFamily="2" charset="2"/>
              <a:buNone/>
            </a:pPr>
            <a:r>
              <a:rPr lang="zh-CN" altLang="en-US" sz="2200">
                <a:latin typeface="华文新魏" pitchFamily="2" charset="-122"/>
              </a:rPr>
              <a:t>      其中：</a:t>
            </a:r>
            <a:r>
              <a:rPr lang="en-US" altLang="zh-CN" sz="2200">
                <a:solidFill>
                  <a:schemeClr val="tx2"/>
                </a:solidFill>
                <a:latin typeface="华文新魏" pitchFamily="2" charset="-122"/>
              </a:rPr>
              <a:t>B</a:t>
            </a:r>
            <a:r>
              <a:rPr lang="zh-CN" altLang="en-US" sz="2200">
                <a:latin typeface="华文新魏" pitchFamily="2" charset="-122"/>
              </a:rPr>
              <a:t>为最高码元传输速率，</a:t>
            </a:r>
            <a:r>
              <a:rPr lang="en-US" altLang="zh-CN" sz="2200">
                <a:solidFill>
                  <a:schemeClr val="tx2"/>
                </a:solidFill>
                <a:latin typeface="华文新魏" pitchFamily="2" charset="-122"/>
              </a:rPr>
              <a:t>C</a:t>
            </a:r>
            <a:r>
              <a:rPr lang="zh-CN" altLang="en-US" sz="2200">
                <a:latin typeface="华文新魏" pitchFamily="2" charset="-122"/>
              </a:rPr>
              <a:t>为最高数据传输速率，</a:t>
            </a:r>
            <a:r>
              <a:rPr lang="en-US" altLang="zh-CN" sz="2200">
                <a:solidFill>
                  <a:schemeClr val="tx2"/>
                </a:solidFill>
                <a:latin typeface="华文新魏" pitchFamily="2" charset="-122"/>
              </a:rPr>
              <a:t>H</a:t>
            </a:r>
            <a:r>
              <a:rPr lang="zh-CN" altLang="en-US" sz="2200">
                <a:latin typeface="华文新魏" pitchFamily="2" charset="-122"/>
              </a:rPr>
              <a:t>为低通信道的带宽，</a:t>
            </a:r>
            <a:r>
              <a:rPr lang="en-US" altLang="zh-CN" sz="2200">
                <a:solidFill>
                  <a:schemeClr val="tx2"/>
                </a:solidFill>
                <a:latin typeface="华文新魏" pitchFamily="2" charset="-122"/>
              </a:rPr>
              <a:t>N</a:t>
            </a:r>
            <a:r>
              <a:rPr lang="zh-CN" altLang="en-US" sz="2200">
                <a:latin typeface="华文新魏" pitchFamily="2" charset="-122"/>
              </a:rPr>
              <a:t>为在某给定时刻码元可能取得离散值的个数。</a:t>
            </a:r>
            <a:endParaRPr lang="zh-CN" altLang="en-US" sz="2200"/>
          </a:p>
        </p:txBody>
      </p:sp>
      <p:sp>
        <p:nvSpPr>
          <p:cNvPr id="564227" name="Rectangle 3"/>
          <p:cNvSpPr>
            <a:spLocks noGrp="1" noChangeArrowheads="1"/>
          </p:cNvSpPr>
          <p:nvPr>
            <p:ph type="title"/>
          </p:nvPr>
        </p:nvSpPr>
        <p:spPr/>
        <p:txBody>
          <a:bodyPr/>
          <a:lstStyle/>
          <a:p>
            <a:r>
              <a:rPr lang="en-US" altLang="en-US">
                <a:latin typeface="华文新魏" pitchFamily="2" charset="-122"/>
              </a:rPr>
              <a:t>Nyquist公式</a:t>
            </a:r>
            <a:endParaRPr lang="zh-CN" altLang="en-US">
              <a:latin typeface="华文新魏" pitchFamily="2" charset="-122"/>
            </a:endParaRPr>
          </a:p>
        </p:txBody>
      </p:sp>
      <p:sp>
        <p:nvSpPr>
          <p:cNvPr id="564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4229" name="Rectangle 5"/>
          <p:cNvSpPr>
            <a:spLocks noChangeArrowheads="1"/>
          </p:cNvSpPr>
          <p:nvPr/>
        </p:nvSpPr>
        <p:spPr bwMode="auto">
          <a:xfrm>
            <a:off x="3635375" y="4941888"/>
            <a:ext cx="3529013" cy="122396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4230" name="Line 6"/>
          <p:cNvSpPr>
            <a:spLocks noChangeShapeType="1"/>
          </p:cNvSpPr>
          <p:nvPr/>
        </p:nvSpPr>
        <p:spPr bwMode="auto">
          <a:xfrm>
            <a:off x="1114425" y="5589588"/>
            <a:ext cx="63373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1" name="Text Box 7"/>
          <p:cNvSpPr txBox="1">
            <a:spLocks noChangeArrowheads="1"/>
          </p:cNvSpPr>
          <p:nvPr/>
        </p:nvSpPr>
        <p:spPr bwMode="auto">
          <a:xfrm>
            <a:off x="4572000" y="5026025"/>
            <a:ext cx="1210588" cy="400110"/>
          </a:xfrm>
          <a:prstGeom prst="rect">
            <a:avLst/>
          </a:prstGeom>
          <a:noFill/>
          <a:ln w="76200" cmpd="tri">
            <a:solidFill>
              <a:srgbClr val="F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solidFill>
                  <a:srgbClr val="080808"/>
                </a:solidFill>
                <a:latin typeface="+mn-lt"/>
                <a:ea typeface="+mn-ea"/>
              </a:rPr>
              <a:t>不能通过</a:t>
            </a:r>
          </a:p>
        </p:txBody>
      </p:sp>
      <p:sp>
        <p:nvSpPr>
          <p:cNvPr id="564232" name="Text Box 8"/>
          <p:cNvSpPr txBox="1">
            <a:spLocks noChangeArrowheads="1"/>
          </p:cNvSpPr>
          <p:nvPr/>
        </p:nvSpPr>
        <p:spPr bwMode="auto">
          <a:xfrm>
            <a:off x="1744663" y="5132388"/>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能通过</a:t>
            </a:r>
          </a:p>
        </p:txBody>
      </p:sp>
      <p:sp>
        <p:nvSpPr>
          <p:cNvPr id="564233" name="Text Box 9"/>
          <p:cNvSpPr txBox="1">
            <a:spLocks noChangeArrowheads="1"/>
          </p:cNvSpPr>
          <p:nvPr/>
        </p:nvSpPr>
        <p:spPr bwMode="auto">
          <a:xfrm>
            <a:off x="735013" y="53657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0</a:t>
            </a:r>
          </a:p>
        </p:txBody>
      </p:sp>
      <p:sp>
        <p:nvSpPr>
          <p:cNvPr id="564234" name="Text Box 10"/>
          <p:cNvSpPr txBox="1">
            <a:spLocks noChangeArrowheads="1"/>
          </p:cNvSpPr>
          <p:nvPr/>
        </p:nvSpPr>
        <p:spPr bwMode="auto">
          <a:xfrm>
            <a:off x="7451725" y="5365750"/>
            <a:ext cx="1174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频率</a:t>
            </a:r>
            <a:r>
              <a:rPr kumimoji="0" lang="en-US" altLang="zh-CN" sz="2000" b="1">
                <a:latin typeface="+mn-lt"/>
                <a:ea typeface="+mn-ea"/>
              </a:rPr>
              <a:t>(Hz)</a:t>
            </a:r>
          </a:p>
        </p:txBody>
      </p:sp>
      <p:sp>
        <p:nvSpPr>
          <p:cNvPr id="564235" name="Line 11"/>
          <p:cNvSpPr>
            <a:spLocks noChangeShapeType="1"/>
          </p:cNvSpPr>
          <p:nvPr/>
        </p:nvSpPr>
        <p:spPr bwMode="auto">
          <a:xfrm>
            <a:off x="363537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6" name="Line 12"/>
          <p:cNvSpPr>
            <a:spLocks noChangeShapeType="1"/>
          </p:cNvSpPr>
          <p:nvPr/>
        </p:nvSpPr>
        <p:spPr bwMode="auto">
          <a:xfrm>
            <a:off x="1114425" y="5872163"/>
            <a:ext cx="2520950" cy="0"/>
          </a:xfrm>
          <a:prstGeom prst="line">
            <a:avLst/>
          </a:prstGeom>
          <a:noFill/>
          <a:ln w="19050">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7" name="Text Box 13"/>
          <p:cNvSpPr txBox="1">
            <a:spLocks noChangeArrowheads="1"/>
          </p:cNvSpPr>
          <p:nvPr/>
        </p:nvSpPr>
        <p:spPr bwMode="auto">
          <a:xfrm>
            <a:off x="1690688" y="5700713"/>
            <a:ext cx="9874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H</a:t>
            </a:r>
            <a:r>
              <a:rPr kumimoji="0" lang="en-US" altLang="zh-CN" sz="2000" b="1" i="1">
                <a:latin typeface="+mn-lt"/>
                <a:ea typeface="+mn-ea"/>
              </a:rPr>
              <a:t> </a:t>
            </a:r>
            <a:r>
              <a:rPr kumimoji="0" lang="en-US" altLang="zh-CN" sz="2000" b="1">
                <a:latin typeface="+mn-lt"/>
                <a:ea typeface="+mn-ea"/>
              </a:rPr>
              <a:t>(Hz) </a:t>
            </a:r>
          </a:p>
        </p:txBody>
      </p:sp>
      <p:sp>
        <p:nvSpPr>
          <p:cNvPr id="564238" name="Line 14"/>
          <p:cNvSpPr>
            <a:spLocks noChangeShapeType="1"/>
          </p:cNvSpPr>
          <p:nvPr/>
        </p:nvSpPr>
        <p:spPr bwMode="auto">
          <a:xfrm>
            <a:off x="111442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9"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Rectangle 3"/>
          <p:cNvSpPr>
            <a:spLocks noGrp="1" noChangeArrowheads="1"/>
          </p:cNvSpPr>
          <p:nvPr>
            <p:ph type="title"/>
          </p:nvPr>
        </p:nvSpPr>
        <p:spPr/>
        <p:txBody>
          <a:bodyPr/>
          <a:lstStyle/>
          <a:p>
            <a:r>
              <a:rPr lang="zh-CN" altLang="en-US">
                <a:latin typeface="华文新魏" pitchFamily="2" charset="-122"/>
              </a:rPr>
              <a:t>例  题</a:t>
            </a:r>
          </a:p>
        </p:txBody>
      </p:sp>
      <p:sp>
        <p:nvSpPr>
          <p:cNvPr id="5652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5253" name="Rectangle 5"/>
          <p:cNvSpPr>
            <a:spLocks noGrp="1" noChangeArrowheads="1"/>
          </p:cNvSpPr>
          <p:nvPr>
            <p:ph type="body" idx="1"/>
          </p:nvPr>
        </p:nvSpPr>
        <p:spPr>
          <a:xfrm>
            <a:off x="755650" y="1773238"/>
            <a:ext cx="7993063" cy="2808287"/>
          </a:xfrm>
          <a:noFill/>
          <a:ln/>
        </p:spPr>
        <p:txBody>
          <a:bodyPr/>
          <a:lstStyle/>
          <a:p>
            <a:pPr marL="1262063" indent="-1262063">
              <a:lnSpc>
                <a:spcPct val="130000"/>
              </a:lnSpc>
              <a:buFont typeface="Wingdings" pitchFamily="2" charset="2"/>
              <a:buNone/>
            </a:pPr>
            <a:r>
              <a:rPr lang="en-US" altLang="zh-CN"/>
              <a:t>【</a:t>
            </a:r>
            <a:r>
              <a:rPr lang="zh-CN" altLang="en-US"/>
              <a:t>问</a:t>
            </a:r>
            <a:r>
              <a:rPr lang="en-US" altLang="zh-CN"/>
              <a:t>】</a:t>
            </a:r>
            <a:r>
              <a:rPr lang="zh-CN" altLang="en-US"/>
              <a:t>电视频道的带宽是</a:t>
            </a:r>
            <a:r>
              <a:rPr lang="en-US" altLang="zh-CN"/>
              <a:t>6MHz</a:t>
            </a:r>
            <a:r>
              <a:rPr lang="zh-CN" altLang="en-US"/>
              <a:t>，如果使用</a:t>
            </a:r>
            <a:r>
              <a:rPr lang="en-US" altLang="zh-CN"/>
              <a:t>4</a:t>
            </a:r>
            <a:r>
              <a:rPr lang="zh-CN" altLang="en-US"/>
              <a:t>级数字信号，则每秒钟最多可以发送多少位？假设电视信道为无噪声信道。</a:t>
            </a:r>
          </a:p>
        </p:txBody>
      </p:sp>
      <p:sp>
        <p:nvSpPr>
          <p:cNvPr id="565254" name="Rectangle 6"/>
          <p:cNvSpPr>
            <a:spLocks noChangeArrowheads="1"/>
          </p:cNvSpPr>
          <p:nvPr/>
        </p:nvSpPr>
        <p:spPr bwMode="auto">
          <a:xfrm>
            <a:off x="755650" y="4508500"/>
            <a:ext cx="7991475"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a:solidFill>
                  <a:srgbClr val="FF0000"/>
                </a:solidFill>
                <a:latin typeface="+mn-lt"/>
                <a:ea typeface="+mn-ea"/>
              </a:rPr>
              <a:t>【</a:t>
            </a:r>
            <a:r>
              <a:rPr lang="zh-CN" altLang="en-US">
                <a:solidFill>
                  <a:srgbClr val="FF0000"/>
                </a:solidFill>
                <a:latin typeface="+mn-lt"/>
                <a:ea typeface="+mn-ea"/>
              </a:rPr>
              <a:t>答</a:t>
            </a:r>
            <a:r>
              <a:rPr lang="en-US" altLang="zh-CN">
                <a:solidFill>
                  <a:srgbClr val="FF0000"/>
                </a:solidFill>
                <a:latin typeface="+mn-lt"/>
                <a:ea typeface="+mn-ea"/>
              </a:rPr>
              <a:t>】</a:t>
            </a:r>
            <a:r>
              <a:rPr lang="zh-CN" altLang="en-US">
                <a:latin typeface="+mn-lt"/>
                <a:ea typeface="+mn-ea"/>
              </a:rPr>
              <a:t>由</a:t>
            </a:r>
            <a:r>
              <a:rPr kumimoji="0" lang="en-US" altLang="zh-CN">
                <a:latin typeface="+mn-lt"/>
                <a:ea typeface="+mn-ea"/>
              </a:rPr>
              <a:t>Nyquist</a:t>
            </a:r>
            <a:r>
              <a:rPr lang="zh-CN" altLang="en-US">
                <a:latin typeface="+mn-lt"/>
                <a:ea typeface="+mn-ea"/>
              </a:rPr>
              <a:t>公式可知：</a:t>
            </a:r>
          </a:p>
        </p:txBody>
      </p:sp>
      <p:graphicFrame>
        <p:nvGraphicFramePr>
          <p:cNvPr id="565255" name="Object 7"/>
          <p:cNvGraphicFramePr>
            <a:graphicFrameLocks noChangeAspect="1"/>
          </p:cNvGraphicFramePr>
          <p:nvPr>
            <p:extLst>
              <p:ext uri="{D42A27DB-BD31-4B8C-83A1-F6EECF244321}">
                <p14:modId xmlns:p14="http://schemas.microsoft.com/office/powerpoint/2010/main" val="2752997492"/>
              </p:ext>
            </p:extLst>
          </p:nvPr>
        </p:nvGraphicFramePr>
        <p:xfrm>
          <a:off x="1187450" y="5373688"/>
          <a:ext cx="7272338" cy="601662"/>
        </p:xfrm>
        <a:graphic>
          <a:graphicData uri="http://schemas.openxmlformats.org/presentationml/2006/ole">
            <mc:AlternateContent xmlns:mc="http://schemas.openxmlformats.org/markup-compatibility/2006">
              <mc:Choice xmlns:v="urn:schemas-microsoft-com:vml" Requires="v">
                <p:oleObj spid="_x0000_s565345" name="公式" r:id="rId9" imgW="2654280" imgH="215640" progId="Equation.3">
                  <p:embed/>
                </p:oleObj>
              </mc:Choice>
              <mc:Fallback>
                <p:oleObj name="公式" r:id="rId9" imgW="265428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373688"/>
                        <a:ext cx="7272338" cy="601662"/>
                      </a:xfrm>
                      <a:prstGeom prst="rect">
                        <a:avLst/>
                      </a:prstGeom>
                      <a:solidFill>
                        <a:srgbClr val="CCFFCC"/>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56525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dissolve">
                                      <p:cBhvr>
                                        <p:cTn id="7" dur="500"/>
                                        <p:tgtEl>
                                          <p:spTgt spid="565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5255"/>
                                        </p:tgtEl>
                                        <p:attrNameLst>
                                          <p:attrName>style.visibility</p:attrName>
                                        </p:attrNameLst>
                                      </p:cBhvr>
                                      <p:to>
                                        <p:strVal val="visible"/>
                                      </p:to>
                                    </p:set>
                                    <p:animEffect transition="in" filter="dissolve">
                                      <p:cBhvr>
                                        <p:cTn id="12" dur="500"/>
                                        <p:tgtEl>
                                          <p:spTgt spid="56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body" idx="1"/>
          </p:nvPr>
        </p:nvSpPr>
        <p:spPr>
          <a:xfrm>
            <a:off x="809625" y="1773238"/>
            <a:ext cx="7958138" cy="4608512"/>
          </a:xfrm>
        </p:spPr>
        <p:txBody>
          <a:bodyPr/>
          <a:lstStyle/>
          <a:p>
            <a:pPr marL="355600" indent="-355600">
              <a:lnSpc>
                <a:spcPct val="115000"/>
              </a:lnSpc>
              <a:buFont typeface="Wingdings" pitchFamily="2" charset="2"/>
              <a:buNone/>
            </a:pPr>
            <a:r>
              <a:rPr lang="zh-CN" altLang="en-US" sz="2800" dirty="0">
                <a:latin typeface="华文新魏" pitchFamily="2" charset="-122"/>
              </a:rPr>
              <a:t>            香农（</a:t>
            </a:r>
            <a:r>
              <a:rPr lang="en-US" altLang="zh-CN" sz="2800" dirty="0">
                <a:latin typeface="华文新魏" pitchFamily="2" charset="-122"/>
              </a:rPr>
              <a:t>Shannon</a:t>
            </a:r>
            <a:r>
              <a:rPr lang="zh-CN" altLang="en-US" sz="2800" dirty="0">
                <a:latin typeface="华文新魏" pitchFamily="2" charset="-122"/>
              </a:rPr>
              <a:t>）用信息论的理论推导出了带宽受限且有高斯白噪声干扰的信道的极限、无差错的数据传输速率：</a:t>
            </a:r>
          </a:p>
          <a:p>
            <a:pPr marL="355600" indent="-355600" algn="ctr">
              <a:lnSpc>
                <a:spcPct val="115000"/>
              </a:lnSpc>
              <a:buFont typeface="Wingdings" pitchFamily="2" charset="2"/>
              <a:buNone/>
            </a:pPr>
            <a:r>
              <a:rPr lang="en-US" altLang="zh-CN" sz="2800" dirty="0">
                <a:solidFill>
                  <a:srgbClr val="FC0404"/>
                </a:solidFill>
                <a:latin typeface="华文新魏" pitchFamily="2" charset="-122"/>
              </a:rPr>
              <a:t>C = H log</a:t>
            </a:r>
            <a:r>
              <a:rPr lang="en-US" altLang="zh-CN" sz="2800" baseline="-25000" dirty="0">
                <a:solidFill>
                  <a:srgbClr val="FC0404"/>
                </a:solidFill>
                <a:latin typeface="华文新魏" pitchFamily="2" charset="-122"/>
              </a:rPr>
              <a:t>2 </a:t>
            </a:r>
            <a:r>
              <a:rPr lang="en-US" altLang="zh-CN" sz="2800" dirty="0">
                <a:solidFill>
                  <a:srgbClr val="FC0404"/>
                </a:solidFill>
                <a:latin typeface="华文新魏" pitchFamily="2" charset="-122"/>
              </a:rPr>
              <a:t>(1+S/N)</a:t>
            </a:r>
          </a:p>
          <a:p>
            <a:pPr marL="355600" indent="-355600">
              <a:lnSpc>
                <a:spcPct val="115000"/>
              </a:lnSpc>
            </a:pPr>
            <a:r>
              <a:rPr lang="en-US" altLang="zh-CN" sz="2800" dirty="0">
                <a:solidFill>
                  <a:srgbClr val="FF0000"/>
                </a:solidFill>
                <a:latin typeface="华文新魏" pitchFamily="2" charset="-122"/>
              </a:rPr>
              <a:t>H</a:t>
            </a:r>
            <a:r>
              <a:rPr lang="zh-CN" altLang="en-US" sz="2800" dirty="0">
                <a:solidFill>
                  <a:schemeClr val="tx2"/>
                </a:solidFill>
                <a:latin typeface="华文新魏" pitchFamily="2" charset="-122"/>
              </a:rPr>
              <a:t>：</a:t>
            </a:r>
            <a:r>
              <a:rPr lang="zh-CN" altLang="en-US" sz="2800" dirty="0">
                <a:latin typeface="华文新魏" pitchFamily="2" charset="-122"/>
              </a:rPr>
              <a:t>信道的带宽（以 </a:t>
            </a:r>
            <a:r>
              <a:rPr lang="en-US" altLang="zh-CN" sz="2800" dirty="0">
                <a:latin typeface="华文新魏" pitchFamily="2" charset="-122"/>
              </a:rPr>
              <a:t>Hz </a:t>
            </a:r>
            <a:r>
              <a:rPr lang="zh-CN" altLang="en-US" sz="2800" dirty="0">
                <a:latin typeface="华文新魏" pitchFamily="2" charset="-122"/>
              </a:rPr>
              <a:t>为单位）；</a:t>
            </a:r>
          </a:p>
          <a:p>
            <a:pPr marL="355600" indent="-355600">
              <a:lnSpc>
                <a:spcPct val="115000"/>
              </a:lnSpc>
            </a:pPr>
            <a:r>
              <a:rPr lang="en-US" altLang="zh-CN" sz="2800" dirty="0">
                <a:solidFill>
                  <a:srgbClr val="FF0000"/>
                </a:solidFill>
                <a:latin typeface="华文新魏" pitchFamily="2" charset="-122"/>
              </a:rPr>
              <a:t>S/N</a:t>
            </a:r>
            <a:r>
              <a:rPr lang="zh-CN" altLang="en-US" sz="2800" dirty="0">
                <a:latin typeface="华文新魏" pitchFamily="2" charset="-122"/>
              </a:rPr>
              <a:t>：信噪比</a:t>
            </a:r>
            <a:r>
              <a:rPr lang="zh-CN" altLang="en-US" sz="2800" dirty="0">
                <a:solidFill>
                  <a:schemeClr val="tx2"/>
                </a:solidFill>
                <a:latin typeface="华文新魏" pitchFamily="2" charset="-122"/>
              </a:rPr>
              <a:t>，</a:t>
            </a:r>
            <a:r>
              <a:rPr lang="zh-CN" altLang="en-US" sz="2800" dirty="0">
                <a:latin typeface="华文新魏" pitchFamily="2" charset="-122"/>
              </a:rPr>
              <a:t>很多情况下用分贝（</a:t>
            </a:r>
            <a:r>
              <a:rPr lang="en-US" altLang="zh-CN" sz="2800" dirty="0" smtClean="0">
                <a:latin typeface="华文新魏" pitchFamily="2" charset="-122"/>
              </a:rPr>
              <a:t>dB</a:t>
            </a:r>
            <a:r>
              <a:rPr lang="zh-CN" altLang="en-US" sz="2800" dirty="0" smtClean="0">
                <a:latin typeface="华文新魏" pitchFamily="2" charset="-122"/>
              </a:rPr>
              <a:t>）</a:t>
            </a:r>
            <a:r>
              <a:rPr lang="zh-CN" altLang="en-US" sz="2800" dirty="0">
                <a:latin typeface="华文新魏" pitchFamily="2" charset="-122"/>
              </a:rPr>
              <a:t>表示：</a:t>
            </a:r>
          </a:p>
          <a:p>
            <a:pPr marL="355600" indent="-355600" algn="ctr">
              <a:lnSpc>
                <a:spcPct val="115000"/>
              </a:lnSpc>
              <a:buFont typeface="Wingdings" pitchFamily="2" charset="2"/>
              <a:buNone/>
            </a:pPr>
            <a:r>
              <a:rPr lang="zh-CN" altLang="en-US" sz="2800" dirty="0">
                <a:solidFill>
                  <a:srgbClr val="0000FF"/>
                </a:solidFill>
                <a:latin typeface="华文新魏" pitchFamily="2" charset="-122"/>
              </a:rPr>
              <a:t>信噪比（</a:t>
            </a:r>
            <a:r>
              <a:rPr lang="en-US" altLang="zh-CN" sz="2800" dirty="0" smtClean="0">
                <a:solidFill>
                  <a:srgbClr val="0000FF"/>
                </a:solidFill>
                <a:latin typeface="华文新魏" pitchFamily="2" charset="-122"/>
              </a:rPr>
              <a:t>dB</a:t>
            </a:r>
            <a:r>
              <a:rPr lang="zh-CN" altLang="en-US" sz="2800" dirty="0" smtClean="0">
                <a:solidFill>
                  <a:srgbClr val="0000FF"/>
                </a:solidFill>
                <a:latin typeface="华文新魏" pitchFamily="2" charset="-122"/>
              </a:rPr>
              <a:t>）</a:t>
            </a:r>
            <a:r>
              <a:rPr lang="en-US" altLang="zh-CN" sz="2800" dirty="0">
                <a:solidFill>
                  <a:srgbClr val="0000FF"/>
                </a:solidFill>
                <a:latin typeface="华文新魏" pitchFamily="2" charset="-122"/>
              </a:rPr>
              <a:t>=10log</a:t>
            </a:r>
            <a:r>
              <a:rPr lang="en-US" altLang="zh-CN" sz="2800" baseline="-25000" dirty="0">
                <a:solidFill>
                  <a:srgbClr val="0000FF"/>
                </a:solidFill>
                <a:latin typeface="华文新魏" pitchFamily="2" charset="-122"/>
              </a:rPr>
              <a:t>10</a:t>
            </a:r>
            <a:r>
              <a:rPr lang="en-US" altLang="zh-CN" sz="2800" dirty="0">
                <a:solidFill>
                  <a:srgbClr val="0000FF"/>
                </a:solidFill>
                <a:latin typeface="华文新魏" pitchFamily="2" charset="-122"/>
              </a:rPr>
              <a:t>S/N</a:t>
            </a:r>
          </a:p>
          <a:p>
            <a:pPr marL="355600" indent="-355600">
              <a:lnSpc>
                <a:spcPct val="115000"/>
              </a:lnSpc>
              <a:buFont typeface="Wingdings" pitchFamily="2" charset="2"/>
              <a:buNone/>
            </a:pPr>
            <a:r>
              <a:rPr kumimoji="0" lang="zh-CN" altLang="en-US" sz="2800" dirty="0">
                <a:latin typeface="华文新魏" pitchFamily="2" charset="-122"/>
              </a:rPr>
              <a:t>    例如：</a:t>
            </a:r>
            <a:r>
              <a:rPr lang="zh-CN" altLang="en-US" sz="2800" dirty="0">
                <a:latin typeface="华文新魏" pitchFamily="2" charset="-122"/>
              </a:rPr>
              <a:t>信噪比为</a:t>
            </a:r>
            <a:r>
              <a:rPr lang="en-US" altLang="zh-CN" sz="2800" dirty="0" smtClean="0">
                <a:latin typeface="华文新魏" pitchFamily="2" charset="-122"/>
              </a:rPr>
              <a:t>30dB</a:t>
            </a:r>
            <a:r>
              <a:rPr lang="zh-CN" altLang="en-US" sz="2800" dirty="0" smtClean="0">
                <a:latin typeface="华文新魏" pitchFamily="2" charset="-122"/>
              </a:rPr>
              <a:t>，</a:t>
            </a:r>
            <a:r>
              <a:rPr lang="zh-CN" altLang="en-US" sz="2800" dirty="0">
                <a:latin typeface="华文新魏" pitchFamily="2" charset="-122"/>
              </a:rPr>
              <a:t>则</a:t>
            </a:r>
            <a:r>
              <a:rPr lang="en-US" altLang="zh-CN" sz="2800" dirty="0">
                <a:latin typeface="华文新魏" pitchFamily="2" charset="-122"/>
              </a:rPr>
              <a:t>S/N</a:t>
            </a:r>
            <a:r>
              <a:rPr lang="zh-CN" altLang="en-US" sz="2800" dirty="0">
                <a:latin typeface="华文新魏" pitchFamily="2" charset="-122"/>
              </a:rPr>
              <a:t>为</a:t>
            </a:r>
            <a:r>
              <a:rPr lang="en-US" altLang="zh-CN" sz="2800" dirty="0">
                <a:latin typeface="华文新魏" pitchFamily="2" charset="-122"/>
              </a:rPr>
              <a:t>1000</a:t>
            </a:r>
            <a:r>
              <a:rPr lang="zh-CN" altLang="en-US" sz="2800" dirty="0">
                <a:latin typeface="华文新魏" pitchFamily="2" charset="-122"/>
              </a:rPr>
              <a:t>。</a:t>
            </a:r>
          </a:p>
        </p:txBody>
      </p:sp>
      <p:sp>
        <p:nvSpPr>
          <p:cNvPr id="566275" name="Rectangle 3"/>
          <p:cNvSpPr>
            <a:spLocks noGrp="1" noChangeArrowheads="1"/>
          </p:cNvSpPr>
          <p:nvPr>
            <p:ph type="title"/>
          </p:nvPr>
        </p:nvSpPr>
        <p:spPr/>
        <p:txBody>
          <a:bodyPr/>
          <a:lstStyle/>
          <a:p>
            <a:r>
              <a:rPr lang="en-US" altLang="zh-CN">
                <a:latin typeface="华文新魏" pitchFamily="2" charset="-122"/>
              </a:rPr>
              <a:t>Shannon</a:t>
            </a:r>
            <a:r>
              <a:rPr lang="zh-CN" altLang="en-US">
                <a:latin typeface="华文新魏" pitchFamily="2" charset="-122"/>
              </a:rPr>
              <a:t>公式</a:t>
            </a:r>
          </a:p>
        </p:txBody>
      </p:sp>
      <p:sp>
        <p:nvSpPr>
          <p:cNvPr id="5662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62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数据通信基本概念</a:t>
            </a:r>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00389" name="Rectangle 5"/>
          <p:cNvSpPr>
            <a:spLocks noGrp="1" noChangeArrowheads="1"/>
          </p:cNvSpPr>
          <p:nvPr>
            <p:ph type="body" idx="1"/>
          </p:nvPr>
        </p:nvSpPr>
        <p:spPr>
          <a:xfrm>
            <a:off x="2700338" y="2132261"/>
            <a:ext cx="3384550" cy="3528987"/>
          </a:xfrm>
        </p:spPr>
        <p:txBody>
          <a:bodyPr/>
          <a:lstStyle/>
          <a:p>
            <a:pPr>
              <a:lnSpc>
                <a:spcPct val="150000"/>
              </a:lnSpc>
            </a:pPr>
            <a:r>
              <a:rPr lang="zh-CN" altLang="en-US" dirty="0">
                <a:hlinkClick r:id="rId4" action="ppaction://hlinksldjump"/>
              </a:rPr>
              <a:t>通信系统模型</a:t>
            </a:r>
            <a:endParaRPr lang="zh-CN" altLang="en-US" dirty="0"/>
          </a:p>
          <a:p>
            <a:pPr>
              <a:lnSpc>
                <a:spcPct val="150000"/>
              </a:lnSpc>
            </a:pPr>
            <a:r>
              <a:rPr lang="zh-CN" altLang="en-US" dirty="0">
                <a:hlinkClick r:id="rId5" action="ppaction://hlinksldjump"/>
              </a:rPr>
              <a:t>通信工作方式</a:t>
            </a:r>
            <a:endParaRPr lang="zh-CN" altLang="en-US" dirty="0"/>
          </a:p>
          <a:p>
            <a:pPr>
              <a:lnSpc>
                <a:spcPct val="150000"/>
              </a:lnSpc>
            </a:pPr>
            <a:r>
              <a:rPr lang="en-US" altLang="zh-CN" dirty="0">
                <a:hlinkClick r:id="rId6" action="ppaction://hlinksldjump"/>
              </a:rPr>
              <a:t>Fourier</a:t>
            </a:r>
            <a:r>
              <a:rPr lang="zh-CN" altLang="en-US" dirty="0">
                <a:hlinkClick r:id="rId6" action="ppaction://hlinksldjump"/>
              </a:rPr>
              <a:t>分析 </a:t>
            </a:r>
            <a:endParaRPr lang="zh-CN" altLang="en-US" dirty="0"/>
          </a:p>
          <a:p>
            <a:pPr>
              <a:lnSpc>
                <a:spcPct val="150000"/>
              </a:lnSpc>
            </a:pPr>
            <a:r>
              <a:rPr lang="zh-CN" altLang="en-US" dirty="0">
                <a:hlinkClick r:id="rId7" action="ppaction://hlinksldjump"/>
              </a:rPr>
              <a:t>主要</a:t>
            </a:r>
            <a:r>
              <a:rPr lang="zh-CN" altLang="en-US" dirty="0" smtClean="0">
                <a:hlinkClick r:id="rId7" action="ppaction://hlinksldjump"/>
              </a:rPr>
              <a:t>性能指标</a:t>
            </a:r>
            <a:endParaRPr lang="zh-CN" altLang="en-US" dirty="0">
              <a:hlinkClick r:id="rId7"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9" name="Rectangle 3"/>
          <p:cNvSpPr>
            <a:spLocks noGrp="1" noChangeArrowheads="1"/>
          </p:cNvSpPr>
          <p:nvPr>
            <p:ph type="title"/>
          </p:nvPr>
        </p:nvSpPr>
        <p:spPr/>
        <p:txBody>
          <a:bodyPr/>
          <a:lstStyle/>
          <a:p>
            <a:r>
              <a:rPr lang="zh-CN" altLang="en-US">
                <a:latin typeface="华文新魏" pitchFamily="2" charset="-122"/>
              </a:rPr>
              <a:t>例  题</a:t>
            </a:r>
          </a:p>
        </p:txBody>
      </p:sp>
      <p:sp>
        <p:nvSpPr>
          <p:cNvPr id="5673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7304" name="Rectangle 8"/>
          <p:cNvSpPr>
            <a:spLocks noGrp="1" noChangeArrowheads="1"/>
          </p:cNvSpPr>
          <p:nvPr>
            <p:ph type="body" idx="1"/>
          </p:nvPr>
        </p:nvSpPr>
        <p:spPr>
          <a:xfrm>
            <a:off x="611188" y="1700213"/>
            <a:ext cx="8208962" cy="1905000"/>
          </a:xfrm>
          <a:noFill/>
          <a:ln/>
        </p:spPr>
        <p:txBody>
          <a:bodyPr/>
          <a:lstStyle/>
          <a:p>
            <a:pPr marL="1076325" indent="-1076325">
              <a:lnSpc>
                <a:spcPct val="120000"/>
              </a:lnSpc>
              <a:buFont typeface="Wingdings" pitchFamily="2" charset="2"/>
              <a:buNone/>
            </a:pPr>
            <a:r>
              <a:rPr lang="en-US" altLang="zh-CN" sz="2800" dirty="0"/>
              <a:t>【</a:t>
            </a:r>
            <a:r>
              <a:rPr lang="zh-CN" altLang="en-US" sz="2800" dirty="0"/>
              <a:t>问</a:t>
            </a:r>
            <a:r>
              <a:rPr lang="en-US" altLang="zh-CN" sz="2800" dirty="0"/>
              <a:t>】</a:t>
            </a:r>
            <a:r>
              <a:rPr lang="zh-CN" altLang="en-US" sz="2800" dirty="0"/>
              <a:t>如果在一条</a:t>
            </a:r>
            <a:r>
              <a:rPr lang="en-US" altLang="zh-CN" sz="2800" dirty="0"/>
              <a:t>3KHz</a:t>
            </a:r>
            <a:r>
              <a:rPr lang="zh-CN" altLang="en-US" sz="2800" dirty="0"/>
              <a:t>的信道上发送信号，该信道的信噪比为</a:t>
            </a:r>
            <a:r>
              <a:rPr lang="en-US" altLang="zh-CN" sz="2800" dirty="0" smtClean="0"/>
              <a:t>20dB</a:t>
            </a:r>
            <a:r>
              <a:rPr lang="zh-CN" altLang="en-US" sz="2800" dirty="0" smtClean="0"/>
              <a:t>，</a:t>
            </a:r>
            <a:r>
              <a:rPr lang="zh-CN" altLang="en-US" sz="2800" dirty="0"/>
              <a:t>则最大可达到的数据传输速率是多少？</a:t>
            </a:r>
          </a:p>
        </p:txBody>
      </p:sp>
      <p:sp>
        <p:nvSpPr>
          <p:cNvPr id="567305" name="Rectangle 9"/>
          <p:cNvSpPr>
            <a:spLocks noChangeArrowheads="1"/>
          </p:cNvSpPr>
          <p:nvPr/>
        </p:nvSpPr>
        <p:spPr bwMode="auto">
          <a:xfrm>
            <a:off x="684213" y="3573463"/>
            <a:ext cx="80645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800" dirty="0">
                <a:solidFill>
                  <a:srgbClr val="FF0000"/>
                </a:solidFill>
              </a:rPr>
              <a:t>【</a:t>
            </a:r>
            <a:r>
              <a:rPr lang="zh-CN" altLang="en-US" sz="2800" dirty="0">
                <a:solidFill>
                  <a:srgbClr val="FF0000"/>
                </a:solidFill>
              </a:rPr>
              <a:t>答</a:t>
            </a:r>
            <a:r>
              <a:rPr lang="en-US" altLang="zh-CN" sz="2800" dirty="0">
                <a:solidFill>
                  <a:srgbClr val="FF0000"/>
                </a:solidFill>
              </a:rPr>
              <a:t>】</a:t>
            </a:r>
            <a:r>
              <a:rPr lang="zh-CN" altLang="en-US" sz="2800" dirty="0"/>
              <a:t>由</a:t>
            </a:r>
            <a:r>
              <a:rPr lang="en-US" altLang="zh-CN" sz="2800" dirty="0"/>
              <a:t>20dB</a:t>
            </a:r>
            <a:r>
              <a:rPr lang="zh-CN" altLang="en-US" sz="2800" dirty="0"/>
              <a:t>可以先求得</a:t>
            </a:r>
            <a:r>
              <a:rPr lang="en-US" altLang="zh-CN" sz="2800" dirty="0"/>
              <a:t>S/N</a:t>
            </a:r>
            <a:r>
              <a:rPr lang="zh-CN" altLang="en-US" sz="2800" dirty="0"/>
              <a:t>：</a:t>
            </a:r>
          </a:p>
          <a:p>
            <a:pPr>
              <a:buFont typeface="Wingdings" pitchFamily="2" charset="2"/>
              <a:buNone/>
            </a:pPr>
            <a:r>
              <a:rPr lang="zh-CN" altLang="en-US" sz="2800" dirty="0"/>
              <a:t>           ∵ </a:t>
            </a:r>
            <a:r>
              <a:rPr lang="en-US" altLang="zh-CN" sz="2800" dirty="0"/>
              <a:t>20dB = 10log</a:t>
            </a:r>
            <a:r>
              <a:rPr lang="en-US" altLang="zh-CN" sz="2800" baseline="-25000" dirty="0"/>
              <a:t>10</a:t>
            </a:r>
            <a:r>
              <a:rPr lang="en-US" altLang="zh-CN" sz="2800" dirty="0"/>
              <a:t>S/N</a:t>
            </a:r>
            <a:endParaRPr lang="zh-CN" altLang="en-US" sz="2800" dirty="0"/>
          </a:p>
          <a:p>
            <a:pPr>
              <a:buFont typeface="Wingdings" pitchFamily="2" charset="2"/>
              <a:buNone/>
            </a:pPr>
            <a:r>
              <a:rPr lang="zh-CN" altLang="en-US" sz="2800" dirty="0"/>
              <a:t>           ∴  </a:t>
            </a:r>
            <a:r>
              <a:rPr lang="en-US" altLang="zh-CN" sz="2800" dirty="0"/>
              <a:t>S/N = 100</a:t>
            </a:r>
          </a:p>
          <a:p>
            <a:pPr>
              <a:buFont typeface="Wingdings" pitchFamily="2" charset="2"/>
              <a:buNone/>
            </a:pPr>
            <a:r>
              <a:rPr lang="zh-CN" altLang="en-US" sz="2800" dirty="0"/>
              <a:t>           由香农公式可得：</a:t>
            </a:r>
          </a:p>
        </p:txBody>
      </p:sp>
      <p:graphicFrame>
        <p:nvGraphicFramePr>
          <p:cNvPr id="567306" name="Object 10"/>
          <p:cNvGraphicFramePr>
            <a:graphicFrameLocks noChangeAspect="1"/>
          </p:cNvGraphicFramePr>
          <p:nvPr/>
        </p:nvGraphicFramePr>
        <p:xfrm>
          <a:off x="755650" y="5734050"/>
          <a:ext cx="8064500" cy="554038"/>
        </p:xfrm>
        <a:graphic>
          <a:graphicData uri="http://schemas.openxmlformats.org/presentationml/2006/ole">
            <mc:AlternateContent xmlns:mc="http://schemas.openxmlformats.org/markup-compatibility/2006">
              <mc:Choice xmlns:v="urn:schemas-microsoft-com:vml" Requires="v">
                <p:oleObj spid="_x0000_s567396" name="公式" r:id="rId9" imgW="3187700" imgH="215900" progId="Equation.3">
                  <p:embed/>
                </p:oleObj>
              </mc:Choice>
              <mc:Fallback>
                <p:oleObj name="公式" r:id="rId9" imgW="3187700" imgH="2159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5734050"/>
                        <a:ext cx="8064500" cy="554038"/>
                      </a:xfrm>
                      <a:prstGeom prst="rect">
                        <a:avLst/>
                      </a:prstGeom>
                      <a:solidFill>
                        <a:srgbClr val="CCFFCC"/>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567307"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7305"/>
                                        </p:tgtEl>
                                        <p:attrNameLst>
                                          <p:attrName>style.visibility</p:attrName>
                                        </p:attrNameLst>
                                      </p:cBhvr>
                                      <p:to>
                                        <p:strVal val="visible"/>
                                      </p:to>
                                    </p:set>
                                    <p:animEffect transition="in" filter="dissolve">
                                      <p:cBhvr>
                                        <p:cTn id="7" dur="500"/>
                                        <p:tgtEl>
                                          <p:spTgt spid="5673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7306"/>
                                        </p:tgtEl>
                                        <p:attrNameLst>
                                          <p:attrName>style.visibility</p:attrName>
                                        </p:attrNameLst>
                                      </p:cBhvr>
                                      <p:to>
                                        <p:strVal val="visible"/>
                                      </p:to>
                                    </p:set>
                                    <p:animEffect transition="in" filter="dissolve">
                                      <p:cBhvr>
                                        <p:cTn id="12" dur="500"/>
                                        <p:tgtEl>
                                          <p:spTgt spid="567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body" idx="1"/>
          </p:nvPr>
        </p:nvSpPr>
        <p:spPr/>
        <p:txBody>
          <a:bodyPr/>
          <a:lstStyle/>
          <a:p>
            <a:r>
              <a:rPr lang="zh-CN" altLang="en-US" sz="2400">
                <a:solidFill>
                  <a:srgbClr val="FC0404"/>
                </a:solidFill>
                <a:latin typeface="华文新魏" pitchFamily="2" charset="-122"/>
              </a:rPr>
              <a:t>定义</a:t>
            </a:r>
          </a:p>
          <a:p>
            <a:pPr>
              <a:buFont typeface="Wingdings" pitchFamily="2" charset="2"/>
              <a:buNone/>
            </a:pPr>
            <a:r>
              <a:rPr lang="zh-CN" altLang="en-US" sz="2400">
                <a:latin typeface="华文新魏" pitchFamily="2" charset="-122"/>
              </a:rPr>
              <a:t>      二进制位</a:t>
            </a:r>
            <a:r>
              <a:rPr lang="en-US" altLang="zh-CN" sz="2400">
                <a:latin typeface="华文新魏" pitchFamily="2" charset="-122"/>
              </a:rPr>
              <a:t>/</a:t>
            </a:r>
            <a:r>
              <a:rPr lang="zh-CN" altLang="en-US" sz="2400">
                <a:latin typeface="华文新魏" pitchFamily="2" charset="-122"/>
              </a:rPr>
              <a:t>码元在传输时出错的概率。</a:t>
            </a:r>
          </a:p>
          <a:p>
            <a:r>
              <a:rPr lang="zh-CN" altLang="en-US" sz="2400">
                <a:solidFill>
                  <a:srgbClr val="FC0404"/>
                </a:solidFill>
                <a:latin typeface="华文新魏" pitchFamily="2" charset="-122"/>
              </a:rPr>
              <a:t>公式</a:t>
            </a:r>
          </a:p>
          <a:p>
            <a:pPr algn="ctr">
              <a:buFont typeface="Wingdings" pitchFamily="2" charset="2"/>
              <a:buNone/>
            </a:pPr>
            <a:r>
              <a:rPr lang="en-US" altLang="zh-CN" sz="2400">
                <a:solidFill>
                  <a:srgbClr val="0000FF"/>
                </a:solidFill>
                <a:latin typeface="华文新魏" pitchFamily="2" charset="-122"/>
              </a:rPr>
              <a:t>Pe = Ne/N</a:t>
            </a:r>
            <a:endParaRPr lang="zh-CN" altLang="en-US" sz="2400">
              <a:solidFill>
                <a:srgbClr val="0000FF"/>
              </a:solidFill>
              <a:latin typeface="华文新魏" pitchFamily="2" charset="-122"/>
            </a:endParaRPr>
          </a:p>
          <a:p>
            <a:pPr>
              <a:buFont typeface="Wingdings" pitchFamily="2" charset="2"/>
              <a:buNone/>
            </a:pPr>
            <a:r>
              <a:rPr lang="zh-CN" altLang="en-US" sz="2400">
                <a:latin typeface="华文新魏" pitchFamily="2" charset="-122"/>
              </a:rPr>
              <a:t>      其中，</a:t>
            </a:r>
            <a:r>
              <a:rPr lang="en-US" altLang="zh-CN" sz="2400">
                <a:solidFill>
                  <a:schemeClr val="tx2"/>
                </a:solidFill>
                <a:latin typeface="华文新魏" pitchFamily="2" charset="-122"/>
              </a:rPr>
              <a:t>Ne</a:t>
            </a:r>
            <a:r>
              <a:rPr lang="zh-CN" altLang="en-US" sz="2400">
                <a:latin typeface="华文新魏" pitchFamily="2" charset="-122"/>
              </a:rPr>
              <a:t>：出错的位数；</a:t>
            </a:r>
            <a:r>
              <a:rPr lang="en-US" altLang="zh-CN" sz="2400">
                <a:solidFill>
                  <a:schemeClr val="tx2"/>
                </a:solidFill>
                <a:latin typeface="华文新魏" pitchFamily="2" charset="-122"/>
              </a:rPr>
              <a:t>N</a:t>
            </a:r>
            <a:r>
              <a:rPr lang="zh-CN" altLang="en-US" sz="2400">
                <a:latin typeface="华文新魏" pitchFamily="2" charset="-122"/>
              </a:rPr>
              <a:t>：传输的总位数。</a:t>
            </a:r>
          </a:p>
          <a:p>
            <a:r>
              <a:rPr lang="zh-CN" altLang="en-US" sz="2400">
                <a:solidFill>
                  <a:srgbClr val="FC0404"/>
                </a:solidFill>
                <a:latin typeface="华文新魏" pitchFamily="2" charset="-122"/>
              </a:rPr>
              <a:t>例子</a:t>
            </a:r>
          </a:p>
          <a:p>
            <a:pPr>
              <a:buFont typeface="Wingdings" pitchFamily="2" charset="2"/>
              <a:buNone/>
            </a:pPr>
            <a:r>
              <a:rPr lang="zh-CN" altLang="en-US" sz="2400">
                <a:latin typeface="华文新魏" pitchFamily="2" charset="-122"/>
              </a:rPr>
              <a:t>             若收到</a:t>
            </a:r>
            <a:r>
              <a:rPr lang="en-US" altLang="zh-CN" sz="2400">
                <a:latin typeface="华文新魏" pitchFamily="2" charset="-122"/>
              </a:rPr>
              <a:t>10000</a:t>
            </a:r>
            <a:r>
              <a:rPr lang="zh-CN" altLang="en-US" sz="2400">
                <a:latin typeface="华文新魏" pitchFamily="2" charset="-122"/>
              </a:rPr>
              <a:t>个</a:t>
            </a:r>
            <a:r>
              <a:rPr lang="en-US" altLang="zh-CN" sz="2400">
                <a:latin typeface="华文新魏" pitchFamily="2" charset="-122"/>
              </a:rPr>
              <a:t>bit</a:t>
            </a:r>
            <a:r>
              <a:rPr lang="zh-CN" altLang="en-US" sz="2400">
                <a:latin typeface="华文新魏" pitchFamily="2" charset="-122"/>
              </a:rPr>
              <a:t>，经检查发现有一个错了，则误码率</a:t>
            </a:r>
            <a:r>
              <a:rPr lang="en-US" altLang="zh-CN" sz="2400">
                <a:latin typeface="华文新魏" pitchFamily="2" charset="-122"/>
              </a:rPr>
              <a:t>Pe=10</a:t>
            </a:r>
            <a:r>
              <a:rPr lang="en-US" altLang="zh-CN" sz="2400" baseline="30000">
                <a:latin typeface="华文新魏" pitchFamily="2" charset="-122"/>
              </a:rPr>
              <a:t>-4 </a:t>
            </a:r>
            <a:r>
              <a:rPr lang="zh-CN" altLang="en-US" sz="2400">
                <a:latin typeface="华文新魏" pitchFamily="2" charset="-122"/>
              </a:rPr>
              <a:t>。</a:t>
            </a:r>
            <a:endParaRPr lang="en-US" altLang="zh-CN" sz="2400" baseline="30000">
              <a:latin typeface="华文新魏" pitchFamily="2" charset="-122"/>
            </a:endParaRPr>
          </a:p>
          <a:p>
            <a:r>
              <a:rPr lang="zh-CN" altLang="en-US" sz="2400">
                <a:solidFill>
                  <a:srgbClr val="FC0404"/>
                </a:solidFill>
                <a:latin typeface="华文新魏" pitchFamily="2" charset="-122"/>
              </a:rPr>
              <a:t>注意</a:t>
            </a:r>
            <a:endParaRPr lang="en-US" altLang="zh-CN" sz="2400">
              <a:solidFill>
                <a:srgbClr val="FC0404"/>
              </a:solidFill>
              <a:latin typeface="华文新魏" pitchFamily="2" charset="-122"/>
            </a:endParaRPr>
          </a:p>
          <a:p>
            <a:pPr>
              <a:buFont typeface="Wingdings" pitchFamily="2" charset="2"/>
              <a:buNone/>
            </a:pPr>
            <a:r>
              <a:rPr lang="zh-CN" altLang="en-US" sz="2400">
                <a:latin typeface="华文新魏" pitchFamily="2" charset="-122"/>
              </a:rPr>
              <a:t>      衡量可靠性还有误字率、误组率、</a:t>
            </a:r>
            <a:r>
              <a:rPr lang="en-US" altLang="zh-CN" sz="2400">
                <a:latin typeface="Arial"/>
              </a:rPr>
              <a:t>…</a:t>
            </a:r>
            <a:r>
              <a:rPr lang="zh-CN" altLang="en-US" sz="2400">
                <a:latin typeface="华文新魏" pitchFamily="2" charset="-122"/>
              </a:rPr>
              <a:t>。</a:t>
            </a:r>
          </a:p>
        </p:txBody>
      </p:sp>
      <p:sp>
        <p:nvSpPr>
          <p:cNvPr id="570371" name="Rectangle 3"/>
          <p:cNvSpPr>
            <a:spLocks noGrp="1" noChangeArrowheads="1"/>
          </p:cNvSpPr>
          <p:nvPr>
            <p:ph type="title"/>
          </p:nvPr>
        </p:nvSpPr>
        <p:spPr/>
        <p:txBody>
          <a:bodyPr/>
          <a:lstStyle/>
          <a:p>
            <a:r>
              <a:rPr lang="zh-CN" altLang="en-US"/>
              <a:t>误码率</a:t>
            </a:r>
          </a:p>
        </p:txBody>
      </p:sp>
      <p:sp>
        <p:nvSpPr>
          <p:cNvPr id="570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03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body" idx="1"/>
          </p:nvPr>
        </p:nvSpPr>
        <p:spPr/>
        <p:txBody>
          <a:bodyPr/>
          <a:lstStyle/>
          <a:p>
            <a:pPr>
              <a:lnSpc>
                <a:spcPct val="110000"/>
              </a:lnSpc>
            </a:pPr>
            <a:r>
              <a:rPr lang="zh-CN" altLang="en-US" sz="2800">
                <a:solidFill>
                  <a:srgbClr val="FC0404"/>
                </a:solidFill>
                <a:latin typeface="华文新魏" pitchFamily="2" charset="-122"/>
              </a:rPr>
              <a:t>信息速率</a:t>
            </a:r>
          </a:p>
          <a:p>
            <a:pPr>
              <a:lnSpc>
                <a:spcPct val="110000"/>
              </a:lnSpc>
              <a:buFont typeface="Wingdings" pitchFamily="2" charset="2"/>
              <a:buNone/>
            </a:pPr>
            <a:r>
              <a:rPr lang="zh-CN" altLang="en-US" sz="2800">
                <a:latin typeface="华文新魏" pitchFamily="2" charset="-122"/>
              </a:rPr>
              <a:t>             用于衡量信道传输信息的快慢，是信道的实际信息传输速率</a:t>
            </a:r>
          </a:p>
          <a:p>
            <a:pPr>
              <a:lnSpc>
                <a:spcPct val="110000"/>
              </a:lnSpc>
            </a:pPr>
            <a:r>
              <a:rPr lang="zh-CN" altLang="en-US" sz="2800">
                <a:solidFill>
                  <a:srgbClr val="FC0404"/>
                </a:solidFill>
                <a:latin typeface="华文新魏" pitchFamily="2" charset="-122"/>
              </a:rPr>
              <a:t>信道容量</a:t>
            </a:r>
          </a:p>
          <a:p>
            <a:pPr>
              <a:lnSpc>
                <a:spcPct val="110000"/>
              </a:lnSpc>
              <a:buFont typeface="Wingdings" pitchFamily="2" charset="2"/>
              <a:buNone/>
            </a:pPr>
            <a:r>
              <a:rPr lang="zh-CN" altLang="en-US" sz="2800">
                <a:latin typeface="华文新魏" pitchFamily="2" charset="-122"/>
              </a:rPr>
              <a:t>             用于衡量信道传输信息的能力，是信道的最大信息传输速率</a:t>
            </a:r>
          </a:p>
          <a:p>
            <a:pPr>
              <a:lnSpc>
                <a:spcPct val="110000"/>
              </a:lnSpc>
            </a:pPr>
            <a:r>
              <a:rPr lang="zh-CN" altLang="en-US" sz="2800">
                <a:solidFill>
                  <a:srgbClr val="FC0404"/>
                </a:solidFill>
                <a:latin typeface="华文新魏" pitchFamily="2" charset="-122"/>
              </a:rPr>
              <a:t>误码率</a:t>
            </a:r>
          </a:p>
          <a:p>
            <a:pPr>
              <a:lnSpc>
                <a:spcPct val="110000"/>
              </a:lnSpc>
              <a:buFont typeface="Wingdings" pitchFamily="2" charset="2"/>
              <a:buNone/>
            </a:pPr>
            <a:r>
              <a:rPr lang="zh-CN" altLang="en-US" sz="2800">
                <a:latin typeface="华文新魏" pitchFamily="2" charset="-122"/>
              </a:rPr>
              <a:t>     用于衡量信道传输信息的可靠性。</a:t>
            </a:r>
            <a:endParaRPr lang="zh-CN" altLang="en-US" sz="2800"/>
          </a:p>
        </p:txBody>
      </p:sp>
      <p:sp>
        <p:nvSpPr>
          <p:cNvPr id="571395" name="Rectangle 3"/>
          <p:cNvSpPr>
            <a:spLocks noGrp="1" noChangeArrowheads="1"/>
          </p:cNvSpPr>
          <p:nvPr>
            <p:ph type="title"/>
          </p:nvPr>
        </p:nvSpPr>
        <p:spPr/>
        <p:txBody>
          <a:bodyPr/>
          <a:lstStyle/>
          <a:p>
            <a:r>
              <a:rPr lang="zh-CN" altLang="en-US">
                <a:latin typeface="华文新魏" pitchFamily="2" charset="-122"/>
              </a:rPr>
              <a:t>总  结</a:t>
            </a:r>
          </a:p>
        </p:txBody>
      </p:sp>
      <p:sp>
        <p:nvSpPr>
          <p:cNvPr id="571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13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a:t>传输介质</a:t>
            </a:r>
          </a:p>
        </p:txBody>
      </p:sp>
      <p:sp>
        <p:nvSpPr>
          <p:cNvPr id="525317" name="Rectangle 5"/>
          <p:cNvSpPr>
            <a:spLocks noGrp="1" noChangeArrowheads="1"/>
          </p:cNvSpPr>
          <p:nvPr>
            <p:ph type="body" sz="half" idx="1"/>
          </p:nvPr>
        </p:nvSpPr>
        <p:spPr/>
        <p:txBody>
          <a:bodyPr/>
          <a:lstStyle/>
          <a:p>
            <a:pPr>
              <a:lnSpc>
                <a:spcPct val="125000"/>
              </a:lnSpc>
            </a:pPr>
            <a:r>
              <a:rPr lang="zh-CN" altLang="en-US" sz="3200" dirty="0">
                <a:solidFill>
                  <a:srgbClr val="FF0000"/>
                </a:solidFill>
                <a:latin typeface="华文新魏" pitchFamily="2" charset="-122"/>
              </a:rPr>
              <a:t>有导向传输介质</a:t>
            </a:r>
          </a:p>
          <a:p>
            <a:pPr lvl="1">
              <a:lnSpc>
                <a:spcPct val="125000"/>
              </a:lnSpc>
            </a:pPr>
            <a:r>
              <a:rPr lang="zh-CN" altLang="en-US" sz="3200" dirty="0">
                <a:latin typeface="华文新魏" pitchFamily="2" charset="-122"/>
                <a:hlinkClick r:id="rId3" action="ppaction://hlinksldjump"/>
              </a:rPr>
              <a:t>双绞线</a:t>
            </a:r>
            <a:endParaRPr lang="zh-CN" altLang="en-US" sz="3200" dirty="0">
              <a:latin typeface="华文新魏" pitchFamily="2" charset="-122"/>
            </a:endParaRPr>
          </a:p>
          <a:p>
            <a:pPr lvl="1">
              <a:lnSpc>
                <a:spcPct val="125000"/>
              </a:lnSpc>
            </a:pPr>
            <a:r>
              <a:rPr lang="zh-CN" altLang="en-US" sz="3200" dirty="0" smtClean="0">
                <a:latin typeface="华文新魏" pitchFamily="2" charset="-122"/>
                <a:hlinkClick r:id="rId4" action="ppaction://hlinksldjump"/>
              </a:rPr>
              <a:t>同轴电缆</a:t>
            </a:r>
            <a:endParaRPr lang="en-US" altLang="zh-CN" sz="3200" dirty="0" smtClean="0">
              <a:latin typeface="华文新魏" pitchFamily="2" charset="-122"/>
            </a:endParaRPr>
          </a:p>
          <a:p>
            <a:pPr lvl="1">
              <a:lnSpc>
                <a:spcPct val="125000"/>
              </a:lnSpc>
            </a:pPr>
            <a:r>
              <a:rPr lang="zh-CN" altLang="en-US" sz="3200" dirty="0">
                <a:latin typeface="华文新魏" pitchFamily="2" charset="-122"/>
                <a:hlinkClick r:id="rId5" action="ppaction://hlinksldjump"/>
              </a:rPr>
              <a:t>电力线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6" action="ppaction://hlinksldjump"/>
              </a:rPr>
              <a:t>光纤</a:t>
            </a:r>
            <a:r>
              <a:rPr lang="zh-CN" altLang="en-US" sz="3200" dirty="0">
                <a:latin typeface="华文新魏" pitchFamily="2" charset="-122"/>
              </a:rPr>
              <a:t> </a:t>
            </a:r>
          </a:p>
          <a:p>
            <a:pPr>
              <a:lnSpc>
                <a:spcPct val="125000"/>
              </a:lnSpc>
            </a:pPr>
            <a:r>
              <a:rPr lang="zh-CN" altLang="en-US" sz="3200" dirty="0">
                <a:solidFill>
                  <a:srgbClr val="FF0000"/>
                </a:solidFill>
                <a:latin typeface="华文新魏" pitchFamily="2" charset="-122"/>
              </a:rPr>
              <a:t>无导向传输</a:t>
            </a:r>
            <a:r>
              <a:rPr lang="zh-CN" altLang="en-US" sz="3200" dirty="0" smtClean="0">
                <a:solidFill>
                  <a:srgbClr val="FF0000"/>
                </a:solidFill>
                <a:latin typeface="华文新魏" pitchFamily="2" charset="-122"/>
              </a:rPr>
              <a:t>介质</a:t>
            </a:r>
            <a:endParaRPr lang="zh-CN" altLang="en-US" sz="3200" dirty="0">
              <a:solidFill>
                <a:srgbClr val="FF0000"/>
              </a:solidFill>
              <a:latin typeface="华文新魏" pitchFamily="2" charset="-122"/>
            </a:endParaRPr>
          </a:p>
        </p:txBody>
      </p:sp>
      <p:sp>
        <p:nvSpPr>
          <p:cNvPr id="525318" name="Rectangle 6"/>
          <p:cNvSpPr>
            <a:spLocks noGrp="1" noChangeArrowheads="1"/>
          </p:cNvSpPr>
          <p:nvPr>
            <p:ph type="body" sz="half" idx="2"/>
          </p:nvPr>
        </p:nvSpPr>
        <p:spPr/>
        <p:txBody>
          <a:bodyPr/>
          <a:lstStyle/>
          <a:p>
            <a:pPr lvl="1">
              <a:lnSpc>
                <a:spcPct val="125000"/>
              </a:lnSpc>
            </a:pPr>
            <a:r>
              <a:rPr lang="zh-CN" altLang="en-US" sz="3200" dirty="0">
                <a:latin typeface="华文新魏" pitchFamily="2" charset="-122"/>
                <a:hlinkClick r:id="rId7" action="ppaction://hlinksldjump"/>
              </a:rPr>
              <a:t>电磁波谱</a:t>
            </a:r>
            <a:endParaRPr lang="zh-CN" altLang="en-US" sz="3200" dirty="0"/>
          </a:p>
          <a:p>
            <a:pPr lvl="1">
              <a:lnSpc>
                <a:spcPct val="125000"/>
              </a:lnSpc>
            </a:pPr>
            <a:r>
              <a:rPr lang="zh-CN" altLang="en-US" sz="3200" dirty="0" smtClean="0">
                <a:latin typeface="华文新魏" pitchFamily="2" charset="-122"/>
                <a:hlinkClick r:id="rId8" action="ppaction://hlinksldjump"/>
              </a:rPr>
              <a:t>无线电</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9" action="ppaction://hlinksldjump"/>
              </a:rPr>
              <a:t>微波</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0" action="ppaction://hlinksldjump"/>
              </a:rPr>
              <a:t>红外线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1" action="ppaction://hlinksldjump"/>
              </a:rPr>
              <a:t>激光</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2" action="ppaction://hlinksldjump"/>
              </a:rPr>
              <a:t>卫星</a:t>
            </a:r>
            <a:endParaRPr lang="zh-CN" altLang="en-US" dirty="0"/>
          </a:p>
        </p:txBody>
      </p:sp>
      <p:sp>
        <p:nvSpPr>
          <p:cNvPr id="525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3" action="ppaction://hlinksldjump"/>
              </a:rPr>
              <a:t>本章内容</a:t>
            </a:r>
            <a:endParaRPr lang="zh-CN" altLang="en-US" sz="1200">
              <a:ea typeface="幼圆" pitchFamily="49" charset="-122"/>
            </a:endParaRPr>
          </a:p>
        </p:txBody>
      </p:sp>
    </p:spTree>
    <p:extLst>
      <p:ext uri="{BB962C8B-B14F-4D97-AF65-F5344CB8AC3E}">
        <p14:creationId xmlns:p14="http://schemas.microsoft.com/office/powerpoint/2010/main" val="152703028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zh-CN" altLang="en-US"/>
              <a:t>双绞线</a:t>
            </a:r>
          </a:p>
        </p:txBody>
      </p:sp>
      <p:sp>
        <p:nvSpPr>
          <p:cNvPr id="65024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0249" name="Rectangle 9"/>
          <p:cNvSpPr>
            <a:spLocks noGrp="1" noChangeArrowheads="1"/>
          </p:cNvSpPr>
          <p:nvPr>
            <p:ph type="body" idx="1"/>
          </p:nvPr>
        </p:nvSpPr>
        <p:spPr>
          <a:xfrm>
            <a:off x="3419475" y="2636838"/>
            <a:ext cx="2735263" cy="2049462"/>
          </a:xfrm>
          <a:noFill/>
          <a:ln/>
        </p:spPr>
        <p:txBody>
          <a:bodyPr/>
          <a:lstStyle/>
          <a:p>
            <a:r>
              <a:rPr lang="zh-CN" altLang="en-US" dirty="0">
                <a:hlinkClick r:id="rId5" action="ppaction://hlinksldjump"/>
              </a:rPr>
              <a:t>基本概念</a:t>
            </a:r>
            <a:endParaRPr lang="zh-CN" altLang="en-US" dirty="0"/>
          </a:p>
          <a:p>
            <a:endParaRPr lang="zh-CN" altLang="en-US" dirty="0"/>
          </a:p>
          <a:p>
            <a:r>
              <a:rPr lang="en-US" altLang="zh-CN" dirty="0">
                <a:hlinkClick r:id="rId6" action="ppaction://hlinksldjump"/>
              </a:rPr>
              <a:t>UTP</a:t>
            </a:r>
            <a:r>
              <a:rPr lang="zh-CN" altLang="en-US" dirty="0">
                <a:hlinkClick r:id="rId6" action="ppaction://hlinksldjump"/>
              </a:rPr>
              <a:t>制作</a:t>
            </a:r>
            <a:endParaRPr lang="zh-CN" altLang="en-US" dirty="0"/>
          </a:p>
        </p:txBody>
      </p:sp>
    </p:spTree>
    <p:extLst>
      <p:ext uri="{BB962C8B-B14F-4D97-AF65-F5344CB8AC3E}">
        <p14:creationId xmlns:p14="http://schemas.microsoft.com/office/powerpoint/2010/main" val="19534629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zh-CN" altLang="en-US"/>
              <a:t>双绞线</a:t>
            </a:r>
          </a:p>
        </p:txBody>
      </p:sp>
      <p:sp>
        <p:nvSpPr>
          <p:cNvPr id="674819" name="Rectangle 3"/>
          <p:cNvSpPr>
            <a:spLocks noGrp="1" noChangeArrowheads="1"/>
          </p:cNvSpPr>
          <p:nvPr>
            <p:ph type="body" idx="1"/>
          </p:nvPr>
        </p:nvSpPr>
        <p:spPr>
          <a:xfrm>
            <a:off x="827088" y="1700213"/>
            <a:ext cx="4897437" cy="4608512"/>
          </a:xfrm>
        </p:spPr>
        <p:txBody>
          <a:bodyPr/>
          <a:lstStyle/>
          <a:p>
            <a:pPr>
              <a:lnSpc>
                <a:spcPct val="105000"/>
              </a:lnSpc>
            </a:pPr>
            <a:r>
              <a:rPr lang="zh-CN" altLang="en-US" sz="2400" dirty="0">
                <a:latin typeface="华文新魏" pitchFamily="2" charset="-122"/>
              </a:rPr>
              <a:t>螺旋绞合的双导线，</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1mm</a:t>
            </a:r>
          </a:p>
          <a:p>
            <a:pPr>
              <a:lnSpc>
                <a:spcPct val="105000"/>
              </a:lnSpc>
            </a:pPr>
            <a:r>
              <a:rPr lang="zh-CN" altLang="en-US" sz="2400" dirty="0">
                <a:latin typeface="华文新魏" pitchFamily="2" charset="-122"/>
                <a:sym typeface="Symbol" pitchFamily="18" charset="2"/>
              </a:rPr>
              <a:t>每根</a:t>
            </a:r>
            <a:r>
              <a:rPr lang="en-US" altLang="zh-CN" sz="2400" dirty="0">
                <a:latin typeface="华文新魏" pitchFamily="2" charset="-122"/>
                <a:sym typeface="Symbol" pitchFamily="18" charset="2"/>
              </a:rPr>
              <a:t>4</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25</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1800</a:t>
            </a:r>
            <a:r>
              <a:rPr lang="zh-CN" altLang="en-US" sz="2400" dirty="0">
                <a:latin typeface="华文新魏" pitchFamily="2" charset="-122"/>
                <a:sym typeface="Symbol" pitchFamily="18" charset="2"/>
              </a:rPr>
              <a:t>对</a:t>
            </a:r>
          </a:p>
          <a:p>
            <a:pPr>
              <a:lnSpc>
                <a:spcPct val="105000"/>
              </a:lnSpc>
            </a:pPr>
            <a:r>
              <a:rPr lang="zh-CN" altLang="en-US" sz="2400" dirty="0">
                <a:latin typeface="华文新魏" pitchFamily="2" charset="-122"/>
                <a:sym typeface="Symbol" pitchFamily="18" charset="2"/>
              </a:rPr>
              <a:t>典型连接距离</a:t>
            </a:r>
            <a:r>
              <a:rPr lang="en-US" altLang="zh-CN" sz="2400" dirty="0">
                <a:latin typeface="华文新魏" pitchFamily="2" charset="-122"/>
                <a:sym typeface="Symbol" pitchFamily="18" charset="2"/>
              </a:rPr>
              <a:t>100m</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LAN</a:t>
            </a:r>
            <a:r>
              <a:rPr lang="zh-CN" altLang="en-US" sz="2400" dirty="0">
                <a:latin typeface="华文新魏" pitchFamily="2" charset="-122"/>
                <a:sym typeface="Symbol" pitchFamily="18" charset="2"/>
              </a:rPr>
              <a:t>）</a:t>
            </a:r>
          </a:p>
          <a:p>
            <a:pPr>
              <a:lnSpc>
                <a:spcPct val="105000"/>
              </a:lnSpc>
            </a:pPr>
            <a:r>
              <a:rPr lang="en-US" altLang="zh-CN" sz="2400" dirty="0">
                <a:latin typeface="华文新魏" pitchFamily="2" charset="-122"/>
                <a:sym typeface="Symbol" pitchFamily="18" charset="2"/>
              </a:rPr>
              <a:t>RJ-45</a:t>
            </a:r>
            <a:r>
              <a:rPr lang="zh-CN" altLang="en-US" sz="2400" dirty="0">
                <a:latin typeface="华文新魏" pitchFamily="2" charset="-122"/>
                <a:sym typeface="Symbol" pitchFamily="18" charset="2"/>
              </a:rPr>
              <a:t>插座、插头</a:t>
            </a:r>
          </a:p>
          <a:p>
            <a:pPr>
              <a:lnSpc>
                <a:spcPct val="105000"/>
              </a:lnSpc>
            </a:pPr>
            <a:r>
              <a:rPr lang="zh-CN" altLang="en-US" sz="2400" dirty="0">
                <a:latin typeface="华文新魏" pitchFamily="2" charset="-122"/>
                <a:sym typeface="Symbol" pitchFamily="18" charset="2"/>
              </a:rPr>
              <a:t>特点：</a:t>
            </a:r>
          </a:p>
          <a:p>
            <a:pPr lvl="1">
              <a:lnSpc>
                <a:spcPct val="105000"/>
              </a:lnSpc>
            </a:pPr>
            <a:r>
              <a:rPr lang="zh-CN" altLang="en-US" sz="2000" dirty="0">
                <a:latin typeface="华文新魏" pitchFamily="2" charset="-122"/>
                <a:sym typeface="Symbol" pitchFamily="18" charset="2"/>
              </a:rPr>
              <a:t>成本低</a:t>
            </a:r>
          </a:p>
          <a:p>
            <a:pPr lvl="1">
              <a:lnSpc>
                <a:spcPct val="105000"/>
              </a:lnSpc>
            </a:pPr>
            <a:r>
              <a:rPr lang="zh-CN" altLang="en-US" sz="2000" dirty="0">
                <a:latin typeface="华文新魏" pitchFamily="2" charset="-122"/>
                <a:sym typeface="Symbol" pitchFamily="18" charset="2"/>
              </a:rPr>
              <a:t>密度高、节省空间</a:t>
            </a:r>
          </a:p>
          <a:p>
            <a:pPr lvl="1">
              <a:lnSpc>
                <a:spcPct val="105000"/>
              </a:lnSpc>
            </a:pPr>
            <a:r>
              <a:rPr lang="zh-CN" altLang="en-US" sz="2000" dirty="0">
                <a:latin typeface="华文新魏" pitchFamily="2" charset="-122"/>
                <a:sym typeface="Symbol" pitchFamily="18" charset="2"/>
              </a:rPr>
              <a:t>安装容易（综合布线系统）</a:t>
            </a:r>
          </a:p>
          <a:p>
            <a:pPr lvl="1">
              <a:lnSpc>
                <a:spcPct val="105000"/>
              </a:lnSpc>
            </a:pPr>
            <a:r>
              <a:rPr lang="zh-CN" altLang="en-US" sz="2000" dirty="0">
                <a:latin typeface="华文新魏" pitchFamily="2" charset="-122"/>
                <a:sym typeface="Symbol" pitchFamily="18" charset="2"/>
              </a:rPr>
              <a:t>平衡传输（高速率）</a:t>
            </a:r>
          </a:p>
          <a:p>
            <a:pPr lvl="1">
              <a:lnSpc>
                <a:spcPct val="105000"/>
              </a:lnSpc>
            </a:pPr>
            <a:r>
              <a:rPr lang="zh-CN" altLang="en-US" sz="2000" dirty="0">
                <a:latin typeface="华文新魏" pitchFamily="2" charset="-122"/>
                <a:sym typeface="Symbol" pitchFamily="18" charset="2"/>
              </a:rPr>
              <a:t>抗干扰性一般</a:t>
            </a:r>
          </a:p>
          <a:p>
            <a:pPr lvl="1">
              <a:lnSpc>
                <a:spcPct val="105000"/>
              </a:lnSpc>
            </a:pPr>
            <a:r>
              <a:rPr lang="zh-CN" altLang="en-US" sz="2000" dirty="0">
                <a:latin typeface="华文新魏" pitchFamily="2" charset="-122"/>
                <a:sym typeface="Symbol" pitchFamily="18" charset="2"/>
              </a:rPr>
              <a:t>连接距离较短</a:t>
            </a:r>
            <a:endParaRPr lang="zh-CN" altLang="en-US" sz="2000" dirty="0"/>
          </a:p>
        </p:txBody>
      </p:sp>
      <p:sp>
        <p:nvSpPr>
          <p:cNvPr id="6748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4852" name="Picture 36"/>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t="16579" b="13866"/>
          <a:stretch>
            <a:fillRect/>
          </a:stretch>
        </p:blipFill>
        <p:spPr bwMode="auto">
          <a:xfrm>
            <a:off x="6659563" y="1989138"/>
            <a:ext cx="738187"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4853" name="AutoShape 37"/>
          <p:cNvSpPr>
            <a:spLocks noChangeArrowheads="1"/>
          </p:cNvSpPr>
          <p:nvPr/>
        </p:nvSpPr>
        <p:spPr bwMode="auto">
          <a:xfrm>
            <a:off x="7524750" y="2565400"/>
            <a:ext cx="1439863" cy="504825"/>
          </a:xfrm>
          <a:prstGeom prst="wedgeEllipseCallout">
            <a:avLst>
              <a:gd name="adj1" fmla="val -63120"/>
              <a:gd name="adj2" fmla="val -143398"/>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金属导体</a:t>
            </a:r>
          </a:p>
        </p:txBody>
      </p:sp>
      <p:sp>
        <p:nvSpPr>
          <p:cNvPr id="674854" name="AutoShape 38"/>
          <p:cNvSpPr>
            <a:spLocks noChangeArrowheads="1"/>
          </p:cNvSpPr>
          <p:nvPr/>
        </p:nvSpPr>
        <p:spPr bwMode="auto">
          <a:xfrm>
            <a:off x="5292725" y="4797425"/>
            <a:ext cx="1150938" cy="504825"/>
          </a:xfrm>
          <a:prstGeom prst="wedgeEllipseCallout">
            <a:avLst>
              <a:gd name="adj1" fmla="val 76481"/>
              <a:gd name="adj2" fmla="val 125472"/>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绝缘层</a:t>
            </a:r>
          </a:p>
        </p:txBody>
      </p:sp>
      <p:sp>
        <p:nvSpPr>
          <p:cNvPr id="674855" name="Text Box 3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19778550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zh-CN" altLang="en-US">
                <a:latin typeface="华文新魏" pitchFamily="2" charset="-122"/>
              </a:rPr>
              <a:t>双绞线常用类别</a:t>
            </a:r>
          </a:p>
        </p:txBody>
      </p:sp>
      <p:sp>
        <p:nvSpPr>
          <p:cNvPr id="6522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52293" name="Rectangle 5"/>
          <p:cNvSpPr>
            <a:spLocks noGrp="1" noChangeArrowheads="1"/>
          </p:cNvSpPr>
          <p:nvPr>
            <p:ph type="body" idx="1"/>
          </p:nvPr>
        </p:nvSpPr>
        <p:spPr>
          <a:xfrm>
            <a:off x="827088" y="5229225"/>
            <a:ext cx="3960812" cy="1008063"/>
          </a:xfrm>
          <a:noFill/>
          <a:ln/>
        </p:spPr>
        <p:txBody>
          <a:bodyPr/>
          <a:lstStyle/>
          <a:p>
            <a:pPr marL="0" indent="0" algn="ctr">
              <a:buFont typeface="Wingdings" pitchFamily="2" charset="2"/>
              <a:buNone/>
            </a:pPr>
            <a:r>
              <a:rPr lang="zh-CN" altLang="en-US" sz="2400">
                <a:solidFill>
                  <a:srgbClr val="FF0000"/>
                </a:solidFill>
              </a:rPr>
              <a:t>屏蔽双绞线 （</a:t>
            </a:r>
            <a:r>
              <a:rPr lang="en-US" altLang="zh-CN" sz="2400">
                <a:solidFill>
                  <a:srgbClr val="FF0000"/>
                </a:solidFill>
              </a:rPr>
              <a:t>STP</a:t>
            </a:r>
            <a:r>
              <a:rPr lang="zh-CN" altLang="en-US" sz="2400">
                <a:solidFill>
                  <a:srgbClr val="FF0000"/>
                </a:solidFill>
              </a:rPr>
              <a:t>）</a:t>
            </a:r>
          </a:p>
          <a:p>
            <a:pPr marL="0" indent="0" algn="ctr">
              <a:buFont typeface="Wingdings" pitchFamily="2" charset="2"/>
              <a:buNone/>
            </a:pPr>
            <a:r>
              <a:rPr lang="zh-CN" altLang="en-US" sz="2400"/>
              <a:t>以铜屏蔽以减少干扰和串音</a:t>
            </a:r>
          </a:p>
        </p:txBody>
      </p:sp>
      <p:pic>
        <p:nvPicPr>
          <p:cNvPr id="652294"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989138"/>
            <a:ext cx="2970212" cy="2971800"/>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2295"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1989138"/>
            <a:ext cx="2992438" cy="2941637"/>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2297" name="Rectangle 9"/>
          <p:cNvSpPr>
            <a:spLocks noChangeArrowheads="1"/>
          </p:cNvSpPr>
          <p:nvPr/>
        </p:nvSpPr>
        <p:spPr bwMode="auto">
          <a:xfrm>
            <a:off x="4787900" y="5229225"/>
            <a:ext cx="406876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pitchFamily="34" charset="0"/>
                <a:ea typeface="华文楷体" pitchFamily="2" charset="-122"/>
              </a:defRPr>
            </a:lvl1pPr>
            <a:lvl2pPr marL="828675" indent="-285750">
              <a:buSzPct val="55000"/>
              <a:buBlip>
                <a:blip r:embed="rId8"/>
              </a:buBlip>
              <a:defRPr kumimoji="1" sz="2800" b="1">
                <a:solidFill>
                  <a:srgbClr val="000000"/>
                </a:solidFill>
                <a:latin typeface="Arial" pitchFamily="34" charset="0"/>
                <a:ea typeface="华文楷体" pitchFamily="2" charset="-122"/>
              </a:defRPr>
            </a:lvl2pPr>
            <a:lvl3pPr marL="1236663" indent="-228600">
              <a:buSzPct val="65000"/>
              <a:buBlip>
                <a:blip r:embed="rId9"/>
              </a:buBlip>
              <a:defRPr kumimoji="1" sz="2400" b="1">
                <a:solidFill>
                  <a:srgbClr val="000000"/>
                </a:solidFill>
                <a:latin typeface="Arial" pitchFamily="34" charset="0"/>
                <a:ea typeface="华文楷体" pitchFamily="2" charset="-122"/>
              </a:defRPr>
            </a:lvl3pPr>
            <a:lvl4pPr marL="1644650" indent="-228600">
              <a:buSzPct val="85000"/>
              <a:buChar char="w"/>
              <a:defRPr kumimoji="1" sz="2000" b="1">
                <a:solidFill>
                  <a:srgbClr val="000000"/>
                </a:solidFill>
                <a:latin typeface="Arial" pitchFamily="34" charset="0"/>
                <a:ea typeface="华文楷体" pitchFamily="2" charset="-122"/>
              </a:defRPr>
            </a:lvl4pPr>
            <a:lvl5pPr marL="2057400" indent="-228600">
              <a:buSzPct val="80000"/>
              <a:buChar char="§"/>
              <a:defRPr kumimoji="1"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lgn="ctr">
              <a:buFont typeface="Wingdings" pitchFamily="2" charset="2"/>
              <a:buNone/>
            </a:pPr>
            <a:r>
              <a:rPr lang="zh-CN" altLang="en-US" sz="2400">
                <a:solidFill>
                  <a:srgbClr val="FF0000"/>
                </a:solidFill>
                <a:latin typeface="+mn-lt"/>
                <a:ea typeface="+mn-ea"/>
              </a:rPr>
              <a:t>非屏蔽双绞线 （</a:t>
            </a:r>
            <a:r>
              <a:rPr lang="en-US" altLang="zh-CN" sz="2400">
                <a:solidFill>
                  <a:srgbClr val="FF0000"/>
                </a:solidFill>
                <a:latin typeface="+mn-lt"/>
                <a:ea typeface="+mn-ea"/>
              </a:rPr>
              <a:t>UTP</a:t>
            </a:r>
            <a:r>
              <a:rPr lang="zh-CN" altLang="en-US" sz="2400">
                <a:solidFill>
                  <a:srgbClr val="FF0000"/>
                </a:solidFill>
                <a:latin typeface="+mn-lt"/>
                <a:ea typeface="+mn-ea"/>
              </a:rPr>
              <a:t>）</a:t>
            </a:r>
          </a:p>
          <a:p>
            <a:pPr algn="ctr">
              <a:buFont typeface="Wingdings" pitchFamily="2" charset="2"/>
              <a:buNone/>
            </a:pPr>
            <a:r>
              <a:rPr lang="zh-CN" altLang="en-US" sz="2400">
                <a:solidFill>
                  <a:schemeClr val="tx1"/>
                </a:solidFill>
                <a:latin typeface="+mn-lt"/>
                <a:ea typeface="+mn-ea"/>
              </a:rPr>
              <a:t>双绞线外没有任何附加屏蔽</a:t>
            </a:r>
          </a:p>
        </p:txBody>
      </p:sp>
      <p:sp>
        <p:nvSpPr>
          <p:cNvPr id="652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29578311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r>
              <a:rPr lang="en-US" altLang="zh-CN">
                <a:latin typeface="华文新魏" pitchFamily="2" charset="-122"/>
              </a:rPr>
              <a:t>UTP</a:t>
            </a:r>
            <a:r>
              <a:rPr lang="zh-CN" altLang="zh-CN">
                <a:latin typeface="华文新魏" pitchFamily="2" charset="-122"/>
              </a:rPr>
              <a:t>的线材等级</a:t>
            </a:r>
            <a:endParaRPr lang="zh-CN" altLang="en-US">
              <a:latin typeface="华文新魏" pitchFamily="2" charset="-122"/>
            </a:endParaRPr>
          </a:p>
        </p:txBody>
      </p:sp>
      <p:sp>
        <p:nvSpPr>
          <p:cNvPr id="6645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graphicFrame>
        <p:nvGraphicFramePr>
          <p:cNvPr id="664622" name="Group 46"/>
          <p:cNvGraphicFramePr>
            <a:graphicFrameLocks noGrp="1"/>
          </p:cNvGraphicFramePr>
          <p:nvPr>
            <p:ph idx="1"/>
          </p:nvPr>
        </p:nvGraphicFramePr>
        <p:xfrm>
          <a:off x="809625" y="1773238"/>
          <a:ext cx="7958138" cy="4494357"/>
        </p:xfrm>
        <a:graphic>
          <a:graphicData uri="http://schemas.openxmlformats.org/drawingml/2006/table">
            <a:tbl>
              <a:tblPr/>
              <a:tblGrid>
                <a:gridCol w="766763"/>
                <a:gridCol w="2139950"/>
                <a:gridCol w="5051425"/>
              </a:tblGrid>
              <a:tr h="43973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dirty="0" smtClean="0">
                          <a:ln>
                            <a:noFill/>
                          </a:ln>
                          <a:solidFill>
                            <a:schemeClr val="tx1"/>
                          </a:solidFill>
                          <a:effectLst/>
                          <a:latin typeface="Arial" pitchFamily="34" charset="0"/>
                          <a:ea typeface="华文楷体" pitchFamily="2" charset="-122"/>
                        </a:rPr>
                        <a:t>类别</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最大传输速度</a:t>
                      </a:r>
                    </a:p>
                  </a:txBody>
                  <a:tcPr marL="0" marR="0" marT="39600" marB="396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应          用</a:t>
                      </a:r>
                    </a:p>
                  </a:txBody>
                  <a:tcPr marL="0" marR="0" marT="39600" marB="396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74136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模拟和数字语音</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电话</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通信以及低速的数据传输。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语音、</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ISDN</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和不超过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3</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距离</a:t>
                      </a: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米的局域网数据传输</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80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E5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6</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2.4Gbps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以上的的局域网数据传输。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4623" name="Text Box 4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39008099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en-US">
                <a:latin typeface="华文新魏" pitchFamily="2" charset="-122"/>
              </a:rPr>
              <a:t>5类</a:t>
            </a:r>
            <a:r>
              <a:rPr lang="en-US" altLang="zh-CN">
                <a:latin typeface="华文新魏" pitchFamily="2" charset="-122"/>
              </a:rPr>
              <a:t>UTP</a:t>
            </a:r>
            <a:endParaRPr lang="zh-CN" altLang="en-US">
              <a:latin typeface="华文新魏" pitchFamily="2" charset="-122"/>
            </a:endParaRPr>
          </a:p>
        </p:txBody>
      </p:sp>
      <p:sp>
        <p:nvSpPr>
          <p:cNvPr id="6656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65605" name="Rectangle 5"/>
          <p:cNvSpPr>
            <a:spLocks noGrp="1" noChangeArrowheads="1"/>
          </p:cNvSpPr>
          <p:nvPr>
            <p:ph type="body" sz="half" idx="1"/>
          </p:nvPr>
        </p:nvSpPr>
        <p:spPr>
          <a:xfrm>
            <a:off x="684213" y="5876925"/>
            <a:ext cx="8135937" cy="508000"/>
          </a:xfrm>
          <a:noFill/>
          <a:ln/>
        </p:spPr>
        <p:txBody>
          <a:bodyPr/>
          <a:lstStyle/>
          <a:p>
            <a:pPr algn="ctr">
              <a:lnSpc>
                <a:spcPct val="80000"/>
              </a:lnSpc>
              <a:buFont typeface="Wingdings" pitchFamily="2" charset="2"/>
              <a:buNone/>
            </a:pPr>
            <a:r>
              <a:rPr lang="zh-CN" altLang="en-US" sz="2400">
                <a:solidFill>
                  <a:srgbClr val="FF0000"/>
                </a:solidFill>
              </a:rPr>
              <a:t>发送：</a:t>
            </a:r>
            <a:r>
              <a:rPr lang="en-US" altLang="zh-CN" sz="2400">
                <a:solidFill>
                  <a:srgbClr val="FF0000"/>
                </a:solidFill>
              </a:rPr>
              <a:t>1 (TD+)</a:t>
            </a:r>
            <a:r>
              <a:rPr lang="zh-CN" altLang="en-US" sz="2400">
                <a:solidFill>
                  <a:srgbClr val="FF0000"/>
                </a:solidFill>
              </a:rPr>
              <a:t> 、</a:t>
            </a:r>
            <a:r>
              <a:rPr lang="en-US" altLang="zh-CN" sz="2400">
                <a:solidFill>
                  <a:srgbClr val="FF0000"/>
                </a:solidFill>
              </a:rPr>
              <a:t>2 (TD</a:t>
            </a:r>
            <a:r>
              <a:rPr lang="zh-CN" altLang="en-US" sz="2400">
                <a:solidFill>
                  <a:srgbClr val="FF0000"/>
                </a:solidFill>
              </a:rPr>
              <a:t>－</a:t>
            </a:r>
            <a:r>
              <a:rPr lang="en-US" altLang="zh-CN" sz="2400">
                <a:solidFill>
                  <a:srgbClr val="FF0000"/>
                </a:solidFill>
              </a:rPr>
              <a:t>)</a:t>
            </a:r>
            <a:r>
              <a:rPr lang="zh-CN" altLang="en-US" sz="2400">
                <a:solidFill>
                  <a:srgbClr val="FF0000"/>
                </a:solidFill>
              </a:rPr>
              <a:t>；接收：</a:t>
            </a:r>
            <a:r>
              <a:rPr lang="en-US" altLang="zh-CN" sz="2400">
                <a:solidFill>
                  <a:srgbClr val="FF0000"/>
                </a:solidFill>
              </a:rPr>
              <a:t>3 (RD+) </a:t>
            </a:r>
            <a:r>
              <a:rPr lang="zh-CN" altLang="en-US" sz="2400">
                <a:solidFill>
                  <a:srgbClr val="FF0000"/>
                </a:solidFill>
              </a:rPr>
              <a:t>、</a:t>
            </a:r>
            <a:r>
              <a:rPr lang="en-US" altLang="zh-CN" sz="2400">
                <a:solidFill>
                  <a:srgbClr val="FF0000"/>
                </a:solidFill>
              </a:rPr>
              <a:t>6 (RD</a:t>
            </a:r>
            <a:r>
              <a:rPr lang="zh-CN" altLang="en-US" sz="2400">
                <a:solidFill>
                  <a:srgbClr val="FF0000"/>
                </a:solidFill>
              </a:rPr>
              <a:t>－</a:t>
            </a:r>
            <a:r>
              <a:rPr lang="en-US" altLang="zh-CN" sz="2400">
                <a:solidFill>
                  <a:srgbClr val="FF0000"/>
                </a:solidFill>
              </a:rPr>
              <a:t>)</a:t>
            </a:r>
          </a:p>
        </p:txBody>
      </p:sp>
      <p:graphicFrame>
        <p:nvGraphicFramePr>
          <p:cNvPr id="665655" name="Group 55"/>
          <p:cNvGraphicFramePr>
            <a:graphicFrameLocks noGrp="1"/>
          </p:cNvGraphicFramePr>
          <p:nvPr/>
        </p:nvGraphicFramePr>
        <p:xfrm>
          <a:off x="3635375" y="1773238"/>
          <a:ext cx="5113338" cy="3744913"/>
        </p:xfrm>
        <a:graphic>
          <a:graphicData uri="http://schemas.openxmlformats.org/drawingml/2006/table">
            <a:tbl>
              <a:tblPr/>
              <a:tblGrid>
                <a:gridCol w="1441450"/>
                <a:gridCol w="1871663"/>
                <a:gridCol w="1800225"/>
              </a:tblGrid>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引脚位</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r>
              <a:tr h="4175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 </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zh-TW" altLang="en-US" sz="2000" b="1" i="0" u="none" strike="noStrike" cap="none" normalizeH="0" baseline="0" smtClean="0">
                        <a:ln>
                          <a:noFill/>
                        </a:ln>
                        <a:solidFill>
                          <a:srgbClr val="33CC33"/>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665648" name="Picture 48" descr="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133600"/>
            <a:ext cx="2871787" cy="3051175"/>
          </a:xfrm>
          <a:prstGeom prst="rect">
            <a:avLst/>
          </a:prstGeom>
          <a:noFill/>
          <a:extLst>
            <a:ext uri="{909E8E84-426E-40DD-AFC4-6F175D3DCCD1}">
              <a14:hiddenFill xmlns:a14="http://schemas.microsoft.com/office/drawing/2010/main">
                <a:solidFill>
                  <a:srgbClr val="FFFFFF"/>
                </a:solidFill>
              </a14:hiddenFill>
            </a:ext>
          </a:extLst>
        </p:spPr>
      </p:pic>
      <p:sp>
        <p:nvSpPr>
          <p:cNvPr id="665656" name="Text Box 5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9910264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en-US" altLang="zh-CN">
                <a:latin typeface="华文新魏" pitchFamily="2" charset="-122"/>
              </a:rPr>
              <a:t>UTP</a:t>
            </a:r>
            <a:r>
              <a:rPr lang="zh-CN" altLang="en-US">
                <a:latin typeface="华文新魏" pitchFamily="2" charset="-122"/>
              </a:rPr>
              <a:t>连接器</a:t>
            </a:r>
          </a:p>
        </p:txBody>
      </p:sp>
      <p:sp>
        <p:nvSpPr>
          <p:cNvPr id="666627" name="Rectangle 3"/>
          <p:cNvSpPr>
            <a:spLocks noGrp="1" noChangeArrowheads="1"/>
          </p:cNvSpPr>
          <p:nvPr>
            <p:ph type="body" idx="1"/>
          </p:nvPr>
        </p:nvSpPr>
        <p:spPr>
          <a:xfrm>
            <a:off x="1619250" y="5589588"/>
            <a:ext cx="6408738" cy="576262"/>
          </a:xfrm>
        </p:spPr>
        <p:txBody>
          <a:bodyPr/>
          <a:lstStyle/>
          <a:p>
            <a:pPr algn="ctr">
              <a:buFont typeface="Wingdings" pitchFamily="2" charset="2"/>
              <a:buNone/>
            </a:pPr>
            <a:r>
              <a:rPr lang="en-US" altLang="zh-CN" sz="2800">
                <a:latin typeface="华文新魏" pitchFamily="2" charset="-122"/>
              </a:rPr>
              <a:t>RJ-45</a:t>
            </a:r>
            <a:r>
              <a:rPr lang="zh-CN" altLang="en-US" sz="2800">
                <a:latin typeface="华文新魏" pitchFamily="2" charset="-122"/>
              </a:rPr>
              <a:t>接口和</a:t>
            </a:r>
            <a:r>
              <a:rPr lang="en-US" altLang="zh-CN" sz="2800">
                <a:latin typeface="华文新魏" pitchFamily="2" charset="-122"/>
              </a:rPr>
              <a:t>RJ-45</a:t>
            </a:r>
            <a:r>
              <a:rPr lang="zh-CN" altLang="en-US" sz="2800">
                <a:latin typeface="华文新魏" pitchFamily="2" charset="-122"/>
              </a:rPr>
              <a:t>接头（水晶头）</a:t>
            </a:r>
          </a:p>
        </p:txBody>
      </p:sp>
      <p:sp>
        <p:nvSpPr>
          <p:cNvPr id="6666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6629"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116013" y="2205038"/>
            <a:ext cx="7532687"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66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3774294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
        <p:nvSpPr>
          <p:cNvPr id="524293" name="Rectangle 5"/>
          <p:cNvSpPr>
            <a:spLocks noGrp="1" noChangeArrowheads="1"/>
          </p:cNvSpPr>
          <p:nvPr>
            <p:ph type="title"/>
          </p:nvPr>
        </p:nvSpPr>
        <p:spPr/>
        <p:txBody>
          <a:bodyPr/>
          <a:lstStyle/>
          <a:p>
            <a:r>
              <a:rPr lang="zh-CN" altLang="en-US"/>
              <a:t>通信系统模型</a:t>
            </a:r>
          </a:p>
        </p:txBody>
      </p:sp>
      <p:grpSp>
        <p:nvGrpSpPr>
          <p:cNvPr id="524294" name="Group 6"/>
          <p:cNvGrpSpPr>
            <a:grpSpLocks/>
          </p:cNvGrpSpPr>
          <p:nvPr/>
        </p:nvGrpSpPr>
        <p:grpSpPr bwMode="auto">
          <a:xfrm>
            <a:off x="4233863" y="4652963"/>
            <a:ext cx="1025525" cy="727075"/>
            <a:chOff x="2463" y="2931"/>
            <a:chExt cx="646" cy="458"/>
          </a:xfrm>
        </p:grpSpPr>
        <p:sp>
          <p:nvSpPr>
            <p:cNvPr id="524295" name="AutoShape 7"/>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296" name="Rectangle 8"/>
            <p:cNvSpPr>
              <a:spLocks noChangeArrowheads="1"/>
            </p:cNvSpPr>
            <p:nvPr/>
          </p:nvSpPr>
          <p:spPr bwMode="auto">
            <a:xfrm>
              <a:off x="2546" y="2985"/>
              <a:ext cx="508" cy="4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a:t>
              </a:r>
            </a:p>
            <a:p>
              <a:pPr eaLnBrk="0" hangingPunct="0">
                <a:buClrTx/>
                <a:buFontTx/>
                <a:buNone/>
              </a:pPr>
              <a:r>
                <a:rPr lang="zh-CN" altLang="en-US" sz="1800" b="1">
                  <a:latin typeface="+mn-lt"/>
                  <a:ea typeface="+mn-ea"/>
                </a:rPr>
                <a:t>系统</a:t>
              </a:r>
            </a:p>
          </p:txBody>
        </p:sp>
      </p:grpSp>
      <p:grpSp>
        <p:nvGrpSpPr>
          <p:cNvPr id="524297" name="Group 9"/>
          <p:cNvGrpSpPr>
            <a:grpSpLocks/>
          </p:cNvGrpSpPr>
          <p:nvPr/>
        </p:nvGrpSpPr>
        <p:grpSpPr bwMode="auto">
          <a:xfrm>
            <a:off x="468313" y="5024438"/>
            <a:ext cx="566737" cy="1233487"/>
            <a:chOff x="69" y="3160"/>
            <a:chExt cx="357" cy="777"/>
          </a:xfrm>
        </p:grpSpPr>
        <p:sp>
          <p:nvSpPr>
            <p:cNvPr id="524298" name="Rectangle 10"/>
            <p:cNvSpPr>
              <a:spLocks noChangeArrowheads="1"/>
            </p:cNvSpPr>
            <p:nvPr/>
          </p:nvSpPr>
          <p:spPr bwMode="auto">
            <a:xfrm>
              <a:off x="69" y="3189"/>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输入信息</a:t>
              </a:r>
            </a:p>
          </p:txBody>
        </p:sp>
        <p:sp>
          <p:nvSpPr>
            <p:cNvPr id="524299" name="Line 11"/>
            <p:cNvSpPr>
              <a:spLocks noChangeShapeType="1"/>
            </p:cNvSpPr>
            <p:nvPr/>
          </p:nvSpPr>
          <p:spPr bwMode="auto">
            <a:xfrm>
              <a:off x="94" y="3160"/>
              <a:ext cx="313"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0" name="Group 12"/>
          <p:cNvGrpSpPr>
            <a:grpSpLocks/>
          </p:cNvGrpSpPr>
          <p:nvPr/>
        </p:nvGrpSpPr>
        <p:grpSpPr bwMode="auto">
          <a:xfrm>
            <a:off x="1768475" y="5016500"/>
            <a:ext cx="627063" cy="1189038"/>
            <a:chOff x="910" y="3160"/>
            <a:chExt cx="395" cy="749"/>
          </a:xfrm>
        </p:grpSpPr>
        <p:sp>
          <p:nvSpPr>
            <p:cNvPr id="524301" name="Rectangle 13"/>
            <p:cNvSpPr>
              <a:spLocks noChangeArrowheads="1"/>
            </p:cNvSpPr>
            <p:nvPr/>
          </p:nvSpPr>
          <p:spPr bwMode="auto">
            <a:xfrm>
              <a:off x="948" y="3161"/>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输入数据</a:t>
              </a:r>
            </a:p>
          </p:txBody>
        </p:sp>
        <p:sp>
          <p:nvSpPr>
            <p:cNvPr id="524302" name="Line 14"/>
            <p:cNvSpPr>
              <a:spLocks noChangeShapeType="1"/>
            </p:cNvSpPr>
            <p:nvPr/>
          </p:nvSpPr>
          <p:spPr bwMode="auto">
            <a:xfrm>
              <a:off x="910" y="3160"/>
              <a:ext cx="34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3" name="Group 15"/>
          <p:cNvGrpSpPr>
            <a:grpSpLocks/>
          </p:cNvGrpSpPr>
          <p:nvPr/>
        </p:nvGrpSpPr>
        <p:grpSpPr bwMode="auto">
          <a:xfrm>
            <a:off x="3148013" y="5010150"/>
            <a:ext cx="1177925" cy="712788"/>
            <a:chOff x="1779" y="3156"/>
            <a:chExt cx="742" cy="449"/>
          </a:xfrm>
        </p:grpSpPr>
        <p:sp>
          <p:nvSpPr>
            <p:cNvPr id="524304" name="Rectangle 16"/>
            <p:cNvSpPr>
              <a:spLocks noChangeArrowheads="1"/>
            </p:cNvSpPr>
            <p:nvPr/>
          </p:nvSpPr>
          <p:spPr bwMode="auto">
            <a:xfrm>
              <a:off x="1791" y="3203"/>
              <a:ext cx="730"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发送</a:t>
              </a:r>
            </a:p>
            <a:p>
              <a:pPr algn="ctr" eaLnBrk="0" hangingPunct="0">
                <a:buClrTx/>
                <a:buFontTx/>
                <a:buNone/>
              </a:pPr>
              <a:r>
                <a:rPr lang="zh-CN" altLang="en-US" sz="1800" b="1">
                  <a:latin typeface="+mn-lt"/>
                  <a:ea typeface="+mn-ea"/>
                </a:rPr>
                <a:t>的信号</a:t>
              </a:r>
            </a:p>
          </p:txBody>
        </p:sp>
        <p:sp>
          <p:nvSpPr>
            <p:cNvPr id="524305" name="Line 17"/>
            <p:cNvSpPr>
              <a:spLocks noChangeShapeType="1"/>
            </p:cNvSpPr>
            <p:nvPr/>
          </p:nvSpPr>
          <p:spPr bwMode="auto">
            <a:xfrm>
              <a:off x="1779" y="3156"/>
              <a:ext cx="684" cy="4"/>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6" name="Group 18"/>
          <p:cNvGrpSpPr>
            <a:grpSpLocks/>
          </p:cNvGrpSpPr>
          <p:nvPr/>
        </p:nvGrpSpPr>
        <p:grpSpPr bwMode="auto">
          <a:xfrm>
            <a:off x="5230813" y="5016500"/>
            <a:ext cx="1157287" cy="673100"/>
            <a:chOff x="3091" y="3160"/>
            <a:chExt cx="729" cy="424"/>
          </a:xfrm>
        </p:grpSpPr>
        <p:sp>
          <p:nvSpPr>
            <p:cNvPr id="524307" name="Rectangle 19"/>
            <p:cNvSpPr>
              <a:spLocks noChangeArrowheads="1"/>
            </p:cNvSpPr>
            <p:nvPr/>
          </p:nvSpPr>
          <p:spPr bwMode="auto">
            <a:xfrm>
              <a:off x="3111" y="3182"/>
              <a:ext cx="709"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接收</a:t>
              </a:r>
            </a:p>
            <a:p>
              <a:pPr algn="ctr" eaLnBrk="0" hangingPunct="0">
                <a:buClrTx/>
                <a:buFontTx/>
                <a:buNone/>
              </a:pPr>
              <a:r>
                <a:rPr lang="zh-CN" altLang="en-US" sz="1800" b="1">
                  <a:latin typeface="+mn-lt"/>
                  <a:ea typeface="+mn-ea"/>
                </a:rPr>
                <a:t>的信号</a:t>
              </a:r>
            </a:p>
          </p:txBody>
        </p:sp>
        <p:sp>
          <p:nvSpPr>
            <p:cNvPr id="524308" name="Line 20"/>
            <p:cNvSpPr>
              <a:spLocks noChangeShapeType="1"/>
            </p:cNvSpPr>
            <p:nvPr/>
          </p:nvSpPr>
          <p:spPr bwMode="auto">
            <a:xfrm>
              <a:off x="3091" y="3160"/>
              <a:ext cx="714"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9" name="Group 21"/>
          <p:cNvGrpSpPr>
            <a:grpSpLocks/>
          </p:cNvGrpSpPr>
          <p:nvPr/>
        </p:nvGrpSpPr>
        <p:grpSpPr bwMode="auto">
          <a:xfrm>
            <a:off x="7178675" y="5016500"/>
            <a:ext cx="592138" cy="1262063"/>
            <a:chOff x="4318" y="3160"/>
            <a:chExt cx="373" cy="795"/>
          </a:xfrm>
        </p:grpSpPr>
        <p:sp>
          <p:nvSpPr>
            <p:cNvPr id="524310" name="Rectangle 22"/>
            <p:cNvSpPr>
              <a:spLocks noChangeArrowheads="1"/>
            </p:cNvSpPr>
            <p:nvPr/>
          </p:nvSpPr>
          <p:spPr bwMode="auto">
            <a:xfrm>
              <a:off x="4334"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输出数据</a:t>
              </a:r>
            </a:p>
          </p:txBody>
        </p:sp>
        <p:sp>
          <p:nvSpPr>
            <p:cNvPr id="524311" name="Line 23"/>
            <p:cNvSpPr>
              <a:spLocks noChangeShapeType="1"/>
            </p:cNvSpPr>
            <p:nvPr/>
          </p:nvSpPr>
          <p:spPr bwMode="auto">
            <a:xfrm>
              <a:off x="4318" y="3160"/>
              <a:ext cx="33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12" name="Group 24"/>
          <p:cNvGrpSpPr>
            <a:grpSpLocks/>
          </p:cNvGrpSpPr>
          <p:nvPr/>
        </p:nvGrpSpPr>
        <p:grpSpPr bwMode="auto">
          <a:xfrm>
            <a:off x="969963" y="4652963"/>
            <a:ext cx="850900" cy="727075"/>
            <a:chOff x="407" y="2931"/>
            <a:chExt cx="536" cy="458"/>
          </a:xfrm>
        </p:grpSpPr>
        <p:sp>
          <p:nvSpPr>
            <p:cNvPr id="524313" name="AutoShape 25"/>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4" name="Rectangle 26"/>
            <p:cNvSpPr>
              <a:spLocks noChangeArrowheads="1"/>
            </p:cNvSpPr>
            <p:nvPr/>
          </p:nvSpPr>
          <p:spPr bwMode="auto">
            <a:xfrm>
              <a:off x="449" y="3059"/>
              <a:ext cx="447"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源点</a:t>
              </a:r>
            </a:p>
          </p:txBody>
        </p:sp>
      </p:grpSp>
      <p:grpSp>
        <p:nvGrpSpPr>
          <p:cNvPr id="524315" name="Group 27"/>
          <p:cNvGrpSpPr>
            <a:grpSpLocks/>
          </p:cNvGrpSpPr>
          <p:nvPr/>
        </p:nvGrpSpPr>
        <p:grpSpPr bwMode="auto">
          <a:xfrm>
            <a:off x="7712075" y="4652963"/>
            <a:ext cx="850900" cy="727075"/>
            <a:chOff x="4654" y="2931"/>
            <a:chExt cx="536" cy="458"/>
          </a:xfrm>
        </p:grpSpPr>
        <p:sp>
          <p:nvSpPr>
            <p:cNvPr id="524316" name="AutoShape 28"/>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7" name="Rectangle 29"/>
            <p:cNvSpPr>
              <a:spLocks noChangeArrowheads="1"/>
            </p:cNvSpPr>
            <p:nvPr/>
          </p:nvSpPr>
          <p:spPr bwMode="auto">
            <a:xfrm>
              <a:off x="4699" y="3068"/>
              <a:ext cx="446"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终点</a:t>
              </a:r>
            </a:p>
          </p:txBody>
        </p:sp>
      </p:grpSp>
      <p:grpSp>
        <p:nvGrpSpPr>
          <p:cNvPr id="524318" name="Group 30"/>
          <p:cNvGrpSpPr>
            <a:grpSpLocks/>
          </p:cNvGrpSpPr>
          <p:nvPr/>
        </p:nvGrpSpPr>
        <p:grpSpPr bwMode="auto">
          <a:xfrm>
            <a:off x="2273300" y="4652963"/>
            <a:ext cx="922338" cy="727075"/>
            <a:chOff x="1228" y="2931"/>
            <a:chExt cx="581" cy="458"/>
          </a:xfrm>
        </p:grpSpPr>
        <p:sp>
          <p:nvSpPr>
            <p:cNvPr id="524319" name="AutoShape 31"/>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0" name="Rectangle 32"/>
            <p:cNvSpPr>
              <a:spLocks noChangeArrowheads="1"/>
            </p:cNvSpPr>
            <p:nvPr/>
          </p:nvSpPr>
          <p:spPr bwMode="auto">
            <a:xfrm>
              <a:off x="1228" y="3068"/>
              <a:ext cx="581"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发送器</a:t>
              </a:r>
            </a:p>
          </p:txBody>
        </p:sp>
      </p:grpSp>
      <p:grpSp>
        <p:nvGrpSpPr>
          <p:cNvPr id="524321" name="Group 33"/>
          <p:cNvGrpSpPr>
            <a:grpSpLocks/>
          </p:cNvGrpSpPr>
          <p:nvPr/>
        </p:nvGrpSpPr>
        <p:grpSpPr bwMode="auto">
          <a:xfrm>
            <a:off x="6321425" y="4652963"/>
            <a:ext cx="922338" cy="727075"/>
            <a:chOff x="3778" y="2931"/>
            <a:chExt cx="581" cy="458"/>
          </a:xfrm>
        </p:grpSpPr>
        <p:sp>
          <p:nvSpPr>
            <p:cNvPr id="524322" name="AutoShape 34"/>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3" name="Rectangle 35"/>
            <p:cNvSpPr>
              <a:spLocks noChangeArrowheads="1"/>
            </p:cNvSpPr>
            <p:nvPr/>
          </p:nvSpPr>
          <p:spPr bwMode="auto">
            <a:xfrm>
              <a:off x="3778" y="3059"/>
              <a:ext cx="581"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接收器</a:t>
              </a:r>
            </a:p>
          </p:txBody>
        </p:sp>
      </p:grpSp>
      <p:sp>
        <p:nvSpPr>
          <p:cNvPr id="524324" name="Line 36"/>
          <p:cNvSpPr>
            <a:spLocks noChangeShapeType="1"/>
          </p:cNvSpPr>
          <p:nvPr/>
        </p:nvSpPr>
        <p:spPr bwMode="auto">
          <a:xfrm>
            <a:off x="2968625" y="3024188"/>
            <a:ext cx="3479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5" name="Line 37"/>
          <p:cNvSpPr>
            <a:spLocks noChangeShapeType="1"/>
          </p:cNvSpPr>
          <p:nvPr/>
        </p:nvSpPr>
        <p:spPr bwMode="auto">
          <a:xfrm>
            <a:off x="1763713" y="3024188"/>
            <a:ext cx="847725" cy="3175"/>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6" name="Rectangle 38"/>
          <p:cNvSpPr>
            <a:spLocks noChangeArrowheads="1"/>
          </p:cNvSpPr>
          <p:nvPr/>
        </p:nvSpPr>
        <p:spPr bwMode="auto">
          <a:xfrm>
            <a:off x="2100263" y="3241675"/>
            <a:ext cx="1354137"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sp>
        <p:nvSpPr>
          <p:cNvPr id="524327" name="Line 39"/>
          <p:cNvSpPr>
            <a:spLocks noChangeShapeType="1"/>
          </p:cNvSpPr>
          <p:nvPr/>
        </p:nvSpPr>
        <p:spPr bwMode="auto">
          <a:xfrm>
            <a:off x="7015163" y="3024188"/>
            <a:ext cx="922337" cy="0"/>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24328" name="Group 40"/>
          <p:cNvGrpSpPr>
            <a:grpSpLocks/>
          </p:cNvGrpSpPr>
          <p:nvPr/>
        </p:nvGrpSpPr>
        <p:grpSpPr bwMode="auto">
          <a:xfrm>
            <a:off x="4043363" y="2492375"/>
            <a:ext cx="1582737" cy="1009650"/>
            <a:chOff x="385" y="2795"/>
            <a:chExt cx="1769" cy="816"/>
          </a:xfrm>
        </p:grpSpPr>
        <p:sp>
          <p:nvSpPr>
            <p:cNvPr id="524329" name="Oval 4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0" name="Oval 4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1" name="Oval 4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2" name="Oval 4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3" name="Oval 4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4" name="Oval 4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5" name="Oval 4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6" name="Oval 4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7" name="Oval 4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8" name="Oval 5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9" name="Oval 5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0" name="Oval 5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1" name="Oval 5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2" name="Oval 5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3" name="Oval 5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4" name="Oval 5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5" name="Freeform 5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latin typeface="+mn-lt"/>
                <a:ea typeface="+mn-ea"/>
              </a:endParaRPr>
            </a:p>
          </p:txBody>
        </p:sp>
      </p:grpSp>
      <p:sp>
        <p:nvSpPr>
          <p:cNvPr id="524346" name="Rectangle 58"/>
          <p:cNvSpPr>
            <a:spLocks noChangeArrowheads="1"/>
          </p:cNvSpPr>
          <p:nvPr/>
        </p:nvSpPr>
        <p:spPr bwMode="auto">
          <a:xfrm>
            <a:off x="1301750" y="3314700"/>
            <a:ext cx="86995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 </a:t>
            </a:r>
          </a:p>
        </p:txBody>
      </p:sp>
      <p:sp>
        <p:nvSpPr>
          <p:cNvPr id="524347" name="Rectangle 59"/>
          <p:cNvSpPr>
            <a:spLocks noChangeArrowheads="1"/>
          </p:cNvSpPr>
          <p:nvPr/>
        </p:nvSpPr>
        <p:spPr bwMode="auto">
          <a:xfrm>
            <a:off x="4219575" y="2849563"/>
            <a:ext cx="1331913"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公用电话网</a:t>
            </a:r>
          </a:p>
        </p:txBody>
      </p:sp>
      <p:pic>
        <p:nvPicPr>
          <p:cNvPr id="524348" name="Picture 6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888" y="2786063"/>
            <a:ext cx="852487"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349" name="Picture 6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6975" y="2640013"/>
            <a:ext cx="7080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4350" name="Rectangle 62"/>
          <p:cNvSpPr>
            <a:spLocks noChangeArrowheads="1"/>
          </p:cNvSpPr>
          <p:nvPr/>
        </p:nvSpPr>
        <p:spPr bwMode="auto">
          <a:xfrm>
            <a:off x="6092825" y="3270250"/>
            <a:ext cx="1347788"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grpSp>
        <p:nvGrpSpPr>
          <p:cNvPr id="524351" name="Group 63"/>
          <p:cNvGrpSpPr>
            <a:grpSpLocks/>
          </p:cNvGrpSpPr>
          <p:nvPr/>
        </p:nvGrpSpPr>
        <p:grpSpPr bwMode="auto">
          <a:xfrm>
            <a:off x="3182938" y="2590800"/>
            <a:ext cx="652462" cy="339725"/>
            <a:chOff x="2315" y="3965"/>
            <a:chExt cx="496" cy="254"/>
          </a:xfrm>
        </p:grpSpPr>
        <p:sp>
          <p:nvSpPr>
            <p:cNvPr id="524352" name="Freeform 64"/>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3" name="Freeform 65"/>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4" name="Freeform 66"/>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5" name="Freeform 67"/>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grpSp>
      <p:sp>
        <p:nvSpPr>
          <p:cNvPr id="524356" name="Freeform 68"/>
          <p:cNvSpPr>
            <a:spLocks/>
          </p:cNvSpPr>
          <p:nvPr/>
        </p:nvSpPr>
        <p:spPr bwMode="auto">
          <a:xfrm>
            <a:off x="1873250" y="2692400"/>
            <a:ext cx="741363"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57" name="Rectangle 69"/>
          <p:cNvSpPr>
            <a:spLocks noChangeArrowheads="1"/>
          </p:cNvSpPr>
          <p:nvPr/>
        </p:nvSpPr>
        <p:spPr bwMode="auto">
          <a:xfrm>
            <a:off x="1595438" y="2205038"/>
            <a:ext cx="1450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8" name="Rectangle 70"/>
          <p:cNvSpPr>
            <a:spLocks noChangeArrowheads="1"/>
          </p:cNvSpPr>
          <p:nvPr/>
        </p:nvSpPr>
        <p:spPr bwMode="auto">
          <a:xfrm>
            <a:off x="6872288" y="2205038"/>
            <a:ext cx="14208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9" name="Rectangle 71"/>
          <p:cNvSpPr>
            <a:spLocks noChangeArrowheads="1"/>
          </p:cNvSpPr>
          <p:nvPr/>
        </p:nvSpPr>
        <p:spPr bwMode="auto">
          <a:xfrm>
            <a:off x="3035300" y="2205038"/>
            <a:ext cx="1204913"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a:t>
            </a:r>
          </a:p>
        </p:txBody>
      </p:sp>
      <p:sp>
        <p:nvSpPr>
          <p:cNvPr id="524360" name="Rectangle 72"/>
          <p:cNvSpPr>
            <a:spLocks noChangeArrowheads="1"/>
          </p:cNvSpPr>
          <p:nvPr/>
        </p:nvSpPr>
        <p:spPr bwMode="auto">
          <a:xfrm>
            <a:off x="5632450" y="2205038"/>
            <a:ext cx="1219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 </a:t>
            </a:r>
          </a:p>
        </p:txBody>
      </p:sp>
      <p:sp>
        <p:nvSpPr>
          <p:cNvPr id="524361" name="Rectangle 73"/>
          <p:cNvSpPr>
            <a:spLocks noChangeArrowheads="1"/>
          </p:cNvSpPr>
          <p:nvPr/>
        </p:nvSpPr>
        <p:spPr bwMode="auto">
          <a:xfrm>
            <a:off x="700088" y="2205038"/>
            <a:ext cx="709612"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a:t>
            </a:r>
          </a:p>
          <a:p>
            <a:pPr eaLnBrk="0" hangingPunct="0">
              <a:buClrTx/>
              <a:buFontTx/>
              <a:buNone/>
            </a:pPr>
            <a:r>
              <a:rPr lang="zh-CN" altLang="en-US" sz="1800" b="1">
                <a:latin typeface="+mn-lt"/>
                <a:ea typeface="+mn-ea"/>
              </a:rPr>
              <a:t>汉字</a:t>
            </a:r>
          </a:p>
        </p:txBody>
      </p:sp>
      <p:sp>
        <p:nvSpPr>
          <p:cNvPr id="524362" name="Rectangle 74"/>
          <p:cNvSpPr>
            <a:spLocks noChangeArrowheads="1"/>
          </p:cNvSpPr>
          <p:nvPr/>
        </p:nvSpPr>
        <p:spPr bwMode="auto">
          <a:xfrm>
            <a:off x="8434388" y="2205038"/>
            <a:ext cx="709612"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显示</a:t>
            </a:r>
          </a:p>
          <a:p>
            <a:pPr eaLnBrk="0" hangingPunct="0">
              <a:buClrTx/>
              <a:buFontTx/>
              <a:buNone/>
            </a:pPr>
            <a:r>
              <a:rPr lang="zh-CN" altLang="en-US" sz="1800" b="1" dirty="0">
                <a:latin typeface="+mn-ea"/>
                <a:ea typeface="+mn-ea"/>
              </a:rPr>
              <a:t>汉字</a:t>
            </a:r>
          </a:p>
        </p:txBody>
      </p:sp>
      <p:sp>
        <p:nvSpPr>
          <p:cNvPr id="524363" name="Freeform 75"/>
          <p:cNvSpPr>
            <a:spLocks/>
          </p:cNvSpPr>
          <p:nvPr/>
        </p:nvSpPr>
        <p:spPr bwMode="auto">
          <a:xfrm>
            <a:off x="7053263" y="2713038"/>
            <a:ext cx="742950"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524364" name="Group 76"/>
          <p:cNvGrpSpPr>
            <a:grpSpLocks/>
          </p:cNvGrpSpPr>
          <p:nvPr/>
        </p:nvGrpSpPr>
        <p:grpSpPr bwMode="auto">
          <a:xfrm>
            <a:off x="5794375" y="2590800"/>
            <a:ext cx="654050" cy="339725"/>
            <a:chOff x="2315" y="3965"/>
            <a:chExt cx="496" cy="254"/>
          </a:xfrm>
        </p:grpSpPr>
        <p:sp>
          <p:nvSpPr>
            <p:cNvPr id="524365" name="Freeform 77"/>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6" name="Freeform 78"/>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7" name="Freeform 79"/>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8" name="Freeform 80"/>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grpSp>
      <p:grpSp>
        <p:nvGrpSpPr>
          <p:cNvPr id="524369" name="Group 81"/>
          <p:cNvGrpSpPr>
            <a:grpSpLocks/>
          </p:cNvGrpSpPr>
          <p:nvPr/>
        </p:nvGrpSpPr>
        <p:grpSpPr bwMode="auto">
          <a:xfrm>
            <a:off x="911225" y="1784350"/>
            <a:ext cx="7735888" cy="363538"/>
            <a:chOff x="317" y="1260"/>
            <a:chExt cx="4873" cy="229"/>
          </a:xfrm>
        </p:grpSpPr>
        <p:sp>
          <p:nvSpPr>
            <p:cNvPr id="524370" name="Line 82"/>
            <p:cNvSpPr>
              <a:spLocks noChangeShapeType="1"/>
            </p:cNvSpPr>
            <p:nvPr/>
          </p:nvSpPr>
          <p:spPr bwMode="auto">
            <a:xfrm>
              <a:off x="317" y="1373"/>
              <a:ext cx="4873"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1" name="Rectangle 83"/>
            <p:cNvSpPr>
              <a:spLocks noChangeArrowheads="1"/>
            </p:cNvSpPr>
            <p:nvPr/>
          </p:nvSpPr>
          <p:spPr bwMode="auto">
            <a:xfrm>
              <a:off x="2294" y="1260"/>
              <a:ext cx="994" cy="2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数据通信系统</a:t>
              </a:r>
            </a:p>
          </p:txBody>
        </p:sp>
      </p:grpSp>
      <p:sp>
        <p:nvSpPr>
          <p:cNvPr id="524372" name="Line 84"/>
          <p:cNvSpPr>
            <a:spLocks noChangeShapeType="1"/>
          </p:cNvSpPr>
          <p:nvPr/>
        </p:nvSpPr>
        <p:spPr bwMode="auto">
          <a:xfrm>
            <a:off x="3595688" y="3163888"/>
            <a:ext cx="0" cy="1660525"/>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3" name="Line 85"/>
          <p:cNvSpPr>
            <a:spLocks noChangeShapeType="1"/>
          </p:cNvSpPr>
          <p:nvPr/>
        </p:nvSpPr>
        <p:spPr bwMode="auto">
          <a:xfrm>
            <a:off x="757238" y="4067175"/>
            <a:ext cx="2806700" cy="952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4" name="Rectangle 86"/>
          <p:cNvSpPr>
            <a:spLocks noChangeArrowheads="1"/>
          </p:cNvSpPr>
          <p:nvPr/>
        </p:nvSpPr>
        <p:spPr bwMode="auto">
          <a:xfrm>
            <a:off x="1679575" y="3849688"/>
            <a:ext cx="1108075" cy="393700"/>
          </a:xfrm>
          <a:prstGeom prst="rect">
            <a:avLst/>
          </a:prstGeom>
          <a:solidFill>
            <a:srgbClr val="FFFF66"/>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源系统</a:t>
            </a:r>
          </a:p>
        </p:txBody>
      </p:sp>
      <p:sp>
        <p:nvSpPr>
          <p:cNvPr id="524375" name="Line 87"/>
          <p:cNvSpPr>
            <a:spLocks noChangeShapeType="1"/>
          </p:cNvSpPr>
          <p:nvPr/>
        </p:nvSpPr>
        <p:spPr bwMode="auto">
          <a:xfrm>
            <a:off x="5865813" y="4067175"/>
            <a:ext cx="3198812" cy="15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6" name="Rectangle 88"/>
          <p:cNvSpPr>
            <a:spLocks noChangeArrowheads="1"/>
          </p:cNvSpPr>
          <p:nvPr/>
        </p:nvSpPr>
        <p:spPr bwMode="auto">
          <a:xfrm>
            <a:off x="6718300" y="3865563"/>
            <a:ext cx="1273175" cy="393700"/>
          </a:xfrm>
          <a:prstGeom prst="rect">
            <a:avLst/>
          </a:prstGeom>
          <a:solidFill>
            <a:srgbClr val="FFCCFF"/>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目的系统</a:t>
            </a:r>
          </a:p>
        </p:txBody>
      </p:sp>
      <p:grpSp>
        <p:nvGrpSpPr>
          <p:cNvPr id="524387" name="Group 99"/>
          <p:cNvGrpSpPr>
            <a:grpSpLocks/>
          </p:cNvGrpSpPr>
          <p:nvPr/>
        </p:nvGrpSpPr>
        <p:grpSpPr bwMode="auto">
          <a:xfrm>
            <a:off x="3595688" y="3865563"/>
            <a:ext cx="2270125" cy="363537"/>
            <a:chOff x="2265" y="2435"/>
            <a:chExt cx="1430" cy="229"/>
          </a:xfrm>
        </p:grpSpPr>
        <p:sp>
          <p:nvSpPr>
            <p:cNvPr id="524378" name="Line 90"/>
            <p:cNvSpPr>
              <a:spLocks noChangeShapeType="1"/>
            </p:cNvSpPr>
            <p:nvPr/>
          </p:nvSpPr>
          <p:spPr bwMode="auto">
            <a:xfrm>
              <a:off x="2265" y="2562"/>
              <a:ext cx="143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9" name="Rectangle 91"/>
            <p:cNvSpPr>
              <a:spLocks noChangeArrowheads="1"/>
            </p:cNvSpPr>
            <p:nvPr/>
          </p:nvSpPr>
          <p:spPr bwMode="auto">
            <a:xfrm>
              <a:off x="2622" y="2435"/>
              <a:ext cx="734" cy="229"/>
            </a:xfrm>
            <a:prstGeom prst="rect">
              <a:avLst/>
            </a:prstGeom>
            <a:solidFill>
              <a:srgbClr val="CCFFFF"/>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传输系统</a:t>
              </a:r>
            </a:p>
          </p:txBody>
        </p:sp>
      </p:grpSp>
      <p:sp>
        <p:nvSpPr>
          <p:cNvPr id="524380" name="Line 92"/>
          <p:cNvSpPr>
            <a:spLocks noChangeShapeType="1"/>
          </p:cNvSpPr>
          <p:nvPr/>
        </p:nvSpPr>
        <p:spPr bwMode="auto">
          <a:xfrm flipH="1">
            <a:off x="5857875" y="3135313"/>
            <a:ext cx="7938" cy="1725612"/>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24381" name="Picture 9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2836863"/>
            <a:ext cx="8524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382" name="Picture 9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6213" y="2640013"/>
            <a:ext cx="709612"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4383" name="Group 95"/>
          <p:cNvGrpSpPr>
            <a:grpSpLocks/>
          </p:cNvGrpSpPr>
          <p:nvPr/>
        </p:nvGrpSpPr>
        <p:grpSpPr bwMode="auto">
          <a:xfrm>
            <a:off x="8528050" y="5016500"/>
            <a:ext cx="615950" cy="1262063"/>
            <a:chOff x="5168" y="3160"/>
            <a:chExt cx="388" cy="795"/>
          </a:xfrm>
        </p:grpSpPr>
        <p:sp>
          <p:nvSpPr>
            <p:cNvPr id="524384" name="Rectangle 96"/>
            <p:cNvSpPr>
              <a:spLocks noChangeArrowheads="1"/>
            </p:cNvSpPr>
            <p:nvPr/>
          </p:nvSpPr>
          <p:spPr bwMode="auto">
            <a:xfrm>
              <a:off x="5199"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输出信息</a:t>
              </a:r>
            </a:p>
          </p:txBody>
        </p:sp>
        <p:sp>
          <p:nvSpPr>
            <p:cNvPr id="524385" name="Line 97"/>
            <p:cNvSpPr>
              <a:spLocks noChangeShapeType="1"/>
            </p:cNvSpPr>
            <p:nvPr/>
          </p:nvSpPr>
          <p:spPr bwMode="auto">
            <a:xfrm>
              <a:off x="5168" y="3160"/>
              <a:ext cx="335"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4386" name="Rectangle 98"/>
          <p:cNvSpPr>
            <a:spLocks noChangeArrowheads="1"/>
          </p:cNvSpPr>
          <p:nvPr/>
        </p:nvSpPr>
        <p:spPr bwMode="auto">
          <a:xfrm>
            <a:off x="7908925" y="3311525"/>
            <a:ext cx="815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a:t>
            </a:r>
          </a:p>
        </p:txBody>
      </p:sp>
      <p:sp>
        <p:nvSpPr>
          <p:cNvPr id="524388" name="Text Box 10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52436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24369"/>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524297"/>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500"/>
                                  </p:stCondLst>
                                  <p:childTnLst>
                                    <p:set>
                                      <p:cBhvr>
                                        <p:cTn id="16" dur="1" fill="hold">
                                          <p:stCondLst>
                                            <p:cond delay="0"/>
                                          </p:stCondLst>
                                        </p:cTn>
                                        <p:tgtEl>
                                          <p:spTgt spid="52431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1000"/>
                                  </p:stCondLst>
                                  <p:childTnLst>
                                    <p:set>
                                      <p:cBhvr>
                                        <p:cTn id="19" dur="1" fill="hold">
                                          <p:stCondLst>
                                            <p:cond delay="0"/>
                                          </p:stCondLst>
                                        </p:cTn>
                                        <p:tgtEl>
                                          <p:spTgt spid="524300"/>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nodeType="afterEffect">
                                  <p:stCondLst>
                                    <p:cond delay="1000"/>
                                  </p:stCondLst>
                                  <p:childTnLst>
                                    <p:set>
                                      <p:cBhvr>
                                        <p:cTn id="22" dur="1" fill="hold">
                                          <p:stCondLst>
                                            <p:cond delay="0"/>
                                          </p:stCondLst>
                                        </p:cTn>
                                        <p:tgtEl>
                                          <p:spTgt spid="524318"/>
                                        </p:tgtEl>
                                        <p:attrNameLst>
                                          <p:attrName>style.visibility</p:attrName>
                                        </p:attrNameLst>
                                      </p:cBhvr>
                                      <p:to>
                                        <p:strVal val="visible"/>
                                      </p:to>
                                    </p:set>
                                  </p:childTnLst>
                                </p:cTn>
                              </p:par>
                            </p:childTnLst>
                          </p:cTn>
                        </p:par>
                        <p:par>
                          <p:cTn id="23" fill="hold" nodeType="afterGroup">
                            <p:stCondLst>
                              <p:cond delay="2500"/>
                            </p:stCondLst>
                            <p:childTnLst>
                              <p:par>
                                <p:cTn id="24" presetID="1" presetClass="entr" presetSubtype="0" fill="hold" nodeType="afterEffect">
                                  <p:stCondLst>
                                    <p:cond delay="1000"/>
                                  </p:stCondLst>
                                  <p:childTnLst>
                                    <p:set>
                                      <p:cBhvr>
                                        <p:cTn id="25" dur="1" fill="hold">
                                          <p:stCondLst>
                                            <p:cond delay="0"/>
                                          </p:stCondLst>
                                        </p:cTn>
                                        <p:tgtEl>
                                          <p:spTgt spid="524303"/>
                                        </p:tgtEl>
                                        <p:attrNameLst>
                                          <p:attrName>style.visibility</p:attrName>
                                        </p:attrNameLst>
                                      </p:cBhvr>
                                      <p:to>
                                        <p:strVal val="visible"/>
                                      </p:to>
                                    </p:set>
                                  </p:childTnLst>
                                </p:cTn>
                              </p:par>
                            </p:childTnLst>
                          </p:cTn>
                        </p:par>
                        <p:par>
                          <p:cTn id="26" fill="hold" nodeType="afterGroup">
                            <p:stCondLst>
                              <p:cond delay="3500"/>
                            </p:stCondLst>
                            <p:childTnLst>
                              <p:par>
                                <p:cTn id="27" presetID="1" presetClass="entr" presetSubtype="0" fill="hold" nodeType="afterEffect">
                                  <p:stCondLst>
                                    <p:cond delay="1000"/>
                                  </p:stCondLst>
                                  <p:childTnLst>
                                    <p:set>
                                      <p:cBhvr>
                                        <p:cTn id="28" dur="1" fill="hold">
                                          <p:stCondLst>
                                            <p:cond delay="0"/>
                                          </p:stCondLst>
                                        </p:cTn>
                                        <p:tgtEl>
                                          <p:spTgt spid="524294"/>
                                        </p:tgtEl>
                                        <p:attrNameLst>
                                          <p:attrName>style.visibility</p:attrName>
                                        </p:attrNameLst>
                                      </p:cBhvr>
                                      <p:to>
                                        <p:strVal val="visible"/>
                                      </p:to>
                                    </p:set>
                                  </p:childTnLst>
                                </p:cTn>
                              </p:par>
                            </p:childTnLst>
                          </p:cTn>
                        </p:par>
                        <p:par>
                          <p:cTn id="29" fill="hold" nodeType="afterGroup">
                            <p:stCondLst>
                              <p:cond delay="4500"/>
                            </p:stCondLst>
                            <p:childTnLst>
                              <p:par>
                                <p:cTn id="30" presetID="1" presetClass="entr" presetSubtype="0" fill="hold" nodeType="afterEffect">
                                  <p:stCondLst>
                                    <p:cond delay="1000"/>
                                  </p:stCondLst>
                                  <p:childTnLst>
                                    <p:set>
                                      <p:cBhvr>
                                        <p:cTn id="31" dur="1" fill="hold">
                                          <p:stCondLst>
                                            <p:cond delay="0"/>
                                          </p:stCondLst>
                                        </p:cTn>
                                        <p:tgtEl>
                                          <p:spTgt spid="524306"/>
                                        </p:tgtEl>
                                        <p:attrNameLst>
                                          <p:attrName>style.visibility</p:attrName>
                                        </p:attrNameLst>
                                      </p:cBhvr>
                                      <p:to>
                                        <p:strVal val="visible"/>
                                      </p:to>
                                    </p:set>
                                  </p:childTnLst>
                                </p:cTn>
                              </p:par>
                            </p:childTnLst>
                          </p:cTn>
                        </p:par>
                        <p:par>
                          <p:cTn id="32" fill="hold" nodeType="afterGroup">
                            <p:stCondLst>
                              <p:cond delay="5500"/>
                            </p:stCondLst>
                            <p:childTnLst>
                              <p:par>
                                <p:cTn id="33" presetID="1" presetClass="entr" presetSubtype="0" fill="hold" nodeType="afterEffect">
                                  <p:stCondLst>
                                    <p:cond delay="1000"/>
                                  </p:stCondLst>
                                  <p:childTnLst>
                                    <p:set>
                                      <p:cBhvr>
                                        <p:cTn id="34" dur="1" fill="hold">
                                          <p:stCondLst>
                                            <p:cond delay="0"/>
                                          </p:stCondLst>
                                        </p:cTn>
                                        <p:tgtEl>
                                          <p:spTgt spid="524321"/>
                                        </p:tgtEl>
                                        <p:attrNameLst>
                                          <p:attrName>style.visibility</p:attrName>
                                        </p:attrNameLst>
                                      </p:cBhvr>
                                      <p:to>
                                        <p:strVal val="visible"/>
                                      </p:to>
                                    </p:set>
                                  </p:childTnLst>
                                </p:cTn>
                              </p:par>
                            </p:childTnLst>
                          </p:cTn>
                        </p:par>
                        <p:par>
                          <p:cTn id="35" fill="hold" nodeType="afterGroup">
                            <p:stCondLst>
                              <p:cond delay="6500"/>
                            </p:stCondLst>
                            <p:childTnLst>
                              <p:par>
                                <p:cTn id="36" presetID="1" presetClass="entr" presetSubtype="0" fill="hold" nodeType="afterEffect">
                                  <p:stCondLst>
                                    <p:cond delay="1000"/>
                                  </p:stCondLst>
                                  <p:childTnLst>
                                    <p:set>
                                      <p:cBhvr>
                                        <p:cTn id="37" dur="1" fill="hold">
                                          <p:stCondLst>
                                            <p:cond delay="0"/>
                                          </p:stCondLst>
                                        </p:cTn>
                                        <p:tgtEl>
                                          <p:spTgt spid="524309"/>
                                        </p:tgtEl>
                                        <p:attrNameLst>
                                          <p:attrName>style.visibility</p:attrName>
                                        </p:attrNameLst>
                                      </p:cBhvr>
                                      <p:to>
                                        <p:strVal val="visible"/>
                                      </p:to>
                                    </p:set>
                                  </p:childTnLst>
                                </p:cTn>
                              </p:par>
                            </p:childTnLst>
                          </p:cTn>
                        </p:par>
                        <p:par>
                          <p:cTn id="38" fill="hold" nodeType="afterGroup">
                            <p:stCondLst>
                              <p:cond delay="7500"/>
                            </p:stCondLst>
                            <p:childTnLst>
                              <p:par>
                                <p:cTn id="39" presetID="1" presetClass="entr" presetSubtype="0" fill="hold" nodeType="afterEffect">
                                  <p:stCondLst>
                                    <p:cond delay="1000"/>
                                  </p:stCondLst>
                                  <p:childTnLst>
                                    <p:set>
                                      <p:cBhvr>
                                        <p:cTn id="40" dur="1" fill="hold">
                                          <p:stCondLst>
                                            <p:cond delay="0"/>
                                          </p:stCondLst>
                                        </p:cTn>
                                        <p:tgtEl>
                                          <p:spTgt spid="524315"/>
                                        </p:tgtEl>
                                        <p:attrNameLst>
                                          <p:attrName>style.visibility</p:attrName>
                                        </p:attrNameLst>
                                      </p:cBhvr>
                                      <p:to>
                                        <p:strVal val="visible"/>
                                      </p:to>
                                    </p:set>
                                  </p:childTnLst>
                                </p:cTn>
                              </p:par>
                            </p:childTnLst>
                          </p:cTn>
                        </p:par>
                        <p:par>
                          <p:cTn id="41" fill="hold" nodeType="afterGroup">
                            <p:stCondLst>
                              <p:cond delay="8500"/>
                            </p:stCondLst>
                            <p:childTnLst>
                              <p:par>
                                <p:cTn id="42" presetID="1" presetClass="entr" presetSubtype="0" fill="hold" nodeType="afterEffect">
                                  <p:stCondLst>
                                    <p:cond delay="1000"/>
                                  </p:stCondLst>
                                  <p:childTnLst>
                                    <p:set>
                                      <p:cBhvr>
                                        <p:cTn id="43" dur="1" fill="hold">
                                          <p:stCondLst>
                                            <p:cond delay="0"/>
                                          </p:stCondLst>
                                        </p:cTn>
                                        <p:tgtEl>
                                          <p:spTgt spid="524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r>
              <a:rPr lang="en-US" altLang="en-US">
                <a:latin typeface="华文新魏" pitchFamily="2" charset="-122"/>
              </a:rPr>
              <a:t>直通UTP电缆</a:t>
            </a:r>
            <a:endParaRPr lang="zh-CN" altLang="en-US">
              <a:latin typeface="华文新魏" pitchFamily="2" charset="-122"/>
            </a:endParaRPr>
          </a:p>
        </p:txBody>
      </p:sp>
      <p:sp>
        <p:nvSpPr>
          <p:cNvPr id="6676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7653" name="Picture 5"/>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060575"/>
            <a:ext cx="78486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54" name="Picture 6"/>
          <p:cNvPicPr>
            <a:picLocks noChangeAspect="1" noChangeArrowheads="1"/>
          </p:cNvPicPr>
          <p:nvPr/>
        </p:nvPicPr>
        <p:blipFill>
          <a:blip r:embed="rId7">
            <a:lum bright="-18000"/>
            <a:extLst>
              <a:ext uri="{28A0092B-C50C-407E-A947-70E740481C1C}">
                <a14:useLocalDpi xmlns:a14="http://schemas.microsoft.com/office/drawing/2010/main" val="0"/>
              </a:ext>
            </a:extLst>
          </a:blip>
          <a:srcRect/>
          <a:stretch>
            <a:fillRect/>
          </a:stretch>
        </p:blipFill>
        <p:spPr bwMode="auto">
          <a:xfrm>
            <a:off x="755650" y="4221163"/>
            <a:ext cx="3770313" cy="133191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55" name="Picture 7"/>
          <p:cNvPicPr>
            <a:picLocks noChangeAspect="1" noChangeArrowheads="1"/>
          </p:cNvPicPr>
          <p:nvPr/>
        </p:nvPicPr>
        <p:blipFill>
          <a:blip r:embed="rId8">
            <a:lum bright="-18000"/>
            <a:extLst>
              <a:ext uri="{28A0092B-C50C-407E-A947-70E740481C1C}">
                <a14:useLocalDpi xmlns:a14="http://schemas.microsoft.com/office/drawing/2010/main" val="0"/>
              </a:ext>
            </a:extLst>
          </a:blip>
          <a:srcRect/>
          <a:stretch>
            <a:fillRect/>
          </a:stretch>
        </p:blipFill>
        <p:spPr bwMode="auto">
          <a:xfrm>
            <a:off x="4716463" y="4221163"/>
            <a:ext cx="4105275" cy="1323975"/>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7656" name="Rectangle 8"/>
          <p:cNvSpPr>
            <a:spLocks noGrp="1" noChangeArrowheads="1"/>
          </p:cNvSpPr>
          <p:nvPr>
            <p:ph type="body" sz="half" idx="1"/>
          </p:nvPr>
        </p:nvSpPr>
        <p:spPr>
          <a:xfrm>
            <a:off x="1116013" y="5734050"/>
            <a:ext cx="2736850" cy="431800"/>
          </a:xfrm>
          <a:noFill/>
          <a:ln/>
        </p:spPr>
        <p:txBody>
          <a:bodyPr/>
          <a:lstStyle/>
          <a:p>
            <a:pPr algn="ctr">
              <a:buFont typeface="Wingdings" pitchFamily="2" charset="2"/>
              <a:buNone/>
            </a:pPr>
            <a:r>
              <a:rPr lang="zh-CN" altLang="en-US" sz="2000"/>
              <a:t>计算机与集线器相连</a:t>
            </a:r>
          </a:p>
        </p:txBody>
      </p:sp>
      <p:sp>
        <p:nvSpPr>
          <p:cNvPr id="667657" name="Rectangle 9"/>
          <p:cNvSpPr>
            <a:spLocks noChangeArrowheads="1"/>
          </p:cNvSpPr>
          <p:nvPr/>
        </p:nvSpPr>
        <p:spPr bwMode="auto">
          <a:xfrm>
            <a:off x="4787900" y="5589588"/>
            <a:ext cx="388778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9"/>
              </a:buBlip>
              <a:defRPr kumimoji="1" sz="2400" b="1">
                <a:solidFill>
                  <a:srgbClr val="000000"/>
                </a:solidFill>
                <a:latin typeface="Arial" pitchFamily="34" charset="0"/>
                <a:ea typeface="华文楷体" pitchFamily="2" charset="-122"/>
              </a:defRPr>
            </a:lvl2pPr>
            <a:lvl3pPr marL="1325563" indent="-228600">
              <a:buSzPct val="65000"/>
              <a:buBlip>
                <a:blip r:embed="rId10"/>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集线器的直通级联端口与另一集线器的普通交叉端口级联</a:t>
            </a:r>
          </a:p>
        </p:txBody>
      </p:sp>
      <p:sp>
        <p:nvSpPr>
          <p:cNvPr id="667658" name="Text Box 10"/>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59" name="Text Box 11"/>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60"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21576168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zh-CN" altLang="en-US">
                <a:latin typeface="华文新魏" pitchFamily="2" charset="-122"/>
              </a:rPr>
              <a:t>交叉</a:t>
            </a:r>
            <a:r>
              <a:rPr lang="en-US" altLang="en-US">
                <a:latin typeface="华文新魏" pitchFamily="2" charset="-122"/>
              </a:rPr>
              <a:t>UTP电缆</a:t>
            </a:r>
            <a:endParaRPr lang="zh-CN" altLang="en-US">
              <a:latin typeface="华文新魏" pitchFamily="2" charset="-122"/>
            </a:endParaRPr>
          </a:p>
        </p:txBody>
      </p:sp>
      <p:sp>
        <p:nvSpPr>
          <p:cNvPr id="6768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76872" name="Rectangle 8"/>
          <p:cNvSpPr>
            <a:spLocks noChangeArrowheads="1"/>
          </p:cNvSpPr>
          <p:nvPr/>
        </p:nvSpPr>
        <p:spPr bwMode="auto">
          <a:xfrm>
            <a:off x="1187450" y="6021388"/>
            <a:ext cx="6985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6"/>
              </a:buBlip>
              <a:defRPr kumimoji="1" sz="2400" b="1">
                <a:solidFill>
                  <a:srgbClr val="000000"/>
                </a:solidFill>
                <a:latin typeface="Arial" pitchFamily="34" charset="0"/>
                <a:ea typeface="华文楷体" pitchFamily="2" charset="-122"/>
              </a:defRPr>
            </a:lvl2pPr>
            <a:lvl3pPr marL="1325563" indent="-228600">
              <a:buSzPct val="65000"/>
              <a:buBlip>
                <a:blip r:embed="rId7"/>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集线器的普通交叉端口与另一集线器的普通交叉端口级联</a:t>
            </a:r>
          </a:p>
        </p:txBody>
      </p:sp>
      <p:sp>
        <p:nvSpPr>
          <p:cNvPr id="676873" name="Text Box 9"/>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76874" name="Text Box 10"/>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568A</a:t>
            </a:r>
          </a:p>
        </p:txBody>
      </p:sp>
      <p:pic>
        <p:nvPicPr>
          <p:cNvPr id="676875" name="Picture 11"/>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060575"/>
            <a:ext cx="77819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876" name="Picture 12"/>
          <p:cNvPicPr>
            <a:picLocks noChangeAspect="1" noChangeArrowheads="1"/>
          </p:cNvPicPr>
          <p:nvPr/>
        </p:nvPicPr>
        <p:blipFill>
          <a:blip r:embed="rId9">
            <a:lum bright="-18000"/>
            <a:extLst>
              <a:ext uri="{28A0092B-C50C-407E-A947-70E740481C1C}">
                <a14:useLocalDpi xmlns:a14="http://schemas.microsoft.com/office/drawing/2010/main" val="0"/>
              </a:ext>
            </a:extLst>
          </a:blip>
          <a:srcRect/>
          <a:stretch>
            <a:fillRect/>
          </a:stretch>
        </p:blipFill>
        <p:spPr bwMode="auto">
          <a:xfrm>
            <a:off x="1763713" y="4221163"/>
            <a:ext cx="5688012" cy="1798637"/>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878" name="Text Box 1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val="1116324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准备</a:t>
            </a:r>
          </a:p>
        </p:txBody>
      </p:sp>
      <p:sp>
        <p:nvSpPr>
          <p:cNvPr id="6686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8677" name="Picture 5" descr="RJ45_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188" t="16216" r="12701" b="16727"/>
          <a:stretch>
            <a:fillRect/>
          </a:stretch>
        </p:blipFill>
        <p:spPr bwMode="auto">
          <a:xfrm>
            <a:off x="3779838" y="2060575"/>
            <a:ext cx="1752600"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8678" name="Text Box 6"/>
          <p:cNvSpPr txBox="1">
            <a:spLocks noChangeArrowheads="1"/>
          </p:cNvSpPr>
          <p:nvPr/>
        </p:nvSpPr>
        <p:spPr bwMode="auto">
          <a:xfrm>
            <a:off x="971550" y="3500438"/>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UTP</a:t>
            </a:r>
          </a:p>
        </p:txBody>
      </p:sp>
      <p:sp>
        <p:nvSpPr>
          <p:cNvPr id="668679" name="Text Box 7"/>
          <p:cNvSpPr txBox="1">
            <a:spLocks noChangeArrowheads="1"/>
          </p:cNvSpPr>
          <p:nvPr/>
        </p:nvSpPr>
        <p:spPr bwMode="auto">
          <a:xfrm>
            <a:off x="1042988" y="5805488"/>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压线钳</a:t>
            </a:r>
          </a:p>
        </p:txBody>
      </p:sp>
      <p:sp>
        <p:nvSpPr>
          <p:cNvPr id="668680" name="Text Box 8"/>
          <p:cNvSpPr txBox="1">
            <a:spLocks noChangeArrowheads="1"/>
          </p:cNvSpPr>
          <p:nvPr/>
        </p:nvSpPr>
        <p:spPr bwMode="auto">
          <a:xfrm>
            <a:off x="3851275" y="3213100"/>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RJ45</a:t>
            </a:r>
            <a:r>
              <a:rPr kumimoji="0" lang="zh-CN" altLang="en-US" sz="2400" b="1">
                <a:latin typeface="+mn-lt"/>
                <a:ea typeface="+mn-ea"/>
              </a:rPr>
              <a:t>接头</a:t>
            </a:r>
          </a:p>
        </p:txBody>
      </p:sp>
      <p:sp>
        <p:nvSpPr>
          <p:cNvPr id="668681" name="Text Box 9"/>
          <p:cNvSpPr txBox="1">
            <a:spLocks noChangeArrowheads="1"/>
          </p:cNvSpPr>
          <p:nvPr/>
        </p:nvSpPr>
        <p:spPr bwMode="auto">
          <a:xfrm>
            <a:off x="6804025" y="3213100"/>
            <a:ext cx="1471613"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护套</a:t>
            </a:r>
          </a:p>
        </p:txBody>
      </p:sp>
      <p:sp>
        <p:nvSpPr>
          <p:cNvPr id="668682" name="Text Box 10"/>
          <p:cNvSpPr txBox="1">
            <a:spLocks noChangeArrowheads="1"/>
          </p:cNvSpPr>
          <p:nvPr/>
        </p:nvSpPr>
        <p:spPr bwMode="auto">
          <a:xfrm>
            <a:off x="6732588" y="4724400"/>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简易测线仪</a:t>
            </a:r>
          </a:p>
        </p:txBody>
      </p:sp>
      <p:pic>
        <p:nvPicPr>
          <p:cNvPr id="668683" name="Picture 11" descr="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773238"/>
            <a:ext cx="2209800" cy="1658937"/>
          </a:xfrm>
          <a:prstGeom prst="rect">
            <a:avLst/>
          </a:prstGeom>
          <a:noFill/>
          <a:extLst>
            <a:ext uri="{909E8E84-426E-40DD-AFC4-6F175D3DCCD1}">
              <a14:hiddenFill xmlns:a14="http://schemas.microsoft.com/office/drawing/2010/main">
                <a:solidFill>
                  <a:srgbClr val="FFFFFF"/>
                </a:solidFill>
              </a14:hiddenFill>
            </a:ext>
          </a:extLst>
        </p:spPr>
      </p:pic>
      <p:pic>
        <p:nvPicPr>
          <p:cNvPr id="668684" name="Picture 12" descr="34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2060575"/>
            <a:ext cx="2179638" cy="857250"/>
          </a:xfrm>
          <a:prstGeom prst="rect">
            <a:avLst/>
          </a:prstGeom>
          <a:noFill/>
          <a:extLst>
            <a:ext uri="{909E8E84-426E-40DD-AFC4-6F175D3DCCD1}">
              <a14:hiddenFill xmlns:a14="http://schemas.microsoft.com/office/drawing/2010/main">
                <a:solidFill>
                  <a:srgbClr val="FFFFFF"/>
                </a:solidFill>
              </a14:hiddenFill>
            </a:ext>
          </a:extLst>
        </p:spPr>
      </p:pic>
      <p:pic>
        <p:nvPicPr>
          <p:cNvPr id="668685" name="Picture 13" descr="34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4221163"/>
            <a:ext cx="2168525" cy="1441450"/>
          </a:xfrm>
          <a:prstGeom prst="rect">
            <a:avLst/>
          </a:prstGeom>
          <a:noFill/>
          <a:extLst>
            <a:ext uri="{909E8E84-426E-40DD-AFC4-6F175D3DCCD1}">
              <a14:hiddenFill xmlns:a14="http://schemas.microsoft.com/office/drawing/2010/main">
                <a:solidFill>
                  <a:srgbClr val="FFFFFF"/>
                </a:solidFill>
              </a14:hiddenFill>
            </a:ext>
          </a:extLst>
        </p:spPr>
      </p:pic>
      <p:pic>
        <p:nvPicPr>
          <p:cNvPr id="668686" name="Picture 14" descr="34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3789363"/>
            <a:ext cx="1930400" cy="2400300"/>
          </a:xfrm>
          <a:prstGeom prst="rect">
            <a:avLst/>
          </a:prstGeom>
          <a:noFill/>
          <a:extLst>
            <a:ext uri="{909E8E84-426E-40DD-AFC4-6F175D3DCCD1}">
              <a14:hiddenFill xmlns:a14="http://schemas.microsoft.com/office/drawing/2010/main">
                <a:solidFill>
                  <a:srgbClr val="FFFFFF"/>
                </a:solidFill>
              </a14:hiddenFill>
            </a:ext>
          </a:extLst>
        </p:spPr>
      </p:pic>
      <p:sp>
        <p:nvSpPr>
          <p:cNvPr id="66868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val="3404527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步骤一</a:t>
            </a:r>
          </a:p>
        </p:txBody>
      </p:sp>
      <p:sp>
        <p:nvSpPr>
          <p:cNvPr id="6697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9701" name="Picture 5" descr="35"/>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1187450" y="1773238"/>
            <a:ext cx="7162800" cy="4562475"/>
          </a:xfrm>
          <a:prstGeom prst="rect">
            <a:avLst/>
          </a:prstGeom>
          <a:noFill/>
          <a:extLst>
            <a:ext uri="{909E8E84-426E-40DD-AFC4-6F175D3DCCD1}">
              <a14:hiddenFill xmlns:a14="http://schemas.microsoft.com/office/drawing/2010/main">
                <a:solidFill>
                  <a:srgbClr val="FFFFFF"/>
                </a:solidFill>
              </a14:hiddenFill>
            </a:ext>
          </a:extLst>
        </p:spPr>
      </p:pic>
      <p:sp>
        <p:nvSpPr>
          <p:cNvPr id="6697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val="6053438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步骤二</a:t>
            </a:r>
          </a:p>
        </p:txBody>
      </p:sp>
      <p:sp>
        <p:nvSpPr>
          <p:cNvPr id="67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0725" name="Picture 5"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1844675"/>
            <a:ext cx="6553200" cy="4556125"/>
          </a:xfrm>
          <a:prstGeom prst="rect">
            <a:avLst/>
          </a:prstGeom>
          <a:noFill/>
          <a:extLst>
            <a:ext uri="{909E8E84-426E-40DD-AFC4-6F175D3DCCD1}">
              <a14:hiddenFill xmlns:a14="http://schemas.microsoft.com/office/drawing/2010/main">
                <a:solidFill>
                  <a:srgbClr val="FFFFFF"/>
                </a:solidFill>
              </a14:hiddenFill>
            </a:ext>
          </a:extLst>
        </p:spPr>
      </p:pic>
      <p:sp>
        <p:nvSpPr>
          <p:cNvPr id="6707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val="31269218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步骤三</a:t>
            </a:r>
          </a:p>
        </p:txBody>
      </p:sp>
      <p:sp>
        <p:nvSpPr>
          <p:cNvPr id="67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1749" name="Picture 5" descr="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060575"/>
            <a:ext cx="5867400" cy="3851275"/>
          </a:xfrm>
          <a:prstGeom prst="rect">
            <a:avLst/>
          </a:prstGeom>
          <a:noFill/>
          <a:extLst>
            <a:ext uri="{909E8E84-426E-40DD-AFC4-6F175D3DCCD1}">
              <a14:hiddenFill xmlns:a14="http://schemas.microsoft.com/office/drawing/2010/main">
                <a:solidFill>
                  <a:srgbClr val="FFFFFF"/>
                </a:solidFill>
              </a14:hiddenFill>
            </a:ext>
          </a:extLst>
        </p:spPr>
      </p:pic>
      <p:sp>
        <p:nvSpPr>
          <p:cNvPr id="6717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extLst>
      <p:ext uri="{BB962C8B-B14F-4D97-AF65-F5344CB8AC3E}">
        <p14:creationId xmlns:p14="http://schemas.microsoft.com/office/powerpoint/2010/main" val="10134012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步骤四</a:t>
            </a:r>
          </a:p>
        </p:txBody>
      </p:sp>
      <p:sp>
        <p:nvSpPr>
          <p:cNvPr id="67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2773" name="Picture 5" descr="MVC-012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844675"/>
            <a:ext cx="5040313" cy="3595688"/>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672774" name="Text Box 6"/>
          <p:cNvSpPr txBox="1">
            <a:spLocks noChangeArrowheads="1"/>
          </p:cNvSpPr>
          <p:nvPr/>
        </p:nvSpPr>
        <p:spPr bwMode="auto">
          <a:xfrm>
            <a:off x="3276600" y="5661025"/>
            <a:ext cx="2879725"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b="1">
                <a:effectLst>
                  <a:outerShdw blurRad="38100" dist="38100" dir="2700000" algn="tl">
                    <a:srgbClr val="C0C0C0"/>
                  </a:outerShdw>
                </a:effectLst>
                <a:latin typeface="楷体_GB2312" pitchFamily="49" charset="-122"/>
                <a:ea typeface="楷体_GB2312" pitchFamily="49" charset="-122"/>
              </a:rPr>
              <a:t>将护套套入接头</a:t>
            </a:r>
            <a:endParaRPr kumimoji="0" lang="en-US" altLang="zh-CN" b="1">
              <a:effectLst>
                <a:outerShdw blurRad="38100" dist="38100" dir="2700000" algn="tl">
                  <a:srgbClr val="C0C0C0"/>
                </a:outerShdw>
              </a:effectLst>
              <a:latin typeface="楷体_GB2312" pitchFamily="49" charset="-122"/>
              <a:ea typeface="楷体_GB2312" pitchFamily="49" charset="-122"/>
            </a:endParaRPr>
          </a:p>
        </p:txBody>
      </p:sp>
      <p:sp>
        <p:nvSpPr>
          <p:cNvPr id="6727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extLst>
      <p:ext uri="{BB962C8B-B14F-4D97-AF65-F5344CB8AC3E}">
        <p14:creationId xmlns:p14="http://schemas.microsoft.com/office/powerpoint/2010/main" val="320013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测试</a:t>
            </a:r>
          </a:p>
        </p:txBody>
      </p:sp>
      <p:sp>
        <p:nvSpPr>
          <p:cNvPr id="67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3797" name="Picture 5" descr="MVC-010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916113"/>
            <a:ext cx="3959225" cy="2970212"/>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673798" name="Picture 6" descr="MVC-011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916113"/>
            <a:ext cx="3924300" cy="2971800"/>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673799" name="Text Box 7"/>
          <p:cNvSpPr txBox="1">
            <a:spLocks noChangeArrowheads="1"/>
          </p:cNvSpPr>
          <p:nvPr/>
        </p:nvSpPr>
        <p:spPr bwMode="auto">
          <a:xfrm>
            <a:off x="684213" y="5084763"/>
            <a:ext cx="41052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将电缆两端分别插入测线仪</a:t>
            </a:r>
            <a:r>
              <a:rPr kumimoji="0" lang="zh-TW" altLang="zh-CN" sz="2000" b="1">
                <a:latin typeface="+mn-lt"/>
                <a:ea typeface="+mn-ea"/>
              </a:rPr>
              <a:t>的</a:t>
            </a:r>
            <a:r>
              <a:rPr kumimoji="0" lang="zh-CN" altLang="en-US" sz="2000" b="1">
                <a:latin typeface="+mn-lt"/>
                <a:ea typeface="+mn-ea"/>
              </a:rPr>
              <a:t>发</a:t>
            </a:r>
            <a:r>
              <a:rPr kumimoji="0" lang="zh-TW" altLang="zh-CN" sz="2000" b="1">
                <a:latin typeface="+mn-lt"/>
                <a:ea typeface="+mn-ea"/>
              </a:rPr>
              <a:t>送端和接收端</a:t>
            </a:r>
            <a:endParaRPr kumimoji="0" lang="en-US" altLang="zh-CN" sz="2000" b="1">
              <a:latin typeface="+mn-lt"/>
              <a:ea typeface="+mn-ea"/>
            </a:endParaRPr>
          </a:p>
        </p:txBody>
      </p:sp>
      <p:sp>
        <p:nvSpPr>
          <p:cNvPr id="673800" name="Text Box 8"/>
          <p:cNvSpPr txBox="1">
            <a:spLocks noChangeArrowheads="1"/>
          </p:cNvSpPr>
          <p:nvPr/>
        </p:nvSpPr>
        <p:spPr bwMode="auto">
          <a:xfrm>
            <a:off x="4787900" y="5084763"/>
            <a:ext cx="4105275"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开启测线仪的开关，如</a:t>
            </a:r>
            <a:r>
              <a:rPr kumimoji="0" lang="zh-TW" altLang="zh-CN" sz="2000" b="1">
                <a:latin typeface="+mn-lt"/>
                <a:ea typeface="+mn-ea"/>
              </a:rPr>
              <a:t>接收端上的</a:t>
            </a:r>
            <a:r>
              <a:rPr kumimoji="0" lang="zh-CN" altLang="en-US" sz="2000" b="1">
                <a:latin typeface="+mn-lt"/>
                <a:ea typeface="+mn-ea"/>
              </a:rPr>
              <a:t>灯</a:t>
            </a:r>
            <a:r>
              <a:rPr kumimoji="0" lang="zh-TW" altLang="zh-CN" sz="2000" b="1">
                <a:latin typeface="+mn-lt"/>
                <a:ea typeface="+mn-ea"/>
              </a:rPr>
              <a:t>按照 1和2、3和6、4和5、7和8 的</a:t>
            </a:r>
            <a:r>
              <a:rPr kumimoji="0" lang="zh-CN" altLang="en-US" sz="2000" b="1">
                <a:latin typeface="+mn-lt"/>
                <a:ea typeface="+mn-ea"/>
              </a:rPr>
              <a:t>顺</a:t>
            </a:r>
            <a:r>
              <a:rPr kumimoji="0" lang="zh-TW" altLang="zh-CN" sz="2000" b="1">
                <a:latin typeface="+mn-lt"/>
                <a:ea typeface="+mn-ea"/>
              </a:rPr>
              <a:t>序</a:t>
            </a:r>
            <a:r>
              <a:rPr kumimoji="0" lang="zh-CN" altLang="en-US" sz="2000" b="1">
                <a:latin typeface="+mn-lt"/>
                <a:ea typeface="+mn-ea"/>
              </a:rPr>
              <a:t>闪烁</a:t>
            </a:r>
            <a:r>
              <a:rPr kumimoji="0" lang="zh-TW" altLang="zh-CN" sz="2000" b="1">
                <a:latin typeface="+mn-lt"/>
                <a:ea typeface="+mn-ea"/>
              </a:rPr>
              <a:t>，即代表此</a:t>
            </a:r>
            <a:r>
              <a:rPr kumimoji="0" lang="zh-CN" altLang="en-US" sz="2000" b="1">
                <a:latin typeface="+mn-lt"/>
                <a:ea typeface="+mn-ea"/>
              </a:rPr>
              <a:t>线路</a:t>
            </a:r>
            <a:r>
              <a:rPr kumimoji="0" lang="zh-TW" altLang="zh-CN" sz="2000" b="1">
                <a:latin typeface="+mn-lt"/>
                <a:ea typeface="+mn-ea"/>
              </a:rPr>
              <a:t>正常。</a:t>
            </a:r>
            <a:endParaRPr kumimoji="0" lang="en-US" altLang="zh-CN" sz="2000" b="1">
              <a:latin typeface="+mn-lt"/>
              <a:ea typeface="+mn-ea"/>
            </a:endParaRPr>
          </a:p>
        </p:txBody>
      </p:sp>
      <p:sp>
        <p:nvSpPr>
          <p:cNvPr id="673801" name="Text Box 9"/>
          <p:cNvSpPr txBox="1">
            <a:spLocks noChangeArrowheads="1"/>
          </p:cNvSpPr>
          <p:nvPr/>
        </p:nvSpPr>
        <p:spPr bwMode="auto">
          <a:xfrm>
            <a:off x="2339975" y="414972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接收端</a:t>
            </a:r>
          </a:p>
        </p:txBody>
      </p:sp>
      <p:sp>
        <p:nvSpPr>
          <p:cNvPr id="673802" name="Text Box 10"/>
          <p:cNvSpPr txBox="1">
            <a:spLocks noChangeArrowheads="1"/>
          </p:cNvSpPr>
          <p:nvPr/>
        </p:nvSpPr>
        <p:spPr bwMode="auto">
          <a:xfrm>
            <a:off x="2484438" y="1916113"/>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发送端</a:t>
            </a:r>
          </a:p>
        </p:txBody>
      </p:sp>
      <p:sp>
        <p:nvSpPr>
          <p:cNvPr id="673803"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extLst>
      <p:ext uri="{BB962C8B-B14F-4D97-AF65-F5344CB8AC3E}">
        <p14:creationId xmlns:p14="http://schemas.microsoft.com/office/powerpoint/2010/main" val="35658714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zh-CN" altLang="en-US"/>
              <a:t>同轴电缆</a:t>
            </a:r>
          </a:p>
        </p:txBody>
      </p:sp>
      <p:sp>
        <p:nvSpPr>
          <p:cNvPr id="6533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53317" name="Picture 5" descr="39"/>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63713" y="2133600"/>
            <a:ext cx="5715000" cy="3509963"/>
          </a:xfrm>
          <a:prstGeom prst="rect">
            <a:avLst/>
          </a:prstGeom>
          <a:noFill/>
          <a:extLst>
            <a:ext uri="{909E8E84-426E-40DD-AFC4-6F175D3DCCD1}">
              <a14:hiddenFill xmlns:a14="http://schemas.microsoft.com/office/drawing/2010/main">
                <a:solidFill>
                  <a:srgbClr val="FFFFFF"/>
                </a:solidFill>
              </a14:hiddenFill>
            </a:ext>
          </a:extLst>
        </p:spPr>
      </p:pic>
      <p:sp>
        <p:nvSpPr>
          <p:cNvPr id="6533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41909825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a:latin typeface="华文新魏" pitchFamily="2" charset="-122"/>
              </a:rPr>
              <a:t>同轴电缆的种类</a:t>
            </a:r>
          </a:p>
        </p:txBody>
      </p:sp>
      <p:sp>
        <p:nvSpPr>
          <p:cNvPr id="654339" name="Rectangle 3"/>
          <p:cNvSpPr>
            <a:spLocks noGrp="1" noChangeArrowheads="1"/>
          </p:cNvSpPr>
          <p:nvPr>
            <p:ph type="body" idx="1"/>
          </p:nvPr>
        </p:nvSpPr>
        <p:spPr/>
        <p:txBody>
          <a:bodyPr/>
          <a:lstStyle/>
          <a:p>
            <a:pPr>
              <a:lnSpc>
                <a:spcPct val="120000"/>
              </a:lnSpc>
            </a:pPr>
            <a:r>
              <a:rPr lang="zh-CN" altLang="en-US" sz="2800">
                <a:solidFill>
                  <a:srgbClr val="FF0000"/>
                </a:solidFill>
                <a:latin typeface="华文新魏" pitchFamily="2" charset="-122"/>
              </a:rPr>
              <a:t>基带同轴电缆</a:t>
            </a:r>
          </a:p>
          <a:p>
            <a:pPr>
              <a:lnSpc>
                <a:spcPct val="120000"/>
              </a:lnSpc>
              <a:buFont typeface="Wingdings" pitchFamily="2" charset="2"/>
              <a:buNone/>
            </a:pPr>
            <a:r>
              <a:rPr lang="zh-CN" altLang="en-US" sz="2800">
                <a:latin typeface="华文新魏" pitchFamily="2" charset="-122"/>
              </a:rPr>
              <a:t>             一条电缆只用于一个信道，阻抗为</a:t>
            </a:r>
            <a:r>
              <a:rPr lang="en-US" altLang="zh-CN" sz="2800">
                <a:latin typeface="华文新魏" pitchFamily="2" charset="-122"/>
              </a:rPr>
              <a:t>50</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，用于数字传输，例如：计算机网络。</a:t>
            </a:r>
            <a:endParaRPr lang="zh-CN" altLang="en-US" sz="2800" b="0">
              <a:latin typeface="华文新魏" pitchFamily="2" charset="-122"/>
            </a:endParaRPr>
          </a:p>
          <a:p>
            <a:pPr>
              <a:lnSpc>
                <a:spcPct val="120000"/>
              </a:lnSpc>
            </a:pPr>
            <a:r>
              <a:rPr lang="zh-CN" altLang="en-US" sz="2800">
                <a:solidFill>
                  <a:srgbClr val="FF0000"/>
                </a:solidFill>
                <a:latin typeface="华文新魏" pitchFamily="2" charset="-122"/>
              </a:rPr>
              <a:t>宽带同轴电缆</a:t>
            </a:r>
          </a:p>
          <a:p>
            <a:pPr>
              <a:lnSpc>
                <a:spcPct val="120000"/>
              </a:lnSpc>
              <a:buFont typeface="Wingdings" pitchFamily="2" charset="2"/>
              <a:buNone/>
            </a:pPr>
            <a:r>
              <a:rPr lang="zh-CN" altLang="en-US" sz="2800">
                <a:latin typeface="华文新魏" pitchFamily="2" charset="-122"/>
              </a:rPr>
              <a:t>             一条电缆可同时传输不同频率的多路模拟信号，阻抗为</a:t>
            </a:r>
            <a:r>
              <a:rPr lang="en-US" altLang="zh-CN" sz="2800">
                <a:latin typeface="华文新魏" pitchFamily="2" charset="-122"/>
              </a:rPr>
              <a:t>75 </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，用于模拟传输，</a:t>
            </a:r>
            <a:r>
              <a:rPr lang="en-US" altLang="zh-CN" sz="2800">
                <a:latin typeface="华文新魏" pitchFamily="2" charset="-122"/>
                <a:sym typeface="Symbol" pitchFamily="18" charset="2"/>
              </a:rPr>
              <a:t>300</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450MHz</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100km</a:t>
            </a:r>
            <a:r>
              <a:rPr lang="zh-CN" altLang="en-US" sz="2800">
                <a:latin typeface="华文新魏" pitchFamily="2" charset="-122"/>
                <a:sym typeface="Symbol" pitchFamily="18" charset="2"/>
              </a:rPr>
              <a:t>，需要放大器。现主要用于</a:t>
            </a:r>
            <a:r>
              <a:rPr lang="en-US" altLang="zh-CN" sz="2800">
                <a:latin typeface="华文新魏" pitchFamily="2" charset="-122"/>
                <a:sym typeface="Symbol" pitchFamily="18" charset="2"/>
              </a:rPr>
              <a:t>CATV</a:t>
            </a:r>
            <a:r>
              <a:rPr lang="zh-CN" altLang="en-US" sz="2800">
                <a:latin typeface="华文新魏" pitchFamily="2" charset="-122"/>
                <a:sym typeface="Symbol" pitchFamily="18" charset="2"/>
              </a:rPr>
              <a:t>。</a:t>
            </a:r>
            <a:endParaRPr lang="zh-CN" altLang="en-US" sz="2800"/>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43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110793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809625" y="1773238"/>
            <a:ext cx="7958138" cy="4608512"/>
          </a:xfrm>
        </p:spPr>
        <p:txBody>
          <a:bodyPr/>
          <a:lstStyle/>
          <a:p>
            <a:pPr>
              <a:lnSpc>
                <a:spcPct val="110000"/>
              </a:lnSpc>
            </a:pPr>
            <a:r>
              <a:rPr lang="zh-CN" altLang="en-US" sz="2800">
                <a:solidFill>
                  <a:srgbClr val="FF0000"/>
                </a:solidFill>
              </a:rPr>
              <a:t>信息</a:t>
            </a:r>
          </a:p>
          <a:p>
            <a:pPr lvl="1">
              <a:lnSpc>
                <a:spcPct val="110000"/>
              </a:lnSpc>
            </a:pPr>
            <a:r>
              <a:rPr lang="zh-CN" altLang="en-US" sz="2400"/>
              <a:t>信息是人脑对客观物质的反映，既可以是对物质的形态、大小、结构、性能等特性的描述，也可以是物质与外部的联系。</a:t>
            </a:r>
          </a:p>
          <a:p>
            <a:pPr>
              <a:lnSpc>
                <a:spcPct val="110000"/>
              </a:lnSpc>
            </a:pPr>
            <a:r>
              <a:rPr lang="zh-CN" altLang="en-US" sz="2800">
                <a:solidFill>
                  <a:srgbClr val="FF0000"/>
                </a:solidFill>
              </a:rPr>
              <a:t>数据</a:t>
            </a:r>
          </a:p>
          <a:p>
            <a:pPr lvl="1">
              <a:lnSpc>
                <a:spcPct val="110000"/>
              </a:lnSpc>
            </a:pPr>
            <a:r>
              <a:rPr lang="zh-CN" altLang="en-US" sz="2400"/>
              <a:t>数据是指描述物体的数字、字母或符号；</a:t>
            </a:r>
          </a:p>
          <a:p>
            <a:pPr lvl="1">
              <a:lnSpc>
                <a:spcPct val="110000"/>
              </a:lnSpc>
            </a:pPr>
            <a:r>
              <a:rPr lang="zh-CN" altLang="en-US" sz="2400"/>
              <a:t>数据是信息的载体，信息是数据的内容和解释。</a:t>
            </a:r>
          </a:p>
          <a:p>
            <a:pPr>
              <a:lnSpc>
                <a:spcPct val="110000"/>
              </a:lnSpc>
            </a:pPr>
            <a:r>
              <a:rPr lang="zh-CN" altLang="en-US" sz="2800">
                <a:solidFill>
                  <a:srgbClr val="FF0000"/>
                </a:solidFill>
              </a:rPr>
              <a:t>信号</a:t>
            </a:r>
          </a:p>
          <a:p>
            <a:pPr lvl="1">
              <a:lnSpc>
                <a:spcPct val="110000"/>
              </a:lnSpc>
            </a:pPr>
            <a:r>
              <a:rPr lang="zh-CN" altLang="en-US" sz="2400"/>
              <a:t>信号是数据的电子或电磁编码（</a:t>
            </a:r>
            <a:r>
              <a:rPr lang="zh-CN" altLang="en-US" sz="2400">
                <a:solidFill>
                  <a:srgbClr val="0000FF"/>
                </a:solidFill>
              </a:rPr>
              <a:t>用于传输</a:t>
            </a:r>
            <a:r>
              <a:rPr lang="zh-CN" altLang="en-US" sz="2400"/>
              <a:t>） 。</a:t>
            </a:r>
          </a:p>
        </p:txBody>
      </p:sp>
      <p:sp>
        <p:nvSpPr>
          <p:cNvPr id="529412" name="Rectangle 4"/>
          <p:cNvSpPr>
            <a:spLocks noGrp="1" noChangeArrowheads="1"/>
          </p:cNvSpPr>
          <p:nvPr>
            <p:ph type="title"/>
          </p:nvPr>
        </p:nvSpPr>
        <p:spPr/>
        <p:txBody>
          <a:bodyPr/>
          <a:lstStyle/>
          <a:p>
            <a:r>
              <a:rPr lang="zh-CN" altLang="en-US"/>
              <a:t>信息、数据和信号 </a:t>
            </a:r>
          </a:p>
        </p:txBody>
      </p:sp>
      <p:sp>
        <p:nvSpPr>
          <p:cNvPr id="5294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294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r>
              <a:rPr lang="zh-CN" altLang="en-US">
                <a:latin typeface="华文新魏" pitchFamily="2" charset="-122"/>
              </a:rPr>
              <a:t>基带同轴电缆</a:t>
            </a:r>
          </a:p>
        </p:txBody>
      </p:sp>
      <p:sp>
        <p:nvSpPr>
          <p:cNvPr id="67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graphicFrame>
        <p:nvGraphicFramePr>
          <p:cNvPr id="677943" name="Group 55"/>
          <p:cNvGraphicFramePr>
            <a:graphicFrameLocks noGrp="1"/>
          </p:cNvGraphicFramePr>
          <p:nvPr>
            <p:ph idx="1"/>
            <p:extLst>
              <p:ext uri="{D42A27DB-BD31-4B8C-83A1-F6EECF244321}">
                <p14:modId xmlns:p14="http://schemas.microsoft.com/office/powerpoint/2010/main" val="3645705916"/>
              </p:ext>
            </p:extLst>
          </p:nvPr>
        </p:nvGraphicFramePr>
        <p:xfrm>
          <a:off x="827088" y="1700213"/>
          <a:ext cx="7958137" cy="2628900"/>
        </p:xfrm>
        <a:graphic>
          <a:graphicData uri="http://schemas.openxmlformats.org/drawingml/2006/table">
            <a:tbl>
              <a:tblPr/>
              <a:tblGrid>
                <a:gridCol w="2187575"/>
                <a:gridCol w="2925762"/>
                <a:gridCol w="2844800"/>
              </a:tblGrid>
              <a:tr h="3286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chemeClr val="tx1"/>
                        </a:solidFill>
                        <a:effectLst/>
                        <a:latin typeface="+mn-lt"/>
                        <a:ea typeface="+mn-ea"/>
                      </a:endParaRP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细  缆</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粗  缆</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9845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直径</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0.25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传输距离</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185m</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500m</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接头</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螺旋形</a:t>
                      </a:r>
                      <a:r>
                        <a:rPr kumimoji="1" lang="en-US" altLang="zh-CN" sz="2000" b="1" i="0" u="none" strike="noStrike" cap="none" normalizeH="0" baseline="0" smtClean="0">
                          <a:ln>
                            <a:noFill/>
                          </a:ln>
                          <a:solidFill>
                            <a:srgbClr val="000000"/>
                          </a:solidFill>
                          <a:effectLst/>
                          <a:latin typeface="+mn-lt"/>
                          <a:ea typeface="+mn-ea"/>
                        </a:rPr>
                        <a:t>BNC</a:t>
                      </a:r>
                      <a:r>
                        <a:rPr kumimoji="1" lang="zh-CN" altLang="en-US" sz="2000" b="1" i="0" u="none" strike="noStrike" cap="none" normalizeH="0" baseline="0" smtClean="0">
                          <a:ln>
                            <a:noFill/>
                          </a:ln>
                          <a:solidFill>
                            <a:srgbClr val="000000"/>
                          </a:solidFill>
                          <a:effectLst/>
                          <a:latin typeface="+mn-lt"/>
                          <a:ea typeface="+mn-ea"/>
                        </a:rPr>
                        <a:t>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端接</a:t>
                      </a:r>
                      <a:r>
                        <a:rPr kumimoji="1" lang="en-US" altLang="zh-CN" sz="2000" b="1" i="0" u="none" strike="noStrike" cap="none" normalizeH="0" baseline="0" smtClean="0">
                          <a:ln>
                            <a:noFill/>
                          </a:ln>
                          <a:solidFill>
                            <a:srgbClr val="000000"/>
                          </a:solidFill>
                          <a:effectLst/>
                          <a:latin typeface="+mn-lt"/>
                          <a:ea typeface="+mn-ea"/>
                        </a:rPr>
                        <a:t>)</a:t>
                      </a:r>
                      <a:endParaRPr kumimoji="1" lang="zh-CN" altLang="en-US" sz="2000" b="1" i="0" u="none" strike="noStrike" cap="none" normalizeH="0" baseline="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T</a:t>
                      </a:r>
                      <a:r>
                        <a:rPr kumimoji="1" lang="zh-CN" altLang="en-US" sz="2000" b="1" i="0" u="none" strike="noStrike" cap="none" normalizeH="0" baseline="0" smtClean="0">
                          <a:ln>
                            <a:noFill/>
                          </a:ln>
                          <a:solidFill>
                            <a:srgbClr val="000000"/>
                          </a:solidFill>
                          <a:effectLst/>
                          <a:latin typeface="+mn-lt"/>
                          <a:ea typeface="+mn-ea"/>
                        </a:rPr>
                        <a:t>形头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分接</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AUI</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阻抗</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应用</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10Base2(</a:t>
                      </a:r>
                      <a:r>
                        <a:rPr kumimoji="1" lang="zh-CN" altLang="en-US" sz="2000" b="1" i="0" u="none" strike="noStrike" cap="none" normalizeH="0" baseline="0" smtClean="0">
                          <a:ln>
                            <a:noFill/>
                          </a:ln>
                          <a:solidFill>
                            <a:srgbClr val="000000"/>
                          </a:solidFill>
                          <a:effectLst/>
                          <a:latin typeface="+mn-lt"/>
                          <a:ea typeface="+mn-ea"/>
                        </a:rPr>
                        <a:t>细缆以太网</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mn-lt"/>
                          <a:ea typeface="+mn-ea"/>
                        </a:rPr>
                        <a:t>10Base5(</a:t>
                      </a:r>
                      <a:r>
                        <a:rPr kumimoji="1" lang="zh-CN" altLang="en-US" sz="2000" b="1" i="0" u="none" strike="noStrike" cap="none" normalizeH="0" baseline="0" dirty="0" smtClean="0">
                          <a:ln>
                            <a:noFill/>
                          </a:ln>
                          <a:solidFill>
                            <a:srgbClr val="000000"/>
                          </a:solidFill>
                          <a:effectLst/>
                          <a:latin typeface="+mn-lt"/>
                          <a:ea typeface="+mn-ea"/>
                        </a:rPr>
                        <a:t>粗缆以太网</a:t>
                      </a:r>
                      <a:r>
                        <a:rPr kumimoji="1" lang="en-US" altLang="zh-CN" sz="2000" b="1" i="0" u="none" strike="noStrike" cap="none" normalizeH="0" baseline="0" dirty="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77929" name="Picture 41"/>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4365625"/>
            <a:ext cx="8135937"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7941" name="Text Box 5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2896787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dirty="0" smtClean="0">
                <a:latin typeface="华文新魏" pitchFamily="2" charset="-122"/>
              </a:rPr>
              <a:t>电力线</a:t>
            </a:r>
            <a:endParaRPr lang="zh-CN" altLang="en-US" dirty="0">
              <a:latin typeface="华文新魏" pitchFamily="2" charset="-122"/>
            </a:endParaRPr>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应用：</a:t>
            </a:r>
            <a:r>
              <a:rPr lang="zh-CN" altLang="en-US" sz="2400" dirty="0" smtClean="0"/>
              <a:t>家庭网络或宽带接入</a:t>
            </a:r>
            <a:r>
              <a:rPr lang="en-US" altLang="zh-CN" sz="2400" dirty="0" smtClean="0"/>
              <a:t>Internet</a:t>
            </a:r>
          </a:p>
          <a:p>
            <a:r>
              <a:rPr lang="zh-CN" altLang="en-US" sz="2400" dirty="0" smtClean="0">
                <a:solidFill>
                  <a:srgbClr val="FF0000"/>
                </a:solidFill>
              </a:rPr>
              <a:t>技术问题：</a:t>
            </a:r>
            <a:endParaRPr lang="en-US" altLang="zh-CN" sz="2400" dirty="0" smtClean="0">
              <a:solidFill>
                <a:srgbClr val="FF0000"/>
              </a:solidFill>
            </a:endParaRPr>
          </a:p>
          <a:p>
            <a:pPr lvl="1"/>
            <a:r>
              <a:rPr lang="zh-CN" altLang="en-US" sz="2400" dirty="0" smtClean="0"/>
              <a:t>高速通信所需的高频信号在低频电力线传输会产生严重的损耗（</a:t>
            </a:r>
            <a:r>
              <a:rPr lang="zh-CN" altLang="en-US" sz="2400" dirty="0" smtClean="0">
                <a:solidFill>
                  <a:srgbClr val="0000FF"/>
                </a:solidFill>
              </a:rPr>
              <a:t>频率损耗</a:t>
            </a:r>
            <a:r>
              <a:rPr lang="zh-CN" altLang="en-US" sz="2400" dirty="0" smtClean="0"/>
              <a:t>）</a:t>
            </a:r>
            <a:endParaRPr lang="en-US" altLang="zh-CN" sz="2400" dirty="0" smtClean="0"/>
          </a:p>
          <a:p>
            <a:pPr lvl="1"/>
            <a:r>
              <a:rPr lang="zh-CN" altLang="en-US" sz="2400" dirty="0" smtClean="0"/>
              <a:t>电器设备开</a:t>
            </a:r>
            <a:r>
              <a:rPr lang="en-US" altLang="zh-CN" sz="2400" dirty="0" smtClean="0"/>
              <a:t>/</a:t>
            </a:r>
            <a:r>
              <a:rPr lang="zh-CN" altLang="en-US" sz="2400" dirty="0" smtClean="0"/>
              <a:t>关时的瞬态电流将在很宽的频率范围内造成电噪声（</a:t>
            </a:r>
            <a:r>
              <a:rPr lang="zh-CN" altLang="en-US" sz="2400" dirty="0" smtClean="0">
                <a:solidFill>
                  <a:srgbClr val="0000FF"/>
                </a:solidFill>
              </a:rPr>
              <a:t>突发错误</a:t>
            </a:r>
            <a:r>
              <a:rPr lang="zh-CN" altLang="en-US" sz="2400" dirty="0" smtClean="0"/>
              <a:t>）</a:t>
            </a:r>
            <a:endParaRPr lang="zh-CN" altLang="en-US" sz="2400" dirty="0"/>
          </a:p>
        </p:txBody>
      </p:sp>
      <p:pic>
        <p:nvPicPr>
          <p:cNvPr id="70041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0740" y="4296618"/>
            <a:ext cx="8067509" cy="230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228184" y="6093296"/>
            <a:ext cx="1224136" cy="338554"/>
          </a:xfrm>
          <a:prstGeom prst="rect">
            <a:avLst/>
          </a:prstGeom>
          <a:noFill/>
        </p:spPr>
        <p:txBody>
          <a:bodyPr wrap="square" rtlCol="0">
            <a:spAutoFit/>
          </a:bodyPr>
          <a:lstStyle/>
          <a:p>
            <a:r>
              <a:rPr lang="en-US" altLang="zh-CN" sz="1600" b="1" dirty="0" smtClean="0">
                <a:latin typeface="+mn-lt"/>
              </a:rPr>
              <a:t>50</a:t>
            </a:r>
            <a:r>
              <a:rPr lang="zh-CN" altLang="en-US" sz="1600" b="1" dirty="0" smtClean="0">
                <a:latin typeface="+mn-lt"/>
              </a:rPr>
              <a:t>～</a:t>
            </a:r>
            <a:r>
              <a:rPr lang="en-US" altLang="zh-CN" sz="1600" b="1" dirty="0" smtClean="0">
                <a:latin typeface="+mn-lt"/>
              </a:rPr>
              <a:t>60Hz</a:t>
            </a:r>
            <a:endParaRPr lang="zh-CN" altLang="en-US" sz="1600" b="1" dirty="0">
              <a:latin typeface="+mn-lt"/>
            </a:endParaRPr>
          </a:p>
        </p:txBody>
      </p:sp>
      <p:sp>
        <p:nvSpPr>
          <p:cNvPr id="7" name="TextBox 6"/>
          <p:cNvSpPr txBox="1"/>
          <p:nvPr/>
        </p:nvSpPr>
        <p:spPr>
          <a:xfrm>
            <a:off x="6785648" y="4365104"/>
            <a:ext cx="1224136" cy="338554"/>
          </a:xfrm>
          <a:prstGeom prst="rect">
            <a:avLst/>
          </a:prstGeom>
          <a:noFill/>
        </p:spPr>
        <p:txBody>
          <a:bodyPr wrap="square" rtlCol="0">
            <a:spAutoFit/>
          </a:bodyPr>
          <a:lstStyle/>
          <a:p>
            <a:r>
              <a:rPr lang="en-US" altLang="zh-CN" sz="1600" b="1" dirty="0" smtClean="0">
                <a:latin typeface="+mn-lt"/>
              </a:rPr>
              <a:t>MHz</a:t>
            </a:r>
            <a:endParaRPr lang="zh-CN" altLang="en-US" sz="1600" b="1" dirty="0">
              <a:latin typeface="+mn-lt"/>
            </a:endParaRPr>
          </a:p>
        </p:txBody>
      </p:sp>
    </p:spTree>
    <p:extLst>
      <p:ext uri="{BB962C8B-B14F-4D97-AF65-F5344CB8AC3E}">
        <p14:creationId xmlns:p14="http://schemas.microsoft.com/office/powerpoint/2010/main" val="1403053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zh-CN" altLang="en-US"/>
              <a:t>光纤</a:t>
            </a:r>
          </a:p>
        </p:txBody>
      </p:sp>
      <p:sp>
        <p:nvSpPr>
          <p:cNvPr id="6553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5365" name="Rectangle 5"/>
          <p:cNvSpPr>
            <a:spLocks noGrp="1" noChangeArrowheads="1"/>
          </p:cNvSpPr>
          <p:nvPr>
            <p:ph type="body" idx="1"/>
          </p:nvPr>
        </p:nvSpPr>
        <p:spPr>
          <a:xfrm>
            <a:off x="3059113" y="2349500"/>
            <a:ext cx="3095625" cy="3344863"/>
          </a:xfrm>
          <a:noFill/>
          <a:ln/>
        </p:spPr>
        <p:txBody>
          <a:bodyPr/>
          <a:lstStyle/>
          <a:p>
            <a:r>
              <a:rPr lang="zh-CN" altLang="en-US" dirty="0">
                <a:hlinkClick r:id="rId5" action="ppaction://hlinksldjump"/>
              </a:rPr>
              <a:t>基本概念</a:t>
            </a:r>
            <a:endParaRPr lang="zh-CN" altLang="en-US" dirty="0"/>
          </a:p>
          <a:p>
            <a:endParaRPr lang="zh-CN" altLang="en-US" dirty="0"/>
          </a:p>
          <a:p>
            <a:r>
              <a:rPr lang="zh-CN" altLang="en-US" dirty="0">
                <a:hlinkClick r:id="rId6" action="ppaction://hlinksldjump"/>
              </a:rPr>
              <a:t>光传输系统</a:t>
            </a:r>
            <a:endParaRPr lang="zh-CN" altLang="en-US" dirty="0"/>
          </a:p>
          <a:p>
            <a:endParaRPr lang="zh-CN" altLang="en-US" dirty="0"/>
          </a:p>
          <a:p>
            <a:r>
              <a:rPr lang="zh-CN" altLang="en-US" dirty="0">
                <a:hlinkClick r:id="rId7" action="ppaction://hlinksldjump"/>
              </a:rPr>
              <a:t>光纤网络 </a:t>
            </a:r>
            <a:endParaRPr lang="zh-CN" altLang="en-US" dirty="0"/>
          </a:p>
        </p:txBody>
      </p:sp>
    </p:spTree>
    <p:extLst>
      <p:ext uri="{BB962C8B-B14F-4D97-AF65-F5344CB8AC3E}">
        <p14:creationId xmlns:p14="http://schemas.microsoft.com/office/powerpoint/2010/main" val="38276010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zh-CN" altLang="en-US">
                <a:latin typeface="华文新魏" pitchFamily="2" charset="-122"/>
              </a:rPr>
              <a:t>光纤的结构</a:t>
            </a:r>
          </a:p>
        </p:txBody>
      </p:sp>
      <p:sp>
        <p:nvSpPr>
          <p:cNvPr id="656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56390" name="Picture 6" descr="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916113"/>
            <a:ext cx="7993062" cy="3990975"/>
          </a:xfrm>
          <a:prstGeom prst="rect">
            <a:avLst/>
          </a:prstGeom>
          <a:noFill/>
          <a:extLst>
            <a:ext uri="{909E8E84-426E-40DD-AFC4-6F175D3DCCD1}">
              <a14:hiddenFill xmlns:a14="http://schemas.microsoft.com/office/drawing/2010/main">
                <a:solidFill>
                  <a:schemeClr val="bg1"/>
                </a:solidFill>
              </a14:hiddenFill>
            </a:ext>
          </a:extLst>
        </p:spPr>
      </p:pic>
      <p:sp>
        <p:nvSpPr>
          <p:cNvPr id="6563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23428945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zh-CN" altLang="en-US" dirty="0">
                <a:latin typeface="华文新魏" pitchFamily="2" charset="-122"/>
              </a:rPr>
              <a:t>光纤的工作原理</a:t>
            </a:r>
          </a:p>
        </p:txBody>
      </p:sp>
      <p:sp>
        <p:nvSpPr>
          <p:cNvPr id="6809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008" name="Rectangle 48"/>
          <p:cNvSpPr>
            <a:spLocks noGrp="1" noChangeArrowheads="1"/>
          </p:cNvSpPr>
          <p:nvPr>
            <p:ph type="body" idx="1"/>
          </p:nvPr>
        </p:nvSpPr>
        <p:spPr>
          <a:xfrm>
            <a:off x="717684" y="4060830"/>
            <a:ext cx="8197716" cy="880338"/>
          </a:xfrm>
          <a:noFill/>
          <a:ln/>
        </p:spPr>
        <p:txBody>
          <a:bodyPr/>
          <a:lstStyle/>
          <a:p>
            <a:pPr marL="0" indent="0">
              <a:lnSpc>
                <a:spcPct val="110000"/>
              </a:lnSpc>
              <a:buFont typeface="Wingdings" pitchFamily="2" charset="2"/>
              <a:buNone/>
            </a:pPr>
            <a:r>
              <a:rPr lang="zh-CN" altLang="en-US" sz="2200" dirty="0">
                <a:solidFill>
                  <a:srgbClr val="FF0000"/>
                </a:solidFill>
              </a:rPr>
              <a:t>       光从一种媒体入射到另一种媒体时会产生折射。折射量取决于两种媒体的折射率。当入射角≥临界值时产生全反射，不会泄漏。</a:t>
            </a:r>
          </a:p>
        </p:txBody>
      </p:sp>
      <p:grpSp>
        <p:nvGrpSpPr>
          <p:cNvPr id="2" name="组合 1"/>
          <p:cNvGrpSpPr/>
          <p:nvPr/>
        </p:nvGrpSpPr>
        <p:grpSpPr>
          <a:xfrm>
            <a:off x="805309" y="1696325"/>
            <a:ext cx="8231187" cy="2227627"/>
            <a:chOff x="684213" y="1652559"/>
            <a:chExt cx="7897871" cy="3495116"/>
          </a:xfrm>
        </p:grpSpPr>
        <p:sp>
          <p:nvSpPr>
            <p:cNvPr id="681009" name="Arc 49"/>
            <p:cNvSpPr>
              <a:spLocks/>
            </p:cNvSpPr>
            <p:nvPr/>
          </p:nvSpPr>
          <p:spPr bwMode="auto">
            <a:xfrm rot="9720000">
              <a:off x="3276600" y="3567113"/>
              <a:ext cx="9683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nvGrpSpPr>
            <p:cNvPr id="681010" name="Group 50"/>
            <p:cNvGrpSpPr>
              <a:grpSpLocks/>
            </p:cNvGrpSpPr>
            <p:nvPr/>
          </p:nvGrpSpPr>
          <p:grpSpPr bwMode="auto">
            <a:xfrm>
              <a:off x="2800350" y="2747963"/>
              <a:ext cx="2944813" cy="488950"/>
              <a:chOff x="292" y="1032"/>
              <a:chExt cx="1732" cy="216"/>
            </a:xfrm>
          </p:grpSpPr>
          <p:grpSp>
            <p:nvGrpSpPr>
              <p:cNvPr id="681011" name="Group 51"/>
              <p:cNvGrpSpPr>
                <a:grpSpLocks/>
              </p:cNvGrpSpPr>
              <p:nvPr/>
            </p:nvGrpSpPr>
            <p:grpSpPr bwMode="auto">
              <a:xfrm>
                <a:off x="292" y="1032"/>
                <a:ext cx="1732" cy="216"/>
                <a:chOff x="292" y="1032"/>
                <a:chExt cx="1732" cy="216"/>
              </a:xfrm>
            </p:grpSpPr>
            <p:sp>
              <p:nvSpPr>
                <p:cNvPr id="681012" name="Line 52"/>
                <p:cNvSpPr>
                  <a:spLocks noChangeShapeType="1"/>
                </p:cNvSpPr>
                <p:nvPr/>
              </p:nvSpPr>
              <p:spPr bwMode="auto">
                <a:xfrm>
                  <a:off x="292" y="1032"/>
                  <a:ext cx="173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13" name="Line 53"/>
                <p:cNvSpPr>
                  <a:spLocks noChangeShapeType="1"/>
                </p:cNvSpPr>
                <p:nvPr/>
              </p:nvSpPr>
              <p:spPr bwMode="auto">
                <a:xfrm>
                  <a:off x="292" y="1248"/>
                  <a:ext cx="173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14" name="Rectangle 54"/>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grpSp>
          <p:nvGrpSpPr>
            <p:cNvPr id="681015" name="Group 55"/>
            <p:cNvGrpSpPr>
              <a:grpSpLocks/>
            </p:cNvGrpSpPr>
            <p:nvPr/>
          </p:nvGrpSpPr>
          <p:grpSpPr bwMode="auto">
            <a:xfrm>
              <a:off x="2787650" y="4170363"/>
              <a:ext cx="2924175" cy="436562"/>
              <a:chOff x="284" y="1656"/>
              <a:chExt cx="1720" cy="192"/>
            </a:xfrm>
          </p:grpSpPr>
          <p:grpSp>
            <p:nvGrpSpPr>
              <p:cNvPr id="681016" name="Group 56"/>
              <p:cNvGrpSpPr>
                <a:grpSpLocks/>
              </p:cNvGrpSpPr>
              <p:nvPr/>
            </p:nvGrpSpPr>
            <p:grpSpPr bwMode="auto">
              <a:xfrm>
                <a:off x="284" y="1656"/>
                <a:ext cx="1720" cy="192"/>
                <a:chOff x="284" y="1656"/>
                <a:chExt cx="1720" cy="192"/>
              </a:xfrm>
            </p:grpSpPr>
            <p:sp>
              <p:nvSpPr>
                <p:cNvPr id="681017" name="Line 57"/>
                <p:cNvSpPr>
                  <a:spLocks noChangeShapeType="1"/>
                </p:cNvSpPr>
                <p:nvPr/>
              </p:nvSpPr>
              <p:spPr bwMode="auto">
                <a:xfrm>
                  <a:off x="284" y="1656"/>
                  <a:ext cx="172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18" name="Line 58"/>
                <p:cNvSpPr>
                  <a:spLocks noChangeShapeType="1"/>
                </p:cNvSpPr>
                <p:nvPr/>
              </p:nvSpPr>
              <p:spPr bwMode="auto">
                <a:xfrm>
                  <a:off x="284" y="1848"/>
                  <a:ext cx="172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19" name="Rectangle 59"/>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20" name="Line 60"/>
            <p:cNvSpPr>
              <a:spLocks noChangeShapeType="1"/>
            </p:cNvSpPr>
            <p:nvPr/>
          </p:nvSpPr>
          <p:spPr bwMode="auto">
            <a:xfrm>
              <a:off x="3392488" y="221932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1" name="Line 61"/>
            <p:cNvSpPr>
              <a:spLocks noChangeShapeType="1"/>
            </p:cNvSpPr>
            <p:nvPr/>
          </p:nvSpPr>
          <p:spPr bwMode="auto">
            <a:xfrm flipV="1">
              <a:off x="3398838" y="2884488"/>
              <a:ext cx="395287" cy="36512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2" name="Line 62"/>
            <p:cNvSpPr>
              <a:spLocks noChangeShapeType="1"/>
            </p:cNvSpPr>
            <p:nvPr/>
          </p:nvSpPr>
          <p:spPr bwMode="auto">
            <a:xfrm flipV="1">
              <a:off x="3100388" y="3240088"/>
              <a:ext cx="292100" cy="7493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3" name="Arc 63"/>
            <p:cNvSpPr>
              <a:spLocks/>
            </p:cNvSpPr>
            <p:nvPr/>
          </p:nvSpPr>
          <p:spPr bwMode="auto">
            <a:xfrm>
              <a:off x="3395663" y="2989263"/>
              <a:ext cx="142875"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4" name="Line 64"/>
            <p:cNvSpPr>
              <a:spLocks noChangeShapeType="1"/>
            </p:cNvSpPr>
            <p:nvPr/>
          </p:nvSpPr>
          <p:spPr bwMode="auto">
            <a:xfrm>
              <a:off x="4711700" y="223837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5" name="Line 65"/>
            <p:cNvSpPr>
              <a:spLocks noChangeShapeType="1"/>
            </p:cNvSpPr>
            <p:nvPr/>
          </p:nvSpPr>
          <p:spPr bwMode="auto">
            <a:xfrm flipV="1">
              <a:off x="3943350" y="3240088"/>
              <a:ext cx="779463" cy="34607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6" name="Line 66"/>
            <p:cNvSpPr>
              <a:spLocks noChangeShapeType="1"/>
            </p:cNvSpPr>
            <p:nvPr/>
          </p:nvSpPr>
          <p:spPr bwMode="auto">
            <a:xfrm>
              <a:off x="4718050" y="3240088"/>
              <a:ext cx="892175" cy="3556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7" name="Arc 67"/>
            <p:cNvSpPr>
              <a:spLocks/>
            </p:cNvSpPr>
            <p:nvPr/>
          </p:nvSpPr>
          <p:spPr bwMode="auto">
            <a:xfrm rot="9840000">
              <a:off x="4433888" y="3343275"/>
              <a:ext cx="236537"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8" name="Freeform 68"/>
            <p:cNvSpPr>
              <a:spLocks/>
            </p:cNvSpPr>
            <p:nvPr/>
          </p:nvSpPr>
          <p:spPr bwMode="auto">
            <a:xfrm>
              <a:off x="2671763" y="2789238"/>
              <a:ext cx="153987"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29" name="Rectangle 69"/>
            <p:cNvSpPr>
              <a:spLocks noChangeArrowheads="1"/>
            </p:cNvSpPr>
            <p:nvPr/>
          </p:nvSpPr>
          <p:spPr bwMode="auto">
            <a:xfrm>
              <a:off x="4340225" y="1652559"/>
              <a:ext cx="952185" cy="62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折射角</a:t>
              </a:r>
            </a:p>
          </p:txBody>
        </p:sp>
        <p:sp>
          <p:nvSpPr>
            <p:cNvPr id="681030" name="Rectangle 70"/>
            <p:cNvSpPr>
              <a:spLocks noChangeArrowheads="1"/>
            </p:cNvSpPr>
            <p:nvPr/>
          </p:nvSpPr>
          <p:spPr bwMode="auto">
            <a:xfrm>
              <a:off x="3419475" y="3622478"/>
              <a:ext cx="1243013" cy="6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入射角</a:t>
              </a:r>
            </a:p>
          </p:txBody>
        </p:sp>
        <p:sp>
          <p:nvSpPr>
            <p:cNvPr id="681031" name="Line 71"/>
            <p:cNvSpPr>
              <a:spLocks noChangeShapeType="1"/>
            </p:cNvSpPr>
            <p:nvPr/>
          </p:nvSpPr>
          <p:spPr bwMode="auto">
            <a:xfrm>
              <a:off x="4800600" y="2292350"/>
              <a:ext cx="119063" cy="720725"/>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2" name="Line 72"/>
            <p:cNvSpPr>
              <a:spLocks noChangeShapeType="1"/>
            </p:cNvSpPr>
            <p:nvPr/>
          </p:nvSpPr>
          <p:spPr bwMode="auto">
            <a:xfrm flipV="1">
              <a:off x="3473450" y="2247900"/>
              <a:ext cx="1047750" cy="76835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3" name="Line 73"/>
            <p:cNvSpPr>
              <a:spLocks noChangeShapeType="1"/>
            </p:cNvSpPr>
            <p:nvPr/>
          </p:nvSpPr>
          <p:spPr bwMode="auto">
            <a:xfrm>
              <a:off x="3276600" y="3686175"/>
              <a:ext cx="298450" cy="25558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4" name="Line 74"/>
            <p:cNvSpPr>
              <a:spLocks noChangeShapeType="1"/>
            </p:cNvSpPr>
            <p:nvPr/>
          </p:nvSpPr>
          <p:spPr bwMode="auto">
            <a:xfrm flipV="1">
              <a:off x="4283075" y="3586163"/>
              <a:ext cx="249238" cy="31908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5" name="Line 75"/>
            <p:cNvSpPr>
              <a:spLocks noChangeShapeType="1"/>
            </p:cNvSpPr>
            <p:nvPr/>
          </p:nvSpPr>
          <p:spPr bwMode="auto">
            <a:xfrm flipV="1">
              <a:off x="5654675" y="3349625"/>
              <a:ext cx="608013" cy="328613"/>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6" name="Line 76"/>
            <p:cNvSpPr>
              <a:spLocks noChangeShapeType="1"/>
            </p:cNvSpPr>
            <p:nvPr/>
          </p:nvSpPr>
          <p:spPr bwMode="auto">
            <a:xfrm flipH="1">
              <a:off x="5511800" y="2317750"/>
              <a:ext cx="501650" cy="708025"/>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7" name="Freeform 77"/>
            <p:cNvSpPr>
              <a:spLocks/>
            </p:cNvSpPr>
            <p:nvPr/>
          </p:nvSpPr>
          <p:spPr bwMode="auto">
            <a:xfrm>
              <a:off x="5732463" y="2762250"/>
              <a:ext cx="22225"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38" name="Freeform 78"/>
            <p:cNvSpPr>
              <a:spLocks/>
            </p:cNvSpPr>
            <p:nvPr/>
          </p:nvSpPr>
          <p:spPr bwMode="auto">
            <a:xfrm>
              <a:off x="5702300" y="3240088"/>
              <a:ext cx="82550"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39" name="Freeform 79"/>
            <p:cNvSpPr>
              <a:spLocks/>
            </p:cNvSpPr>
            <p:nvPr/>
          </p:nvSpPr>
          <p:spPr bwMode="auto">
            <a:xfrm>
              <a:off x="5681663" y="4156075"/>
              <a:ext cx="22225"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40" name="Arc 80"/>
            <p:cNvSpPr>
              <a:spLocks/>
            </p:cNvSpPr>
            <p:nvPr/>
          </p:nvSpPr>
          <p:spPr bwMode="auto">
            <a:xfrm rot="540000">
              <a:off x="4705350" y="2978150"/>
              <a:ext cx="354013"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1" name="Text Box 81"/>
            <p:cNvSpPr txBox="1">
              <a:spLocks noChangeArrowheads="1"/>
            </p:cNvSpPr>
            <p:nvPr/>
          </p:nvSpPr>
          <p:spPr bwMode="auto">
            <a:xfrm>
              <a:off x="5859826" y="1703700"/>
              <a:ext cx="2492990" cy="111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  反射层</a:t>
              </a:r>
            </a:p>
            <a:p>
              <a:pPr>
                <a:spcBef>
                  <a:spcPct val="0"/>
                </a:spcBef>
                <a:buClrTx/>
                <a:buFontTx/>
                <a:buNone/>
              </a:pPr>
              <a:r>
                <a:rPr lang="zh-CN" altLang="en-US" sz="2000" b="1" dirty="0">
                  <a:latin typeface="+mn-lt"/>
                  <a:ea typeface="+mn-ea"/>
                </a:rPr>
                <a:t>（低折射率的媒体）</a:t>
              </a:r>
            </a:p>
          </p:txBody>
        </p:sp>
        <p:sp>
          <p:nvSpPr>
            <p:cNvPr id="681042" name="Line 82"/>
            <p:cNvSpPr>
              <a:spLocks noChangeShapeType="1"/>
            </p:cNvSpPr>
            <p:nvPr/>
          </p:nvSpPr>
          <p:spPr bwMode="auto">
            <a:xfrm flipH="1">
              <a:off x="5491163" y="4333875"/>
              <a:ext cx="652462" cy="10953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3" name="AutoShape 83"/>
            <p:cNvSpPr>
              <a:spLocks noChangeArrowheads="1"/>
            </p:cNvSpPr>
            <p:nvPr/>
          </p:nvSpPr>
          <p:spPr bwMode="auto">
            <a:xfrm rot="5400000">
              <a:off x="349251" y="3070225"/>
              <a:ext cx="1885950" cy="1216025"/>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4" name="AutoShape 84"/>
            <p:cNvSpPr>
              <a:spLocks noChangeArrowheads="1"/>
            </p:cNvSpPr>
            <p:nvPr/>
          </p:nvSpPr>
          <p:spPr bwMode="auto">
            <a:xfrm rot="5400000">
              <a:off x="1530350" y="3378200"/>
              <a:ext cx="901700" cy="654050"/>
            </a:xfrm>
            <a:prstGeom prst="can">
              <a:avLst>
                <a:gd name="adj" fmla="val 27343"/>
              </a:avLst>
            </a:prstGeom>
            <a:solidFill>
              <a:srgbClr val="FFFFFF"/>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5" name="Text Box 85"/>
            <p:cNvSpPr txBox="1">
              <a:spLocks noChangeArrowheads="1"/>
            </p:cNvSpPr>
            <p:nvPr/>
          </p:nvSpPr>
          <p:spPr bwMode="auto">
            <a:xfrm>
              <a:off x="757238" y="1779588"/>
              <a:ext cx="954107" cy="62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反射层</a:t>
              </a:r>
            </a:p>
          </p:txBody>
        </p:sp>
        <p:sp>
          <p:nvSpPr>
            <p:cNvPr id="681046" name="Line 86"/>
            <p:cNvSpPr>
              <a:spLocks noChangeShapeType="1"/>
            </p:cNvSpPr>
            <p:nvPr/>
          </p:nvSpPr>
          <p:spPr bwMode="auto">
            <a:xfrm flipH="1">
              <a:off x="1328738" y="2365375"/>
              <a:ext cx="3175" cy="65563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7" name="Text Box 87"/>
            <p:cNvSpPr txBox="1">
              <a:spLocks noChangeArrowheads="1"/>
            </p:cNvSpPr>
            <p:nvPr/>
          </p:nvSpPr>
          <p:spPr bwMode="auto">
            <a:xfrm>
              <a:off x="1900238" y="2065849"/>
              <a:ext cx="873125" cy="62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pPr>
              <a:r>
                <a:rPr lang="zh-CN" altLang="en-US" sz="2000" b="1" dirty="0">
                  <a:latin typeface="+mn-lt"/>
                  <a:ea typeface="+mn-ea"/>
                </a:rPr>
                <a:t>内芯</a:t>
              </a:r>
            </a:p>
          </p:txBody>
        </p:sp>
        <p:sp>
          <p:nvSpPr>
            <p:cNvPr id="681048" name="Line 88"/>
            <p:cNvSpPr>
              <a:spLocks noChangeShapeType="1"/>
            </p:cNvSpPr>
            <p:nvPr/>
          </p:nvSpPr>
          <p:spPr bwMode="auto">
            <a:xfrm flipH="1">
              <a:off x="1895475" y="2584450"/>
              <a:ext cx="249238" cy="874713"/>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9" name="Text Box 89"/>
            <p:cNvSpPr txBox="1">
              <a:spLocks noChangeArrowheads="1"/>
            </p:cNvSpPr>
            <p:nvPr/>
          </p:nvSpPr>
          <p:spPr bwMode="auto">
            <a:xfrm>
              <a:off x="6013450" y="4037013"/>
              <a:ext cx="2492990" cy="111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  反射层</a:t>
              </a:r>
            </a:p>
            <a:p>
              <a:pPr>
                <a:spcBef>
                  <a:spcPct val="0"/>
                </a:spcBef>
                <a:buClrTx/>
                <a:buFontTx/>
                <a:buNone/>
              </a:pPr>
              <a:r>
                <a:rPr lang="zh-CN" altLang="en-US" sz="2000" b="1" dirty="0">
                  <a:latin typeface="+mn-lt"/>
                  <a:ea typeface="+mn-ea"/>
                </a:rPr>
                <a:t>（低折射率的媒体）</a:t>
              </a:r>
            </a:p>
          </p:txBody>
        </p:sp>
        <p:sp>
          <p:nvSpPr>
            <p:cNvPr id="681050" name="Text Box 90"/>
            <p:cNvSpPr txBox="1">
              <a:spLocks noChangeArrowheads="1"/>
            </p:cNvSpPr>
            <p:nvPr/>
          </p:nvSpPr>
          <p:spPr bwMode="auto">
            <a:xfrm>
              <a:off x="6084888" y="2822889"/>
              <a:ext cx="2497196" cy="111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ClrTx/>
                <a:buFontTx/>
                <a:buNone/>
              </a:pPr>
              <a:r>
                <a:rPr lang="zh-CN" altLang="en-US" sz="2000" b="1" dirty="0">
                  <a:latin typeface="+mn-ea"/>
                  <a:ea typeface="+mn-ea"/>
                </a:rPr>
                <a:t>   内芯</a:t>
              </a:r>
            </a:p>
            <a:p>
              <a:pPr>
                <a:spcBef>
                  <a:spcPct val="0"/>
                </a:spcBef>
                <a:buClrTx/>
                <a:buFontTx/>
                <a:buNone/>
              </a:pPr>
              <a:r>
                <a:rPr lang="zh-CN" altLang="en-US" sz="2000" b="1" dirty="0">
                  <a:latin typeface="+mn-ea"/>
                  <a:ea typeface="+mn-ea"/>
                </a:rPr>
                <a:t>（高折射率的媒体）            </a:t>
              </a:r>
            </a:p>
          </p:txBody>
        </p:sp>
      </p:grpSp>
      <p:sp>
        <p:nvSpPr>
          <p:cNvPr id="681052" name="Text Box 9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pSp>
        <p:nvGrpSpPr>
          <p:cNvPr id="48" name="组合 47"/>
          <p:cNvGrpSpPr/>
          <p:nvPr/>
        </p:nvGrpSpPr>
        <p:grpSpPr>
          <a:xfrm>
            <a:off x="1204846" y="5013176"/>
            <a:ext cx="6915282" cy="1271588"/>
            <a:chOff x="1470423" y="2733676"/>
            <a:chExt cx="6915282" cy="1271588"/>
          </a:xfrm>
        </p:grpSpPr>
        <p:sp>
          <p:nvSpPr>
            <p:cNvPr id="49"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0"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1"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2"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3"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grpSp>
          <p:nvGrpSpPr>
            <p:cNvPr id="54" name="Group 8"/>
            <p:cNvGrpSpPr>
              <a:grpSpLocks/>
            </p:cNvGrpSpPr>
            <p:nvPr/>
          </p:nvGrpSpPr>
          <p:grpSpPr bwMode="auto">
            <a:xfrm>
              <a:off x="2884091" y="3170239"/>
              <a:ext cx="5298678" cy="835025"/>
              <a:chOff x="912" y="912"/>
              <a:chExt cx="4608" cy="816"/>
            </a:xfrm>
          </p:grpSpPr>
          <p:sp>
            <p:nvSpPr>
              <p:cNvPr id="61"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2"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3"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4" name="Line 12"/>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grpSp>
        <p:sp>
          <p:nvSpPr>
            <p:cNvPr id="55"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0" name="Text Box 18"/>
            <p:cNvSpPr txBox="1">
              <a:spLocks noChangeArrowheads="1"/>
            </p:cNvSpPr>
            <p:nvPr/>
          </p:nvSpPr>
          <p:spPr bwMode="auto">
            <a:xfrm>
              <a:off x="3002756" y="2733676"/>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latin typeface="+mn-ea"/>
                  <a:ea typeface="+mn-ea"/>
                </a:rPr>
                <a:t>光线</a:t>
              </a:r>
              <a:r>
                <a:rPr kumimoji="1" lang="zh-CN" altLang="en-US" sz="2000" b="1" dirty="0" smtClean="0">
                  <a:latin typeface="+mn-ea"/>
                  <a:ea typeface="+mn-ea"/>
                </a:rPr>
                <a:t>在</a:t>
              </a:r>
              <a:r>
                <a:rPr lang="zh-CN" altLang="en-US" sz="2000" b="1" dirty="0">
                  <a:latin typeface="+mn-ea"/>
                  <a:ea typeface="+mn-ea"/>
                </a:rPr>
                <a:t>内</a:t>
              </a:r>
              <a:r>
                <a:rPr kumimoji="1" lang="zh-CN" altLang="en-US" sz="2000" b="1" dirty="0" smtClean="0">
                  <a:latin typeface="+mn-ea"/>
                  <a:ea typeface="+mn-ea"/>
                </a:rPr>
                <a:t>芯</a:t>
              </a:r>
              <a:r>
                <a:rPr kumimoji="1" lang="zh-CN" altLang="en-US" sz="2000" b="1" dirty="0">
                  <a:latin typeface="+mn-ea"/>
                  <a:ea typeface="+mn-ea"/>
                </a:rPr>
                <a:t>中传输的方式是不断地全反射</a:t>
              </a:r>
            </a:p>
          </p:txBody>
        </p:sp>
      </p:grpSp>
      <p:sp>
        <p:nvSpPr>
          <p:cNvPr id="65" name="Freeform 19"/>
          <p:cNvSpPr>
            <a:spLocks/>
          </p:cNvSpPr>
          <p:nvPr/>
        </p:nvSpPr>
        <p:spPr bwMode="auto">
          <a:xfrm>
            <a:off x="2627784" y="5678340"/>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extLst>
      <p:ext uri="{BB962C8B-B14F-4D97-AF65-F5344CB8AC3E}">
        <p14:creationId xmlns:p14="http://schemas.microsoft.com/office/powerpoint/2010/main" val="57484427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zh-CN" altLang="en-US" sz="4300">
                <a:latin typeface="华文新魏" pitchFamily="2" charset="-122"/>
              </a:rPr>
              <a:t>描述光纤尺寸的参数</a:t>
            </a:r>
          </a:p>
        </p:txBody>
      </p:sp>
      <p:sp>
        <p:nvSpPr>
          <p:cNvPr id="681987" name="Rectangle 3"/>
          <p:cNvSpPr>
            <a:spLocks noGrp="1" noChangeArrowheads="1"/>
          </p:cNvSpPr>
          <p:nvPr>
            <p:ph type="body" idx="1"/>
          </p:nvPr>
        </p:nvSpPr>
        <p:spPr>
          <a:xfrm>
            <a:off x="809625" y="1773238"/>
            <a:ext cx="7958138" cy="2231826"/>
          </a:xfrm>
        </p:spPr>
        <p:txBody>
          <a:bodyPr/>
          <a:lstStyle/>
          <a:p>
            <a:r>
              <a:rPr lang="zh-CN" altLang="en-US" sz="2400" dirty="0" smtClean="0">
                <a:solidFill>
                  <a:schemeClr val="tx1"/>
                </a:solidFill>
              </a:rPr>
              <a:t>光纤的</a:t>
            </a:r>
            <a:r>
              <a:rPr lang="zh-CN" altLang="en-US" sz="2400" dirty="0" smtClean="0">
                <a:solidFill>
                  <a:srgbClr val="FF0000"/>
                </a:solidFill>
              </a:rPr>
              <a:t>内</a:t>
            </a:r>
            <a:r>
              <a:rPr lang="zh-CN" altLang="en-US" sz="2400" dirty="0">
                <a:solidFill>
                  <a:srgbClr val="FF0000"/>
                </a:solidFill>
              </a:rPr>
              <a:t>芯直径</a:t>
            </a:r>
            <a:r>
              <a:rPr lang="zh-CN" altLang="en-US" sz="2400" dirty="0"/>
              <a:t>和</a:t>
            </a:r>
            <a:r>
              <a:rPr lang="zh-CN" altLang="en-US" sz="2400" dirty="0">
                <a:solidFill>
                  <a:srgbClr val="FF0000"/>
                </a:solidFill>
              </a:rPr>
              <a:t>反射层</a:t>
            </a:r>
            <a:r>
              <a:rPr lang="zh-CN" altLang="en-US" sz="2400" dirty="0" smtClean="0">
                <a:solidFill>
                  <a:srgbClr val="FF0000"/>
                </a:solidFill>
              </a:rPr>
              <a:t>直径</a:t>
            </a:r>
            <a:endParaRPr lang="zh-CN" altLang="en-US" sz="2400" dirty="0"/>
          </a:p>
          <a:p>
            <a:pPr lvl="1"/>
            <a:r>
              <a:rPr lang="zh-CN" altLang="en-US" sz="2400" dirty="0" smtClean="0"/>
              <a:t>内芯直径通常有：</a:t>
            </a:r>
            <a:r>
              <a:rPr lang="en-US" altLang="zh-CN" sz="2400" dirty="0" smtClean="0">
                <a:solidFill>
                  <a:schemeClr val="tx2"/>
                </a:solidFill>
              </a:rPr>
              <a:t>5~10μm</a:t>
            </a:r>
            <a:r>
              <a:rPr lang="zh-CN" altLang="en-US" sz="2400" dirty="0" smtClean="0">
                <a:solidFill>
                  <a:schemeClr val="tx2"/>
                </a:solidFill>
              </a:rPr>
              <a:t>（细）、</a:t>
            </a:r>
            <a:r>
              <a:rPr lang="en-US" altLang="zh-CN" sz="2400" dirty="0" smtClean="0">
                <a:solidFill>
                  <a:schemeClr val="tx2"/>
                </a:solidFill>
              </a:rPr>
              <a:t>50~100μm</a:t>
            </a:r>
            <a:r>
              <a:rPr lang="zh-CN" altLang="en-US" sz="2400" dirty="0" smtClean="0">
                <a:solidFill>
                  <a:schemeClr val="tx2"/>
                </a:solidFill>
              </a:rPr>
              <a:t>（粗），反射层直径一般为</a:t>
            </a:r>
            <a:r>
              <a:rPr lang="en-US" altLang="zh-CN" sz="2400" dirty="0">
                <a:solidFill>
                  <a:schemeClr val="tx2"/>
                </a:solidFill>
              </a:rPr>
              <a:t>125μm</a:t>
            </a:r>
            <a:endParaRPr lang="zh-CN" altLang="en-US" sz="2400" dirty="0" smtClean="0"/>
          </a:p>
          <a:p>
            <a:pPr lvl="1"/>
            <a:r>
              <a:rPr lang="zh-CN" altLang="en-US" sz="2400" dirty="0" smtClean="0"/>
              <a:t>例如：</a:t>
            </a:r>
            <a:r>
              <a:rPr lang="en-US" altLang="zh-CN" sz="2400" dirty="0" smtClean="0"/>
              <a:t>LAN</a:t>
            </a:r>
            <a:r>
              <a:rPr lang="zh-CN" altLang="en-US" sz="2400" dirty="0" smtClean="0"/>
              <a:t>中最常用是</a:t>
            </a:r>
            <a:r>
              <a:rPr lang="en-US" altLang="zh-CN" sz="2400" dirty="0" smtClean="0">
                <a:solidFill>
                  <a:schemeClr val="tx2"/>
                </a:solidFill>
              </a:rPr>
              <a:t>62.5μm/125μm</a:t>
            </a:r>
            <a:r>
              <a:rPr lang="zh-CN" altLang="en-US" sz="2400" dirty="0" smtClean="0"/>
              <a:t>的光纤</a:t>
            </a:r>
            <a:endParaRPr lang="en-US" altLang="zh-CN" sz="2400" dirty="0"/>
          </a:p>
          <a:p>
            <a:r>
              <a:rPr lang="zh-CN" altLang="en-US" sz="2400" dirty="0" smtClean="0">
                <a:solidFill>
                  <a:srgbClr val="FF0000"/>
                </a:solidFill>
              </a:rPr>
              <a:t>光的波长：</a:t>
            </a:r>
            <a:r>
              <a:rPr lang="zh-CN" altLang="en-US" sz="2400" dirty="0" smtClean="0"/>
              <a:t>最常用的有</a:t>
            </a:r>
            <a:r>
              <a:rPr lang="en-US" altLang="zh-CN" sz="2400" dirty="0" smtClean="0"/>
              <a:t>0.85</a:t>
            </a:r>
            <a:r>
              <a:rPr lang="en-US" altLang="zh-CN" sz="2400" dirty="0" smtClean="0">
                <a:solidFill>
                  <a:schemeClr val="tx2"/>
                </a:solidFill>
              </a:rPr>
              <a:t>μm</a:t>
            </a:r>
            <a:r>
              <a:rPr lang="zh-CN" altLang="en-US" sz="2400" dirty="0" smtClean="0">
                <a:solidFill>
                  <a:schemeClr val="tx2"/>
                </a:solidFill>
              </a:rPr>
              <a:t>、</a:t>
            </a:r>
            <a:r>
              <a:rPr lang="en-US" altLang="zh-CN" sz="2400" dirty="0" smtClean="0">
                <a:solidFill>
                  <a:schemeClr val="tx2"/>
                </a:solidFill>
              </a:rPr>
              <a:t>1.30μm</a:t>
            </a:r>
            <a:r>
              <a:rPr lang="zh-CN" altLang="en-US" sz="2400" dirty="0" smtClean="0">
                <a:solidFill>
                  <a:schemeClr val="tx2"/>
                </a:solidFill>
              </a:rPr>
              <a:t>和</a:t>
            </a:r>
            <a:r>
              <a:rPr lang="en-US" altLang="zh-CN" sz="2400" dirty="0" smtClean="0">
                <a:solidFill>
                  <a:schemeClr val="tx2"/>
                </a:solidFill>
              </a:rPr>
              <a:t>1.55μm</a:t>
            </a:r>
            <a:endParaRPr lang="en-US" altLang="zh-CN" sz="2400" dirty="0" smtClean="0"/>
          </a:p>
        </p:txBody>
      </p:sp>
      <p:sp>
        <p:nvSpPr>
          <p:cNvPr id="6819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9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0144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824" y="3832571"/>
            <a:ext cx="4959846" cy="26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43608" y="4941168"/>
            <a:ext cx="1944216" cy="584775"/>
          </a:xfrm>
          <a:prstGeom prst="rect">
            <a:avLst/>
          </a:prstGeom>
          <a:noFill/>
        </p:spPr>
        <p:txBody>
          <a:bodyPr wrap="square" rtlCol="0">
            <a:spAutoFit/>
          </a:bodyPr>
          <a:lstStyle/>
          <a:p>
            <a:r>
              <a:rPr lang="zh-CN" altLang="en-US" sz="1600" b="1" dirty="0" smtClean="0">
                <a:solidFill>
                  <a:srgbClr val="0000FF"/>
                </a:solidFill>
                <a:latin typeface="+mn-lt"/>
              </a:rPr>
              <a:t>光的衰减</a:t>
            </a:r>
            <a:r>
              <a:rPr lang="zh-CN" altLang="en-US" sz="1600" b="1" dirty="0" smtClean="0">
                <a:latin typeface="+mn-lt"/>
              </a:rPr>
              <a:t>：输入输出信号功率的比值</a:t>
            </a:r>
            <a:endParaRPr lang="zh-CN" altLang="en-US" sz="1600" b="1" dirty="0">
              <a:latin typeface="+mn-lt"/>
            </a:endParaRPr>
          </a:p>
        </p:txBody>
      </p:sp>
    </p:spTree>
    <p:extLst>
      <p:ext uri="{BB962C8B-B14F-4D97-AF65-F5344CB8AC3E}">
        <p14:creationId xmlns:p14="http://schemas.microsoft.com/office/powerpoint/2010/main" val="3993879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zh-CN" altLang="en-US">
                <a:latin typeface="华文新魏" pitchFamily="2" charset="-122"/>
              </a:rPr>
              <a:t>光纤传输模式</a:t>
            </a:r>
          </a:p>
        </p:txBody>
      </p:sp>
      <p:sp>
        <p:nvSpPr>
          <p:cNvPr id="6830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3013" name="Freeform 5"/>
          <p:cNvSpPr>
            <a:spLocks/>
          </p:cNvSpPr>
          <p:nvPr/>
        </p:nvSpPr>
        <p:spPr bwMode="auto">
          <a:xfrm>
            <a:off x="3965575" y="2205038"/>
            <a:ext cx="2324100" cy="571500"/>
          </a:xfrm>
          <a:custGeom>
            <a:avLst/>
            <a:gdLst>
              <a:gd name="T0" fmla="*/ 0 w 1464"/>
              <a:gd name="T1" fmla="*/ 359 h 360"/>
              <a:gd name="T2" fmla="*/ 1463 w 1464"/>
              <a:gd name="T3" fmla="*/ 359 h 360"/>
              <a:gd name="T4" fmla="*/ 1463 w 1464"/>
              <a:gd name="T5" fmla="*/ 0 h 360"/>
              <a:gd name="T6" fmla="*/ 0 w 1464"/>
              <a:gd name="T7" fmla="*/ 0 h 360"/>
              <a:gd name="T8" fmla="*/ 0 w 1464"/>
              <a:gd name="T9" fmla="*/ 359 h 360"/>
            </a:gdLst>
            <a:ahLst/>
            <a:cxnLst>
              <a:cxn ang="0">
                <a:pos x="T0" y="T1"/>
              </a:cxn>
              <a:cxn ang="0">
                <a:pos x="T2" y="T3"/>
              </a:cxn>
              <a:cxn ang="0">
                <a:pos x="T4" y="T5"/>
              </a:cxn>
              <a:cxn ang="0">
                <a:pos x="T6" y="T7"/>
              </a:cxn>
              <a:cxn ang="0">
                <a:pos x="T8" y="T9"/>
              </a:cxn>
            </a:cxnLst>
            <a:rect l="0" t="0" r="r" b="b"/>
            <a:pathLst>
              <a:path w="1464" h="360">
                <a:moveTo>
                  <a:pt x="0" y="359"/>
                </a:moveTo>
                <a:lnTo>
                  <a:pt x="1463" y="359"/>
                </a:lnTo>
                <a:lnTo>
                  <a:pt x="1463" y="0"/>
                </a:lnTo>
                <a:lnTo>
                  <a:pt x="0" y="0"/>
                </a:lnTo>
                <a:lnTo>
                  <a:pt x="0" y="359"/>
                </a:lnTo>
              </a:path>
            </a:pathLst>
          </a:custGeom>
          <a:gradFill rotWithShape="0">
            <a:gsLst>
              <a:gs pos="0">
                <a:schemeClr val="tx1"/>
              </a:gs>
              <a:gs pos="50000">
                <a:schemeClr val="tx1">
                  <a:gamma/>
                  <a:tint val="70196"/>
                  <a:invGamma/>
                </a:schemeClr>
              </a:gs>
              <a:gs pos="100000">
                <a:schemeClr val="tx1"/>
              </a:gs>
            </a:gsLst>
            <a:lin ang="5400000" scaled="1"/>
          </a:gradFill>
          <a:ln w="25399"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4" name="Freeform 6"/>
          <p:cNvSpPr>
            <a:spLocks/>
          </p:cNvSpPr>
          <p:nvPr/>
        </p:nvSpPr>
        <p:spPr bwMode="auto">
          <a:xfrm>
            <a:off x="3770313" y="2395538"/>
            <a:ext cx="196850" cy="192087"/>
          </a:xfrm>
          <a:custGeom>
            <a:avLst/>
            <a:gdLst>
              <a:gd name="T0" fmla="*/ 0 w 124"/>
              <a:gd name="T1" fmla="*/ 120 h 121"/>
              <a:gd name="T2" fmla="*/ 123 w 124"/>
              <a:gd name="T3" fmla="*/ 120 h 121"/>
              <a:gd name="T4" fmla="*/ 123 w 124"/>
              <a:gd name="T5" fmla="*/ 0 h 121"/>
              <a:gd name="T6" fmla="*/ 0 w 124"/>
              <a:gd name="T7" fmla="*/ 0 h 121"/>
              <a:gd name="T8" fmla="*/ 0 w 124"/>
              <a:gd name="T9" fmla="*/ 120 h 121"/>
            </a:gdLst>
            <a:ahLst/>
            <a:cxnLst>
              <a:cxn ang="0">
                <a:pos x="T0" y="T1"/>
              </a:cxn>
              <a:cxn ang="0">
                <a:pos x="T2" y="T3"/>
              </a:cxn>
              <a:cxn ang="0">
                <a:pos x="T4" y="T5"/>
              </a:cxn>
              <a:cxn ang="0">
                <a:pos x="T6" y="T7"/>
              </a:cxn>
              <a:cxn ang="0">
                <a:pos x="T8" y="T9"/>
              </a:cxn>
            </a:cxnLst>
            <a:rect l="0" t="0" r="r" b="b"/>
            <a:pathLst>
              <a:path w="124" h="121">
                <a:moveTo>
                  <a:pt x="0" y="120"/>
                </a:moveTo>
                <a:lnTo>
                  <a:pt x="123" y="120"/>
                </a:lnTo>
                <a:lnTo>
                  <a:pt x="123"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5" name="Freeform 7"/>
          <p:cNvSpPr>
            <a:spLocks/>
          </p:cNvSpPr>
          <p:nvPr/>
        </p:nvSpPr>
        <p:spPr bwMode="auto">
          <a:xfrm>
            <a:off x="6288088" y="2395538"/>
            <a:ext cx="192087" cy="192087"/>
          </a:xfrm>
          <a:custGeom>
            <a:avLst/>
            <a:gdLst>
              <a:gd name="T0" fmla="*/ 0 w 121"/>
              <a:gd name="T1" fmla="*/ 120 h 121"/>
              <a:gd name="T2" fmla="*/ 120 w 121"/>
              <a:gd name="T3" fmla="*/ 120 h 121"/>
              <a:gd name="T4" fmla="*/ 120 w 121"/>
              <a:gd name="T5" fmla="*/ 0 h 121"/>
              <a:gd name="T6" fmla="*/ 0 w 121"/>
              <a:gd name="T7" fmla="*/ 0 h 121"/>
              <a:gd name="T8" fmla="*/ 0 w 121"/>
              <a:gd name="T9" fmla="*/ 120 h 121"/>
            </a:gdLst>
            <a:ahLst/>
            <a:cxnLst>
              <a:cxn ang="0">
                <a:pos x="T0" y="T1"/>
              </a:cxn>
              <a:cxn ang="0">
                <a:pos x="T2" y="T3"/>
              </a:cxn>
              <a:cxn ang="0">
                <a:pos x="T4" y="T5"/>
              </a:cxn>
              <a:cxn ang="0">
                <a:pos x="T6" y="T7"/>
              </a:cxn>
              <a:cxn ang="0">
                <a:pos x="T8" y="T9"/>
              </a:cxn>
            </a:cxnLst>
            <a:rect l="0" t="0" r="r" b="b"/>
            <a:pathLst>
              <a:path w="121" h="121">
                <a:moveTo>
                  <a:pt x="0" y="120"/>
                </a:moveTo>
                <a:lnTo>
                  <a:pt x="120" y="120"/>
                </a:lnTo>
                <a:lnTo>
                  <a:pt x="120"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6" name="Freeform 8"/>
          <p:cNvSpPr>
            <a:spLocks/>
          </p:cNvSpPr>
          <p:nvPr/>
        </p:nvSpPr>
        <p:spPr bwMode="auto">
          <a:xfrm>
            <a:off x="3965575" y="2347913"/>
            <a:ext cx="2324100" cy="284162"/>
          </a:xfrm>
          <a:custGeom>
            <a:avLst/>
            <a:gdLst>
              <a:gd name="T0" fmla="*/ 0 w 1464"/>
              <a:gd name="T1" fmla="*/ 178 h 179"/>
              <a:gd name="T2" fmla="*/ 1463 w 1464"/>
              <a:gd name="T3" fmla="*/ 178 h 179"/>
              <a:gd name="T4" fmla="*/ 1463 w 1464"/>
              <a:gd name="T5" fmla="*/ 0 h 179"/>
              <a:gd name="T6" fmla="*/ 0 w 1464"/>
              <a:gd name="T7" fmla="*/ 0 h 179"/>
              <a:gd name="T8" fmla="*/ 0 w 1464"/>
              <a:gd name="T9" fmla="*/ 178 h 179"/>
            </a:gdLst>
            <a:ahLst/>
            <a:cxnLst>
              <a:cxn ang="0">
                <a:pos x="T0" y="T1"/>
              </a:cxn>
              <a:cxn ang="0">
                <a:pos x="T2" y="T3"/>
              </a:cxn>
              <a:cxn ang="0">
                <a:pos x="T4" y="T5"/>
              </a:cxn>
              <a:cxn ang="0">
                <a:pos x="T6" y="T7"/>
              </a:cxn>
              <a:cxn ang="0">
                <a:pos x="T8" y="T9"/>
              </a:cxn>
            </a:cxnLst>
            <a:rect l="0" t="0" r="r" b="b"/>
            <a:pathLst>
              <a:path w="1464" h="179">
                <a:moveTo>
                  <a:pt x="0" y="178"/>
                </a:moveTo>
                <a:lnTo>
                  <a:pt x="1463" y="178"/>
                </a:lnTo>
                <a:lnTo>
                  <a:pt x="1463" y="0"/>
                </a:lnTo>
                <a:lnTo>
                  <a:pt x="0" y="0"/>
                </a:lnTo>
                <a:lnTo>
                  <a:pt x="0" y="178"/>
                </a:lnTo>
              </a:path>
            </a:pathLst>
          </a:custGeom>
          <a:solidFill>
            <a:schemeClr val="bg1"/>
          </a:solidFill>
          <a:ln w="12699"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7" name="Freeform 9"/>
          <p:cNvSpPr>
            <a:spLocks/>
          </p:cNvSpPr>
          <p:nvPr/>
        </p:nvSpPr>
        <p:spPr bwMode="auto">
          <a:xfrm>
            <a:off x="2800350" y="2395538"/>
            <a:ext cx="582613" cy="381000"/>
          </a:xfrm>
          <a:custGeom>
            <a:avLst/>
            <a:gdLst>
              <a:gd name="T0" fmla="*/ 0 w 367"/>
              <a:gd name="T1" fmla="*/ 239 h 240"/>
              <a:gd name="T2" fmla="*/ 122 w 367"/>
              <a:gd name="T3" fmla="*/ 239 h 240"/>
              <a:gd name="T4" fmla="*/ 122 w 367"/>
              <a:gd name="T5" fmla="*/ 0 h 240"/>
              <a:gd name="T6" fmla="*/ 244 w 367"/>
              <a:gd name="T7" fmla="*/ 0 h 240"/>
              <a:gd name="T8" fmla="*/ 244 w 367"/>
              <a:gd name="T9" fmla="*/ 239 h 240"/>
              <a:gd name="T10" fmla="*/ 366 w 367"/>
              <a:gd name="T11" fmla="*/ 239 h 240"/>
            </a:gdLst>
            <a:ahLst/>
            <a:cxnLst>
              <a:cxn ang="0">
                <a:pos x="T0" y="T1"/>
              </a:cxn>
              <a:cxn ang="0">
                <a:pos x="T2" y="T3"/>
              </a:cxn>
              <a:cxn ang="0">
                <a:pos x="T4" y="T5"/>
              </a:cxn>
              <a:cxn ang="0">
                <a:pos x="T6" y="T7"/>
              </a:cxn>
              <a:cxn ang="0">
                <a:pos x="T8" y="T9"/>
              </a:cxn>
              <a:cxn ang="0">
                <a:pos x="T10" y="T11"/>
              </a:cxn>
            </a:cxnLst>
            <a:rect l="0" t="0" r="r" b="b"/>
            <a:pathLst>
              <a:path w="367" h="240">
                <a:moveTo>
                  <a:pt x="0" y="239"/>
                </a:moveTo>
                <a:lnTo>
                  <a:pt x="122" y="239"/>
                </a:lnTo>
                <a:lnTo>
                  <a:pt x="122" y="0"/>
                </a:lnTo>
                <a:lnTo>
                  <a:pt x="244" y="0"/>
                </a:lnTo>
                <a:lnTo>
                  <a:pt x="244" y="239"/>
                </a:lnTo>
                <a:lnTo>
                  <a:pt x="366" y="239"/>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8" name="Freeform 10"/>
          <p:cNvSpPr>
            <a:spLocks/>
          </p:cNvSpPr>
          <p:nvPr/>
        </p:nvSpPr>
        <p:spPr bwMode="auto">
          <a:xfrm>
            <a:off x="6675438" y="2489200"/>
            <a:ext cx="774700" cy="292100"/>
          </a:xfrm>
          <a:custGeom>
            <a:avLst/>
            <a:gdLst>
              <a:gd name="T0" fmla="*/ 0 w 488"/>
              <a:gd name="T1" fmla="*/ 183 h 184"/>
              <a:gd name="T2" fmla="*/ 60 w 488"/>
              <a:gd name="T3" fmla="*/ 180 h 184"/>
              <a:gd name="T4" fmla="*/ 79 w 488"/>
              <a:gd name="T5" fmla="*/ 177 h 184"/>
              <a:gd name="T6" fmla="*/ 99 w 488"/>
              <a:gd name="T7" fmla="*/ 171 h 184"/>
              <a:gd name="T8" fmla="*/ 116 w 488"/>
              <a:gd name="T9" fmla="*/ 160 h 184"/>
              <a:gd name="T10" fmla="*/ 132 w 488"/>
              <a:gd name="T11" fmla="*/ 147 h 184"/>
              <a:gd name="T12" fmla="*/ 144 w 488"/>
              <a:gd name="T13" fmla="*/ 129 h 184"/>
              <a:gd name="T14" fmla="*/ 155 w 488"/>
              <a:gd name="T15" fmla="*/ 111 h 184"/>
              <a:gd name="T16" fmla="*/ 162 w 488"/>
              <a:gd name="T17" fmla="*/ 89 h 184"/>
              <a:gd name="T18" fmla="*/ 164 w 488"/>
              <a:gd name="T19" fmla="*/ 68 h 184"/>
              <a:gd name="T20" fmla="*/ 171 w 488"/>
              <a:gd name="T21" fmla="*/ 48 h 184"/>
              <a:gd name="T22" fmla="*/ 182 w 488"/>
              <a:gd name="T23" fmla="*/ 29 h 184"/>
              <a:gd name="T24" fmla="*/ 197 w 488"/>
              <a:gd name="T25" fmla="*/ 15 h 184"/>
              <a:gd name="T26" fmla="*/ 214 w 488"/>
              <a:gd name="T27" fmla="*/ 5 h 184"/>
              <a:gd name="T28" fmla="*/ 232 w 488"/>
              <a:gd name="T29" fmla="*/ 0 h 184"/>
              <a:gd name="T30" fmla="*/ 253 w 488"/>
              <a:gd name="T31" fmla="*/ 0 h 184"/>
              <a:gd name="T32" fmla="*/ 271 w 488"/>
              <a:gd name="T33" fmla="*/ 5 h 184"/>
              <a:gd name="T34" fmla="*/ 289 w 488"/>
              <a:gd name="T35" fmla="*/ 15 h 184"/>
              <a:gd name="T36" fmla="*/ 304 w 488"/>
              <a:gd name="T37" fmla="*/ 29 h 184"/>
              <a:gd name="T38" fmla="*/ 315 w 488"/>
              <a:gd name="T39" fmla="*/ 48 h 184"/>
              <a:gd name="T40" fmla="*/ 321 w 488"/>
              <a:gd name="T41" fmla="*/ 68 h 184"/>
              <a:gd name="T42" fmla="*/ 325 w 488"/>
              <a:gd name="T43" fmla="*/ 89 h 184"/>
              <a:gd name="T44" fmla="*/ 332 w 488"/>
              <a:gd name="T45" fmla="*/ 111 h 184"/>
              <a:gd name="T46" fmla="*/ 341 w 488"/>
              <a:gd name="T47" fmla="*/ 129 h 184"/>
              <a:gd name="T48" fmla="*/ 354 w 488"/>
              <a:gd name="T49" fmla="*/ 147 h 184"/>
              <a:gd name="T50" fmla="*/ 369 w 488"/>
              <a:gd name="T51" fmla="*/ 160 h 184"/>
              <a:gd name="T52" fmla="*/ 387 w 488"/>
              <a:gd name="T53" fmla="*/ 171 h 184"/>
              <a:gd name="T54" fmla="*/ 405 w 488"/>
              <a:gd name="T55" fmla="*/ 177 h 184"/>
              <a:gd name="T56" fmla="*/ 426 w 488"/>
              <a:gd name="T57" fmla="*/ 180 h 184"/>
              <a:gd name="T58" fmla="*/ 487 w 488"/>
              <a:gd name="T59" fmla="*/ 1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8" h="184">
                <a:moveTo>
                  <a:pt x="0" y="183"/>
                </a:moveTo>
                <a:lnTo>
                  <a:pt x="60" y="180"/>
                </a:lnTo>
                <a:lnTo>
                  <a:pt x="79" y="177"/>
                </a:lnTo>
                <a:lnTo>
                  <a:pt x="99" y="171"/>
                </a:lnTo>
                <a:lnTo>
                  <a:pt x="116" y="160"/>
                </a:lnTo>
                <a:lnTo>
                  <a:pt x="132" y="147"/>
                </a:lnTo>
                <a:lnTo>
                  <a:pt x="144" y="129"/>
                </a:lnTo>
                <a:lnTo>
                  <a:pt x="155" y="111"/>
                </a:lnTo>
                <a:lnTo>
                  <a:pt x="162" y="89"/>
                </a:lnTo>
                <a:lnTo>
                  <a:pt x="164" y="68"/>
                </a:lnTo>
                <a:lnTo>
                  <a:pt x="171" y="48"/>
                </a:lnTo>
                <a:lnTo>
                  <a:pt x="182" y="29"/>
                </a:lnTo>
                <a:lnTo>
                  <a:pt x="197" y="15"/>
                </a:lnTo>
                <a:lnTo>
                  <a:pt x="214" y="5"/>
                </a:lnTo>
                <a:lnTo>
                  <a:pt x="232" y="0"/>
                </a:lnTo>
                <a:lnTo>
                  <a:pt x="253" y="0"/>
                </a:lnTo>
                <a:lnTo>
                  <a:pt x="271" y="5"/>
                </a:lnTo>
                <a:lnTo>
                  <a:pt x="289" y="15"/>
                </a:lnTo>
                <a:lnTo>
                  <a:pt x="304" y="29"/>
                </a:lnTo>
                <a:lnTo>
                  <a:pt x="315" y="48"/>
                </a:lnTo>
                <a:lnTo>
                  <a:pt x="321" y="68"/>
                </a:lnTo>
                <a:lnTo>
                  <a:pt x="325" y="89"/>
                </a:lnTo>
                <a:lnTo>
                  <a:pt x="332" y="111"/>
                </a:lnTo>
                <a:lnTo>
                  <a:pt x="341" y="129"/>
                </a:lnTo>
                <a:lnTo>
                  <a:pt x="354" y="147"/>
                </a:lnTo>
                <a:lnTo>
                  <a:pt x="369" y="160"/>
                </a:lnTo>
                <a:lnTo>
                  <a:pt x="387" y="171"/>
                </a:lnTo>
                <a:lnTo>
                  <a:pt x="405" y="177"/>
                </a:lnTo>
                <a:lnTo>
                  <a:pt x="426" y="180"/>
                </a:lnTo>
                <a:lnTo>
                  <a:pt x="487" y="180"/>
                </a:lnTo>
              </a:path>
            </a:pathLst>
          </a:custGeom>
          <a:noFill/>
          <a:ln w="25399" cap="rnd" cmpd="sng">
            <a:solidFill>
              <a:srgbClr val="FF66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9" name="Line 11"/>
          <p:cNvSpPr>
            <a:spLocks noChangeShapeType="1"/>
          </p:cNvSpPr>
          <p:nvPr/>
        </p:nvSpPr>
        <p:spPr bwMode="auto">
          <a:xfrm flipH="1">
            <a:off x="3965575" y="2489200"/>
            <a:ext cx="2322513" cy="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0" name="Freeform 12"/>
          <p:cNvSpPr>
            <a:spLocks/>
          </p:cNvSpPr>
          <p:nvPr/>
        </p:nvSpPr>
        <p:spPr bwMode="auto">
          <a:xfrm>
            <a:off x="3965575" y="2347913"/>
            <a:ext cx="1163638" cy="284162"/>
          </a:xfrm>
          <a:custGeom>
            <a:avLst/>
            <a:gdLst>
              <a:gd name="T0" fmla="*/ 732 w 733"/>
              <a:gd name="T1" fmla="*/ 89 h 179"/>
              <a:gd name="T2" fmla="*/ 365 w 733"/>
              <a:gd name="T3" fmla="*/ 178 h 179"/>
              <a:gd name="T4" fmla="*/ 0 w 733"/>
              <a:gd name="T5" fmla="*/ 89 h 179"/>
              <a:gd name="T6" fmla="*/ 365 w 733"/>
              <a:gd name="T7" fmla="*/ 0 h 179"/>
              <a:gd name="T8" fmla="*/ 732 w 733"/>
              <a:gd name="T9" fmla="*/ 89 h 179"/>
            </a:gdLst>
            <a:ahLst/>
            <a:cxnLst>
              <a:cxn ang="0">
                <a:pos x="T0" y="T1"/>
              </a:cxn>
              <a:cxn ang="0">
                <a:pos x="T2" y="T3"/>
              </a:cxn>
              <a:cxn ang="0">
                <a:pos x="T4" y="T5"/>
              </a:cxn>
              <a:cxn ang="0">
                <a:pos x="T6" y="T7"/>
              </a:cxn>
              <a:cxn ang="0">
                <a:pos x="T8" y="T9"/>
              </a:cxn>
            </a:cxnLst>
            <a:rect l="0" t="0" r="r" b="b"/>
            <a:pathLst>
              <a:path w="733" h="179">
                <a:moveTo>
                  <a:pt x="732" y="89"/>
                </a:moveTo>
                <a:lnTo>
                  <a:pt x="365" y="178"/>
                </a:lnTo>
                <a:lnTo>
                  <a:pt x="0" y="89"/>
                </a:lnTo>
                <a:lnTo>
                  <a:pt x="365" y="0"/>
                </a:lnTo>
                <a:lnTo>
                  <a:pt x="732"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1" name="Freeform 13"/>
          <p:cNvSpPr>
            <a:spLocks/>
          </p:cNvSpPr>
          <p:nvPr/>
        </p:nvSpPr>
        <p:spPr bwMode="auto">
          <a:xfrm>
            <a:off x="5127625" y="2347913"/>
            <a:ext cx="1162050" cy="284162"/>
          </a:xfrm>
          <a:custGeom>
            <a:avLst/>
            <a:gdLst>
              <a:gd name="T0" fmla="*/ 0 w 732"/>
              <a:gd name="T1" fmla="*/ 89 h 179"/>
              <a:gd name="T2" fmla="*/ 365 w 732"/>
              <a:gd name="T3" fmla="*/ 0 h 179"/>
              <a:gd name="T4" fmla="*/ 731 w 732"/>
              <a:gd name="T5" fmla="*/ 89 h 179"/>
              <a:gd name="T6" fmla="*/ 365 w 732"/>
              <a:gd name="T7" fmla="*/ 178 h 179"/>
              <a:gd name="T8" fmla="*/ 0 w 732"/>
              <a:gd name="T9" fmla="*/ 89 h 179"/>
            </a:gdLst>
            <a:ahLst/>
            <a:cxnLst>
              <a:cxn ang="0">
                <a:pos x="T0" y="T1"/>
              </a:cxn>
              <a:cxn ang="0">
                <a:pos x="T2" y="T3"/>
              </a:cxn>
              <a:cxn ang="0">
                <a:pos x="T4" y="T5"/>
              </a:cxn>
              <a:cxn ang="0">
                <a:pos x="T6" y="T7"/>
              </a:cxn>
              <a:cxn ang="0">
                <a:pos x="T8" y="T9"/>
              </a:cxn>
            </a:cxnLst>
            <a:rect l="0" t="0" r="r" b="b"/>
            <a:pathLst>
              <a:path w="732" h="179">
                <a:moveTo>
                  <a:pt x="0" y="89"/>
                </a:moveTo>
                <a:lnTo>
                  <a:pt x="365" y="0"/>
                </a:lnTo>
                <a:lnTo>
                  <a:pt x="731" y="89"/>
                </a:lnTo>
                <a:lnTo>
                  <a:pt x="365" y="178"/>
                </a:lnTo>
                <a:lnTo>
                  <a:pt x="0"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2" name="Line 14"/>
          <p:cNvSpPr>
            <a:spLocks noChangeShapeType="1"/>
          </p:cNvSpPr>
          <p:nvPr/>
        </p:nvSpPr>
        <p:spPr bwMode="auto">
          <a:xfrm>
            <a:off x="3965575" y="2489200"/>
            <a:ext cx="288925" cy="28575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3" name="Freeform 15"/>
          <p:cNvSpPr>
            <a:spLocks/>
          </p:cNvSpPr>
          <p:nvPr/>
        </p:nvSpPr>
        <p:spPr bwMode="auto">
          <a:xfrm>
            <a:off x="5002213" y="2062163"/>
            <a:ext cx="176212" cy="855662"/>
          </a:xfrm>
          <a:custGeom>
            <a:avLst/>
            <a:gdLst>
              <a:gd name="T0" fmla="*/ 54 w 111"/>
              <a:gd name="T1" fmla="*/ 538 h 539"/>
              <a:gd name="T2" fmla="*/ 99 w 111"/>
              <a:gd name="T3" fmla="*/ 538 h 539"/>
              <a:gd name="T4" fmla="*/ 78 w 111"/>
              <a:gd name="T5" fmla="*/ 518 h 539"/>
              <a:gd name="T6" fmla="*/ 62 w 111"/>
              <a:gd name="T7" fmla="*/ 493 h 539"/>
              <a:gd name="T8" fmla="*/ 51 w 111"/>
              <a:gd name="T9" fmla="*/ 468 h 539"/>
              <a:gd name="T10" fmla="*/ 42 w 111"/>
              <a:gd name="T11" fmla="*/ 442 h 539"/>
              <a:gd name="T12" fmla="*/ 38 w 111"/>
              <a:gd name="T13" fmla="*/ 414 h 539"/>
              <a:gd name="T14" fmla="*/ 40 w 111"/>
              <a:gd name="T15" fmla="*/ 386 h 539"/>
              <a:gd name="T16" fmla="*/ 44 w 111"/>
              <a:gd name="T17" fmla="*/ 358 h 539"/>
              <a:gd name="T18" fmla="*/ 53 w 111"/>
              <a:gd name="T19" fmla="*/ 331 h 539"/>
              <a:gd name="T20" fmla="*/ 67 w 111"/>
              <a:gd name="T21" fmla="*/ 306 h 539"/>
              <a:gd name="T22" fmla="*/ 83 w 111"/>
              <a:gd name="T23" fmla="*/ 284 h 539"/>
              <a:gd name="T24" fmla="*/ 96 w 111"/>
              <a:gd name="T25" fmla="*/ 244 h 539"/>
              <a:gd name="T26" fmla="*/ 105 w 111"/>
              <a:gd name="T27" fmla="*/ 204 h 539"/>
              <a:gd name="T28" fmla="*/ 110 w 111"/>
              <a:gd name="T29" fmla="*/ 163 h 539"/>
              <a:gd name="T30" fmla="*/ 110 w 111"/>
              <a:gd name="T31" fmla="*/ 120 h 539"/>
              <a:gd name="T32" fmla="*/ 105 w 111"/>
              <a:gd name="T33" fmla="*/ 79 h 539"/>
              <a:gd name="T34" fmla="*/ 96 w 111"/>
              <a:gd name="T35" fmla="*/ 39 h 539"/>
              <a:gd name="T36" fmla="*/ 83 w 111"/>
              <a:gd name="T37" fmla="*/ 0 h 539"/>
              <a:gd name="T38" fmla="*/ 40 w 111"/>
              <a:gd name="T39" fmla="*/ 0 h 539"/>
              <a:gd name="T40" fmla="*/ 56 w 111"/>
              <a:gd name="T41" fmla="*/ 30 h 539"/>
              <a:gd name="T42" fmla="*/ 69 w 111"/>
              <a:gd name="T43" fmla="*/ 64 h 539"/>
              <a:gd name="T44" fmla="*/ 77 w 111"/>
              <a:gd name="T45" fmla="*/ 99 h 539"/>
              <a:gd name="T46" fmla="*/ 78 w 111"/>
              <a:gd name="T47" fmla="*/ 133 h 539"/>
              <a:gd name="T48" fmla="*/ 77 w 111"/>
              <a:gd name="T49" fmla="*/ 170 h 539"/>
              <a:gd name="T50" fmla="*/ 69 w 111"/>
              <a:gd name="T51" fmla="*/ 204 h 539"/>
              <a:gd name="T52" fmla="*/ 56 w 111"/>
              <a:gd name="T53" fmla="*/ 237 h 539"/>
              <a:gd name="T54" fmla="*/ 40 w 111"/>
              <a:gd name="T55" fmla="*/ 269 h 539"/>
              <a:gd name="T56" fmla="*/ 22 w 111"/>
              <a:gd name="T57" fmla="*/ 296 h 539"/>
              <a:gd name="T58" fmla="*/ 10 w 111"/>
              <a:gd name="T59" fmla="*/ 326 h 539"/>
              <a:gd name="T60" fmla="*/ 4 w 111"/>
              <a:gd name="T61" fmla="*/ 358 h 539"/>
              <a:gd name="T62" fmla="*/ 0 w 111"/>
              <a:gd name="T63" fmla="*/ 390 h 539"/>
              <a:gd name="T64" fmla="*/ 2 w 111"/>
              <a:gd name="T65" fmla="*/ 422 h 539"/>
              <a:gd name="T66" fmla="*/ 9 w 111"/>
              <a:gd name="T67" fmla="*/ 454 h 539"/>
              <a:gd name="T68" fmla="*/ 20 w 111"/>
              <a:gd name="T69" fmla="*/ 484 h 539"/>
              <a:gd name="T70" fmla="*/ 34 w 111"/>
              <a:gd name="T71" fmla="*/ 512 h 539"/>
              <a:gd name="T72" fmla="*/ 54 w 111"/>
              <a:gd name="T73" fmla="*/ 5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539">
                <a:moveTo>
                  <a:pt x="54" y="538"/>
                </a:moveTo>
                <a:lnTo>
                  <a:pt x="99" y="538"/>
                </a:lnTo>
                <a:lnTo>
                  <a:pt x="78" y="518"/>
                </a:lnTo>
                <a:lnTo>
                  <a:pt x="62" y="493"/>
                </a:lnTo>
                <a:lnTo>
                  <a:pt x="51" y="468"/>
                </a:lnTo>
                <a:lnTo>
                  <a:pt x="42" y="442"/>
                </a:lnTo>
                <a:lnTo>
                  <a:pt x="38" y="414"/>
                </a:lnTo>
                <a:lnTo>
                  <a:pt x="40" y="386"/>
                </a:lnTo>
                <a:lnTo>
                  <a:pt x="44" y="358"/>
                </a:lnTo>
                <a:lnTo>
                  <a:pt x="53" y="331"/>
                </a:lnTo>
                <a:lnTo>
                  <a:pt x="67" y="306"/>
                </a:lnTo>
                <a:lnTo>
                  <a:pt x="83" y="284"/>
                </a:lnTo>
                <a:lnTo>
                  <a:pt x="96" y="244"/>
                </a:lnTo>
                <a:lnTo>
                  <a:pt x="105" y="204"/>
                </a:lnTo>
                <a:lnTo>
                  <a:pt x="110" y="163"/>
                </a:lnTo>
                <a:lnTo>
                  <a:pt x="110" y="120"/>
                </a:lnTo>
                <a:lnTo>
                  <a:pt x="105" y="79"/>
                </a:lnTo>
                <a:lnTo>
                  <a:pt x="96" y="39"/>
                </a:lnTo>
                <a:lnTo>
                  <a:pt x="83" y="0"/>
                </a:lnTo>
                <a:lnTo>
                  <a:pt x="40" y="0"/>
                </a:lnTo>
                <a:lnTo>
                  <a:pt x="56" y="30"/>
                </a:lnTo>
                <a:lnTo>
                  <a:pt x="69" y="64"/>
                </a:lnTo>
                <a:lnTo>
                  <a:pt x="77" y="99"/>
                </a:lnTo>
                <a:lnTo>
                  <a:pt x="78" y="133"/>
                </a:lnTo>
                <a:lnTo>
                  <a:pt x="77" y="170"/>
                </a:lnTo>
                <a:lnTo>
                  <a:pt x="69" y="204"/>
                </a:lnTo>
                <a:lnTo>
                  <a:pt x="56" y="237"/>
                </a:lnTo>
                <a:lnTo>
                  <a:pt x="40" y="269"/>
                </a:lnTo>
                <a:lnTo>
                  <a:pt x="22" y="296"/>
                </a:lnTo>
                <a:lnTo>
                  <a:pt x="10" y="326"/>
                </a:lnTo>
                <a:lnTo>
                  <a:pt x="4" y="358"/>
                </a:lnTo>
                <a:lnTo>
                  <a:pt x="0" y="390"/>
                </a:lnTo>
                <a:lnTo>
                  <a:pt x="2" y="422"/>
                </a:lnTo>
                <a:lnTo>
                  <a:pt x="9" y="454"/>
                </a:lnTo>
                <a:lnTo>
                  <a:pt x="20" y="484"/>
                </a:lnTo>
                <a:lnTo>
                  <a:pt x="34" y="512"/>
                </a:lnTo>
                <a:lnTo>
                  <a:pt x="54" y="538"/>
                </a:lnTo>
              </a:path>
            </a:pathLst>
          </a:custGeom>
          <a:solidFill>
            <a:schemeClr val="accent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4" name="Line 16"/>
          <p:cNvSpPr>
            <a:spLocks noChangeShapeType="1"/>
          </p:cNvSpPr>
          <p:nvPr/>
        </p:nvSpPr>
        <p:spPr bwMode="auto">
          <a:xfrm flipH="1">
            <a:off x="3965575" y="2205038"/>
            <a:ext cx="288925" cy="284162"/>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5" name="Freeform 17"/>
          <p:cNvSpPr>
            <a:spLocks/>
          </p:cNvSpPr>
          <p:nvPr/>
        </p:nvSpPr>
        <p:spPr bwMode="auto">
          <a:xfrm>
            <a:off x="4324350" y="2465388"/>
            <a:ext cx="50800" cy="49212"/>
          </a:xfrm>
          <a:custGeom>
            <a:avLst/>
            <a:gdLst>
              <a:gd name="T0" fmla="*/ 0 w 32"/>
              <a:gd name="T1" fmla="*/ 30 h 31"/>
              <a:gd name="T2" fmla="*/ 31 w 32"/>
              <a:gd name="T3" fmla="*/ 15 h 31"/>
              <a:gd name="T4" fmla="*/ 0 w 32"/>
              <a:gd name="T5" fmla="*/ 0 h 31"/>
              <a:gd name="T6" fmla="*/ 5 w 32"/>
              <a:gd name="T7" fmla="*/ 10 h 31"/>
              <a:gd name="T8" fmla="*/ 5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5" y="10"/>
                </a:lnTo>
                <a:lnTo>
                  <a:pt x="5"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6" name="Freeform 18"/>
          <p:cNvSpPr>
            <a:spLocks/>
          </p:cNvSpPr>
          <p:nvPr/>
        </p:nvSpPr>
        <p:spPr bwMode="auto">
          <a:xfrm>
            <a:off x="5848350" y="2465388"/>
            <a:ext cx="50800" cy="49212"/>
          </a:xfrm>
          <a:custGeom>
            <a:avLst/>
            <a:gdLst>
              <a:gd name="T0" fmla="*/ 0 w 32"/>
              <a:gd name="T1" fmla="*/ 30 h 31"/>
              <a:gd name="T2" fmla="*/ 31 w 32"/>
              <a:gd name="T3" fmla="*/ 15 h 31"/>
              <a:gd name="T4" fmla="*/ 0 w 32"/>
              <a:gd name="T5" fmla="*/ 0 h 31"/>
              <a:gd name="T6" fmla="*/ 4 w 32"/>
              <a:gd name="T7" fmla="*/ 10 h 31"/>
              <a:gd name="T8" fmla="*/ 4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4" y="10"/>
                </a:lnTo>
                <a:lnTo>
                  <a:pt x="4"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7" name="Freeform 19"/>
          <p:cNvSpPr>
            <a:spLocks/>
          </p:cNvSpPr>
          <p:nvPr/>
        </p:nvSpPr>
        <p:spPr bwMode="auto">
          <a:xfrm>
            <a:off x="4156075" y="2420938"/>
            <a:ext cx="52388" cy="46037"/>
          </a:xfrm>
          <a:custGeom>
            <a:avLst/>
            <a:gdLst>
              <a:gd name="T0" fmla="*/ 6 w 33"/>
              <a:gd name="T1" fmla="*/ 28 h 29"/>
              <a:gd name="T2" fmla="*/ 32 w 33"/>
              <a:gd name="T3" fmla="*/ 6 h 29"/>
              <a:gd name="T4" fmla="*/ 0 w 33"/>
              <a:gd name="T5" fmla="*/ 0 h 29"/>
              <a:gd name="T6" fmla="*/ 6 w 33"/>
              <a:gd name="T7" fmla="*/ 7 h 29"/>
              <a:gd name="T8" fmla="*/ 9 w 33"/>
              <a:gd name="T9" fmla="*/ 18 h 29"/>
              <a:gd name="T10" fmla="*/ 6 w 33"/>
              <a:gd name="T11" fmla="*/ 28 h 29"/>
            </a:gdLst>
            <a:ahLst/>
            <a:cxnLst>
              <a:cxn ang="0">
                <a:pos x="T0" y="T1"/>
              </a:cxn>
              <a:cxn ang="0">
                <a:pos x="T2" y="T3"/>
              </a:cxn>
              <a:cxn ang="0">
                <a:pos x="T4" y="T5"/>
              </a:cxn>
              <a:cxn ang="0">
                <a:pos x="T6" y="T7"/>
              </a:cxn>
              <a:cxn ang="0">
                <a:pos x="T8" y="T9"/>
              </a:cxn>
              <a:cxn ang="0">
                <a:pos x="T10" y="T11"/>
              </a:cxn>
            </a:cxnLst>
            <a:rect l="0" t="0" r="r" b="b"/>
            <a:pathLst>
              <a:path w="33" h="29">
                <a:moveTo>
                  <a:pt x="6" y="28"/>
                </a:moveTo>
                <a:lnTo>
                  <a:pt x="32" y="6"/>
                </a:lnTo>
                <a:lnTo>
                  <a:pt x="0" y="0"/>
                </a:lnTo>
                <a:lnTo>
                  <a:pt x="6" y="7"/>
                </a:lnTo>
                <a:lnTo>
                  <a:pt x="9" y="18"/>
                </a:lnTo>
                <a:lnTo>
                  <a:pt x="6" y="28"/>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8" name="Freeform 20"/>
          <p:cNvSpPr>
            <a:spLocks/>
          </p:cNvSpPr>
          <p:nvPr/>
        </p:nvSpPr>
        <p:spPr bwMode="auto">
          <a:xfrm>
            <a:off x="4010025" y="2395538"/>
            <a:ext cx="50800" cy="52387"/>
          </a:xfrm>
          <a:custGeom>
            <a:avLst/>
            <a:gdLst>
              <a:gd name="T0" fmla="*/ 20 w 32"/>
              <a:gd name="T1" fmla="*/ 32 h 33"/>
              <a:gd name="T2" fmla="*/ 31 w 32"/>
              <a:gd name="T3" fmla="*/ 0 h 33"/>
              <a:gd name="T4" fmla="*/ 0 w 32"/>
              <a:gd name="T5" fmla="*/ 10 h 33"/>
              <a:gd name="T6" fmla="*/ 8 w 32"/>
              <a:gd name="T7" fmla="*/ 14 h 33"/>
              <a:gd name="T8" fmla="*/ 16 w 32"/>
              <a:gd name="T9" fmla="*/ 21 h 33"/>
              <a:gd name="T10" fmla="*/ 20 w 32"/>
              <a:gd name="T11" fmla="*/ 32 h 33"/>
            </a:gdLst>
            <a:ahLst/>
            <a:cxnLst>
              <a:cxn ang="0">
                <a:pos x="T0" y="T1"/>
              </a:cxn>
              <a:cxn ang="0">
                <a:pos x="T2" y="T3"/>
              </a:cxn>
              <a:cxn ang="0">
                <a:pos x="T4" y="T5"/>
              </a:cxn>
              <a:cxn ang="0">
                <a:pos x="T6" y="T7"/>
              </a:cxn>
              <a:cxn ang="0">
                <a:pos x="T8" y="T9"/>
              </a:cxn>
              <a:cxn ang="0">
                <a:pos x="T10" y="T11"/>
              </a:cxn>
            </a:cxnLst>
            <a:rect l="0" t="0" r="r" b="b"/>
            <a:pathLst>
              <a:path w="32" h="33">
                <a:moveTo>
                  <a:pt x="20" y="32"/>
                </a:moveTo>
                <a:lnTo>
                  <a:pt x="31" y="0"/>
                </a:lnTo>
                <a:lnTo>
                  <a:pt x="0" y="10"/>
                </a:lnTo>
                <a:lnTo>
                  <a:pt x="8" y="14"/>
                </a:lnTo>
                <a:lnTo>
                  <a:pt x="16" y="21"/>
                </a:lnTo>
                <a:lnTo>
                  <a:pt x="20" y="32"/>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9" name="Freeform 21"/>
          <p:cNvSpPr>
            <a:spLocks/>
          </p:cNvSpPr>
          <p:nvPr/>
        </p:nvSpPr>
        <p:spPr bwMode="auto">
          <a:xfrm>
            <a:off x="4156075" y="2251075"/>
            <a:ext cx="52388" cy="50800"/>
          </a:xfrm>
          <a:custGeom>
            <a:avLst/>
            <a:gdLst>
              <a:gd name="T0" fmla="*/ 21 w 33"/>
              <a:gd name="T1" fmla="*/ 31 h 32"/>
              <a:gd name="T2" fmla="*/ 32 w 33"/>
              <a:gd name="T3" fmla="*/ 0 h 32"/>
              <a:gd name="T4" fmla="*/ 0 w 33"/>
              <a:gd name="T5" fmla="*/ 10 h 32"/>
              <a:gd name="T6" fmla="*/ 9 w 33"/>
              <a:gd name="T7" fmla="*/ 14 h 32"/>
              <a:gd name="T8" fmla="*/ 18 w 33"/>
              <a:gd name="T9" fmla="*/ 20 h 32"/>
              <a:gd name="T10" fmla="*/ 21 w 33"/>
              <a:gd name="T11" fmla="*/ 31 h 32"/>
            </a:gdLst>
            <a:ahLst/>
            <a:cxnLst>
              <a:cxn ang="0">
                <a:pos x="T0" y="T1"/>
              </a:cxn>
              <a:cxn ang="0">
                <a:pos x="T2" y="T3"/>
              </a:cxn>
              <a:cxn ang="0">
                <a:pos x="T4" y="T5"/>
              </a:cxn>
              <a:cxn ang="0">
                <a:pos x="T6" y="T7"/>
              </a:cxn>
              <a:cxn ang="0">
                <a:pos x="T8" y="T9"/>
              </a:cxn>
              <a:cxn ang="0">
                <a:pos x="T10" y="T11"/>
              </a:cxn>
            </a:cxnLst>
            <a:rect l="0" t="0" r="r" b="b"/>
            <a:pathLst>
              <a:path w="33" h="32">
                <a:moveTo>
                  <a:pt x="21" y="31"/>
                </a:moveTo>
                <a:lnTo>
                  <a:pt x="32" y="0"/>
                </a:lnTo>
                <a:lnTo>
                  <a:pt x="0" y="10"/>
                </a:lnTo>
                <a:lnTo>
                  <a:pt x="9" y="14"/>
                </a:lnTo>
                <a:lnTo>
                  <a:pt x="18" y="20"/>
                </a:lnTo>
                <a:lnTo>
                  <a:pt x="21" y="31"/>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0" name="Freeform 22"/>
          <p:cNvSpPr>
            <a:spLocks/>
          </p:cNvSpPr>
          <p:nvPr/>
        </p:nvSpPr>
        <p:spPr bwMode="auto">
          <a:xfrm>
            <a:off x="4010025" y="2533650"/>
            <a:ext cx="50800" cy="53975"/>
          </a:xfrm>
          <a:custGeom>
            <a:avLst/>
            <a:gdLst>
              <a:gd name="T0" fmla="*/ 20 w 32"/>
              <a:gd name="T1" fmla="*/ 0 h 34"/>
              <a:gd name="T2" fmla="*/ 31 w 32"/>
              <a:gd name="T3" fmla="*/ 33 h 34"/>
              <a:gd name="T4" fmla="*/ 0 w 32"/>
              <a:gd name="T5" fmla="*/ 21 h 34"/>
              <a:gd name="T6" fmla="*/ 8 w 32"/>
              <a:gd name="T7" fmla="*/ 18 h 34"/>
              <a:gd name="T8" fmla="*/ 16 w 32"/>
              <a:gd name="T9" fmla="*/ 9 h 34"/>
              <a:gd name="T10" fmla="*/ 20 w 32"/>
              <a:gd name="T11" fmla="*/ 0 h 34"/>
            </a:gdLst>
            <a:ahLst/>
            <a:cxnLst>
              <a:cxn ang="0">
                <a:pos x="T0" y="T1"/>
              </a:cxn>
              <a:cxn ang="0">
                <a:pos x="T2" y="T3"/>
              </a:cxn>
              <a:cxn ang="0">
                <a:pos x="T4" y="T5"/>
              </a:cxn>
              <a:cxn ang="0">
                <a:pos x="T6" y="T7"/>
              </a:cxn>
              <a:cxn ang="0">
                <a:pos x="T8" y="T9"/>
              </a:cxn>
              <a:cxn ang="0">
                <a:pos x="T10" y="T11"/>
              </a:cxn>
            </a:cxnLst>
            <a:rect l="0" t="0" r="r" b="b"/>
            <a:pathLst>
              <a:path w="32" h="34">
                <a:moveTo>
                  <a:pt x="20" y="0"/>
                </a:moveTo>
                <a:lnTo>
                  <a:pt x="31" y="33"/>
                </a:lnTo>
                <a:lnTo>
                  <a:pt x="0" y="21"/>
                </a:lnTo>
                <a:lnTo>
                  <a:pt x="8" y="18"/>
                </a:lnTo>
                <a:lnTo>
                  <a:pt x="16" y="9"/>
                </a:lnTo>
                <a:lnTo>
                  <a:pt x="20"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1" name="Freeform 23"/>
          <p:cNvSpPr>
            <a:spLocks/>
          </p:cNvSpPr>
          <p:nvPr/>
        </p:nvSpPr>
        <p:spPr bwMode="auto">
          <a:xfrm>
            <a:off x="4156075" y="2679700"/>
            <a:ext cx="52388" cy="52388"/>
          </a:xfrm>
          <a:custGeom>
            <a:avLst/>
            <a:gdLst>
              <a:gd name="T0" fmla="*/ 21 w 33"/>
              <a:gd name="T1" fmla="*/ 0 h 33"/>
              <a:gd name="T2" fmla="*/ 32 w 33"/>
              <a:gd name="T3" fmla="*/ 32 h 33"/>
              <a:gd name="T4" fmla="*/ 0 w 33"/>
              <a:gd name="T5" fmla="*/ 21 h 33"/>
              <a:gd name="T6" fmla="*/ 9 w 33"/>
              <a:gd name="T7" fmla="*/ 17 h 33"/>
              <a:gd name="T8" fmla="*/ 18 w 33"/>
              <a:gd name="T9" fmla="*/ 9 h 33"/>
              <a:gd name="T10" fmla="*/ 21 w 33"/>
              <a:gd name="T11" fmla="*/ 0 h 33"/>
            </a:gdLst>
            <a:ahLst/>
            <a:cxnLst>
              <a:cxn ang="0">
                <a:pos x="T0" y="T1"/>
              </a:cxn>
              <a:cxn ang="0">
                <a:pos x="T2" y="T3"/>
              </a:cxn>
              <a:cxn ang="0">
                <a:pos x="T4" y="T5"/>
              </a:cxn>
              <a:cxn ang="0">
                <a:pos x="T6" y="T7"/>
              </a:cxn>
              <a:cxn ang="0">
                <a:pos x="T8" y="T9"/>
              </a:cxn>
              <a:cxn ang="0">
                <a:pos x="T10" y="T11"/>
              </a:cxn>
            </a:cxnLst>
            <a:rect l="0" t="0" r="r" b="b"/>
            <a:pathLst>
              <a:path w="33" h="33">
                <a:moveTo>
                  <a:pt x="21" y="0"/>
                </a:moveTo>
                <a:lnTo>
                  <a:pt x="32" y="32"/>
                </a:lnTo>
                <a:lnTo>
                  <a:pt x="0" y="21"/>
                </a:lnTo>
                <a:lnTo>
                  <a:pt x="9" y="17"/>
                </a:lnTo>
                <a:lnTo>
                  <a:pt x="18" y="9"/>
                </a:lnTo>
                <a:lnTo>
                  <a:pt x="21"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2" name="Freeform 24"/>
          <p:cNvSpPr>
            <a:spLocks/>
          </p:cNvSpPr>
          <p:nvPr/>
        </p:nvSpPr>
        <p:spPr bwMode="auto">
          <a:xfrm>
            <a:off x="4156075" y="2514600"/>
            <a:ext cx="52388" cy="47625"/>
          </a:xfrm>
          <a:custGeom>
            <a:avLst/>
            <a:gdLst>
              <a:gd name="T0" fmla="*/ 6 w 33"/>
              <a:gd name="T1" fmla="*/ 0 h 30"/>
              <a:gd name="T2" fmla="*/ 32 w 33"/>
              <a:gd name="T3" fmla="*/ 22 h 30"/>
              <a:gd name="T4" fmla="*/ 0 w 33"/>
              <a:gd name="T5" fmla="*/ 29 h 30"/>
              <a:gd name="T6" fmla="*/ 6 w 33"/>
              <a:gd name="T7" fmla="*/ 20 h 30"/>
              <a:gd name="T8" fmla="*/ 9 w 33"/>
              <a:gd name="T9" fmla="*/ 11 h 30"/>
              <a:gd name="T10" fmla="*/ 6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6" y="0"/>
                </a:moveTo>
                <a:lnTo>
                  <a:pt x="32" y="22"/>
                </a:lnTo>
                <a:lnTo>
                  <a:pt x="0" y="29"/>
                </a:lnTo>
                <a:lnTo>
                  <a:pt x="6" y="20"/>
                </a:lnTo>
                <a:lnTo>
                  <a:pt x="9" y="11"/>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3" name="Freeform 25"/>
          <p:cNvSpPr>
            <a:spLocks/>
          </p:cNvSpPr>
          <p:nvPr/>
        </p:nvSpPr>
        <p:spPr bwMode="auto">
          <a:xfrm>
            <a:off x="4806950" y="2395538"/>
            <a:ext cx="55563" cy="46037"/>
          </a:xfrm>
          <a:custGeom>
            <a:avLst/>
            <a:gdLst>
              <a:gd name="T0" fmla="*/ 8 w 35"/>
              <a:gd name="T1" fmla="*/ 0 h 29"/>
              <a:gd name="T2" fmla="*/ 34 w 35"/>
              <a:gd name="T3" fmla="*/ 21 h 29"/>
              <a:gd name="T4" fmla="*/ 0 w 35"/>
              <a:gd name="T5" fmla="*/ 28 h 29"/>
              <a:gd name="T6" fmla="*/ 6 w 35"/>
              <a:gd name="T7" fmla="*/ 19 h 29"/>
              <a:gd name="T8" fmla="*/ 10 w 35"/>
              <a:gd name="T9" fmla="*/ 9 h 29"/>
              <a:gd name="T10" fmla="*/ 8 w 35"/>
              <a:gd name="T11" fmla="*/ 0 h 29"/>
            </a:gdLst>
            <a:ahLst/>
            <a:cxnLst>
              <a:cxn ang="0">
                <a:pos x="T0" y="T1"/>
              </a:cxn>
              <a:cxn ang="0">
                <a:pos x="T2" y="T3"/>
              </a:cxn>
              <a:cxn ang="0">
                <a:pos x="T4" y="T5"/>
              </a:cxn>
              <a:cxn ang="0">
                <a:pos x="T6" y="T7"/>
              </a:cxn>
              <a:cxn ang="0">
                <a:pos x="T8" y="T9"/>
              </a:cxn>
              <a:cxn ang="0">
                <a:pos x="T10" y="T11"/>
              </a:cxn>
            </a:cxnLst>
            <a:rect l="0" t="0" r="r" b="b"/>
            <a:pathLst>
              <a:path w="35" h="29">
                <a:moveTo>
                  <a:pt x="8" y="0"/>
                </a:moveTo>
                <a:lnTo>
                  <a:pt x="34" y="21"/>
                </a:lnTo>
                <a:lnTo>
                  <a:pt x="0" y="28"/>
                </a:lnTo>
                <a:lnTo>
                  <a:pt x="6" y="19"/>
                </a:lnTo>
                <a:lnTo>
                  <a:pt x="10" y="9"/>
                </a:lnTo>
                <a:lnTo>
                  <a:pt x="8"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4" name="Freeform 26"/>
          <p:cNvSpPr>
            <a:spLocks/>
          </p:cNvSpPr>
          <p:nvPr/>
        </p:nvSpPr>
        <p:spPr bwMode="auto">
          <a:xfrm>
            <a:off x="4806950" y="2538413"/>
            <a:ext cx="55563" cy="49212"/>
          </a:xfrm>
          <a:custGeom>
            <a:avLst/>
            <a:gdLst>
              <a:gd name="T0" fmla="*/ 8 w 35"/>
              <a:gd name="T1" fmla="*/ 30 h 31"/>
              <a:gd name="T2" fmla="*/ 34 w 35"/>
              <a:gd name="T3" fmla="*/ 6 h 31"/>
              <a:gd name="T4" fmla="*/ 0 w 35"/>
              <a:gd name="T5" fmla="*/ 0 h 31"/>
              <a:gd name="T6" fmla="*/ 6 w 35"/>
              <a:gd name="T7" fmla="*/ 8 h 31"/>
              <a:gd name="T8" fmla="*/ 10 w 35"/>
              <a:gd name="T9" fmla="*/ 18 h 31"/>
              <a:gd name="T10" fmla="*/ 8 w 35"/>
              <a:gd name="T11" fmla="*/ 30 h 31"/>
            </a:gdLst>
            <a:ahLst/>
            <a:cxnLst>
              <a:cxn ang="0">
                <a:pos x="T0" y="T1"/>
              </a:cxn>
              <a:cxn ang="0">
                <a:pos x="T2" y="T3"/>
              </a:cxn>
              <a:cxn ang="0">
                <a:pos x="T4" y="T5"/>
              </a:cxn>
              <a:cxn ang="0">
                <a:pos x="T6" y="T7"/>
              </a:cxn>
              <a:cxn ang="0">
                <a:pos x="T8" y="T9"/>
              </a:cxn>
              <a:cxn ang="0">
                <a:pos x="T10" y="T11"/>
              </a:cxn>
            </a:cxnLst>
            <a:rect l="0" t="0" r="r" b="b"/>
            <a:pathLst>
              <a:path w="35" h="31">
                <a:moveTo>
                  <a:pt x="8" y="30"/>
                </a:moveTo>
                <a:lnTo>
                  <a:pt x="34" y="6"/>
                </a:lnTo>
                <a:lnTo>
                  <a:pt x="0" y="0"/>
                </a:lnTo>
                <a:lnTo>
                  <a:pt x="6" y="8"/>
                </a:lnTo>
                <a:lnTo>
                  <a:pt x="10" y="18"/>
                </a:lnTo>
                <a:lnTo>
                  <a:pt x="8"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5" name="Freeform 27"/>
          <p:cNvSpPr>
            <a:spLocks/>
          </p:cNvSpPr>
          <p:nvPr/>
        </p:nvSpPr>
        <p:spPr bwMode="auto">
          <a:xfrm>
            <a:off x="5289550" y="2417763"/>
            <a:ext cx="53975" cy="49212"/>
          </a:xfrm>
          <a:custGeom>
            <a:avLst/>
            <a:gdLst>
              <a:gd name="T0" fmla="*/ 7 w 34"/>
              <a:gd name="T1" fmla="*/ 30 h 31"/>
              <a:gd name="T2" fmla="*/ 33 w 34"/>
              <a:gd name="T3" fmla="*/ 6 h 31"/>
              <a:gd name="T4" fmla="*/ 0 w 34"/>
              <a:gd name="T5" fmla="*/ 0 h 31"/>
              <a:gd name="T6" fmla="*/ 6 w 34"/>
              <a:gd name="T7" fmla="*/ 8 h 31"/>
              <a:gd name="T8" fmla="*/ 9 w 34"/>
              <a:gd name="T9" fmla="*/ 18 h 31"/>
              <a:gd name="T10" fmla="*/ 7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7" y="30"/>
                </a:moveTo>
                <a:lnTo>
                  <a:pt x="33" y="6"/>
                </a:lnTo>
                <a:lnTo>
                  <a:pt x="0" y="0"/>
                </a:lnTo>
                <a:lnTo>
                  <a:pt x="6" y="8"/>
                </a:lnTo>
                <a:lnTo>
                  <a:pt x="9" y="18"/>
                </a:lnTo>
                <a:lnTo>
                  <a:pt x="7"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6" name="Freeform 28"/>
          <p:cNvSpPr>
            <a:spLocks/>
          </p:cNvSpPr>
          <p:nvPr/>
        </p:nvSpPr>
        <p:spPr bwMode="auto">
          <a:xfrm>
            <a:off x="5289550" y="2513013"/>
            <a:ext cx="53975" cy="49212"/>
          </a:xfrm>
          <a:custGeom>
            <a:avLst/>
            <a:gdLst>
              <a:gd name="T0" fmla="*/ 7 w 34"/>
              <a:gd name="T1" fmla="*/ 0 h 31"/>
              <a:gd name="T2" fmla="*/ 33 w 34"/>
              <a:gd name="T3" fmla="*/ 23 h 31"/>
              <a:gd name="T4" fmla="*/ 0 w 34"/>
              <a:gd name="T5" fmla="*/ 30 h 31"/>
              <a:gd name="T6" fmla="*/ 6 w 34"/>
              <a:gd name="T7" fmla="*/ 21 h 31"/>
              <a:gd name="T8" fmla="*/ 9 w 34"/>
              <a:gd name="T9" fmla="*/ 11 h 31"/>
              <a:gd name="T10" fmla="*/ 7 w 34"/>
              <a:gd name="T11" fmla="*/ 0 h 31"/>
            </a:gdLst>
            <a:ahLst/>
            <a:cxnLst>
              <a:cxn ang="0">
                <a:pos x="T0" y="T1"/>
              </a:cxn>
              <a:cxn ang="0">
                <a:pos x="T2" y="T3"/>
              </a:cxn>
              <a:cxn ang="0">
                <a:pos x="T4" y="T5"/>
              </a:cxn>
              <a:cxn ang="0">
                <a:pos x="T6" y="T7"/>
              </a:cxn>
              <a:cxn ang="0">
                <a:pos x="T8" y="T9"/>
              </a:cxn>
              <a:cxn ang="0">
                <a:pos x="T10" y="T11"/>
              </a:cxn>
            </a:cxnLst>
            <a:rect l="0" t="0" r="r" b="b"/>
            <a:pathLst>
              <a:path w="34" h="31">
                <a:moveTo>
                  <a:pt x="7" y="0"/>
                </a:moveTo>
                <a:lnTo>
                  <a:pt x="33" y="23"/>
                </a:lnTo>
                <a:lnTo>
                  <a:pt x="0" y="30"/>
                </a:lnTo>
                <a:lnTo>
                  <a:pt x="6" y="21"/>
                </a:lnTo>
                <a:lnTo>
                  <a:pt x="9" y="11"/>
                </a:lnTo>
                <a:lnTo>
                  <a:pt x="7"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7" name="Freeform 29"/>
          <p:cNvSpPr>
            <a:spLocks/>
          </p:cNvSpPr>
          <p:nvPr/>
        </p:nvSpPr>
        <p:spPr bwMode="auto">
          <a:xfrm>
            <a:off x="5995988" y="2395538"/>
            <a:ext cx="53975" cy="46037"/>
          </a:xfrm>
          <a:custGeom>
            <a:avLst/>
            <a:gdLst>
              <a:gd name="T0" fmla="*/ 6 w 34"/>
              <a:gd name="T1" fmla="*/ 0 h 29"/>
              <a:gd name="T2" fmla="*/ 33 w 34"/>
              <a:gd name="T3" fmla="*/ 21 h 29"/>
              <a:gd name="T4" fmla="*/ 0 w 34"/>
              <a:gd name="T5" fmla="*/ 28 h 29"/>
              <a:gd name="T6" fmla="*/ 6 w 34"/>
              <a:gd name="T7" fmla="*/ 19 h 29"/>
              <a:gd name="T8" fmla="*/ 9 w 34"/>
              <a:gd name="T9" fmla="*/ 9 h 29"/>
              <a:gd name="T10" fmla="*/ 6 w 34"/>
              <a:gd name="T11" fmla="*/ 0 h 29"/>
            </a:gdLst>
            <a:ahLst/>
            <a:cxnLst>
              <a:cxn ang="0">
                <a:pos x="T0" y="T1"/>
              </a:cxn>
              <a:cxn ang="0">
                <a:pos x="T2" y="T3"/>
              </a:cxn>
              <a:cxn ang="0">
                <a:pos x="T4" y="T5"/>
              </a:cxn>
              <a:cxn ang="0">
                <a:pos x="T6" y="T7"/>
              </a:cxn>
              <a:cxn ang="0">
                <a:pos x="T8" y="T9"/>
              </a:cxn>
              <a:cxn ang="0">
                <a:pos x="T10" y="T11"/>
              </a:cxn>
            </a:cxnLst>
            <a:rect l="0" t="0" r="r" b="b"/>
            <a:pathLst>
              <a:path w="34" h="29">
                <a:moveTo>
                  <a:pt x="6" y="0"/>
                </a:moveTo>
                <a:lnTo>
                  <a:pt x="33" y="21"/>
                </a:lnTo>
                <a:lnTo>
                  <a:pt x="0" y="28"/>
                </a:lnTo>
                <a:lnTo>
                  <a:pt x="6" y="19"/>
                </a:lnTo>
                <a:lnTo>
                  <a:pt x="9" y="9"/>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8" name="Freeform 30"/>
          <p:cNvSpPr>
            <a:spLocks/>
          </p:cNvSpPr>
          <p:nvPr/>
        </p:nvSpPr>
        <p:spPr bwMode="auto">
          <a:xfrm>
            <a:off x="5995988" y="2538413"/>
            <a:ext cx="53975" cy="49212"/>
          </a:xfrm>
          <a:custGeom>
            <a:avLst/>
            <a:gdLst>
              <a:gd name="T0" fmla="*/ 6 w 34"/>
              <a:gd name="T1" fmla="*/ 30 h 31"/>
              <a:gd name="T2" fmla="*/ 33 w 34"/>
              <a:gd name="T3" fmla="*/ 6 h 31"/>
              <a:gd name="T4" fmla="*/ 0 w 34"/>
              <a:gd name="T5" fmla="*/ 0 h 31"/>
              <a:gd name="T6" fmla="*/ 6 w 34"/>
              <a:gd name="T7" fmla="*/ 8 h 31"/>
              <a:gd name="T8" fmla="*/ 9 w 34"/>
              <a:gd name="T9" fmla="*/ 18 h 31"/>
              <a:gd name="T10" fmla="*/ 6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6" y="30"/>
                </a:moveTo>
                <a:lnTo>
                  <a:pt x="33" y="6"/>
                </a:lnTo>
                <a:lnTo>
                  <a:pt x="0" y="0"/>
                </a:lnTo>
                <a:lnTo>
                  <a:pt x="6" y="8"/>
                </a:lnTo>
                <a:lnTo>
                  <a:pt x="9" y="18"/>
                </a:lnTo>
                <a:lnTo>
                  <a:pt x="6"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9" name="Rectangle 31"/>
          <p:cNvSpPr>
            <a:spLocks noChangeArrowheads="1"/>
          </p:cNvSpPr>
          <p:nvPr/>
        </p:nvSpPr>
        <p:spPr bwMode="auto">
          <a:xfrm>
            <a:off x="2951163" y="2906713"/>
            <a:ext cx="397986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多模光纤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(Multimode Fiber, MMF)</a:t>
            </a:r>
            <a:endParaRPr lang="en-US" altLang="zh-CN" sz="2000" b="1">
              <a:solidFill>
                <a:srgbClr val="FF0000"/>
              </a:solidFill>
              <a:effectLst>
                <a:outerShdw blurRad="38100" dist="38100" dir="2700000" algn="tl">
                  <a:srgbClr val="C0C0C0"/>
                </a:outerShdw>
              </a:effectLst>
              <a:latin typeface="+mn-lt"/>
              <a:ea typeface="+mn-ea"/>
            </a:endParaRPr>
          </a:p>
        </p:txBody>
      </p:sp>
      <p:sp>
        <p:nvSpPr>
          <p:cNvPr id="683040" name="Rectangle 32"/>
          <p:cNvSpPr>
            <a:spLocks noChangeArrowheads="1"/>
          </p:cNvSpPr>
          <p:nvPr/>
        </p:nvSpPr>
        <p:spPr bwMode="auto">
          <a:xfrm>
            <a:off x="2519406" y="1701800"/>
            <a:ext cx="146835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输入电信号</a:t>
            </a:r>
          </a:p>
        </p:txBody>
      </p:sp>
      <p:sp>
        <p:nvSpPr>
          <p:cNvPr id="683041" name="Rectangle 33"/>
          <p:cNvSpPr>
            <a:spLocks noChangeArrowheads="1"/>
          </p:cNvSpPr>
          <p:nvPr/>
        </p:nvSpPr>
        <p:spPr bwMode="auto">
          <a:xfrm>
            <a:off x="6480219" y="1773238"/>
            <a:ext cx="146835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输出电信号</a:t>
            </a:r>
          </a:p>
        </p:txBody>
      </p:sp>
      <p:sp>
        <p:nvSpPr>
          <p:cNvPr id="683042" name="Freeform 34"/>
          <p:cNvSpPr>
            <a:spLocks/>
          </p:cNvSpPr>
          <p:nvPr/>
        </p:nvSpPr>
        <p:spPr bwMode="auto">
          <a:xfrm>
            <a:off x="3830638" y="4518025"/>
            <a:ext cx="2446337" cy="560388"/>
          </a:xfrm>
          <a:custGeom>
            <a:avLst/>
            <a:gdLst>
              <a:gd name="T0" fmla="*/ 0 w 1541"/>
              <a:gd name="T1" fmla="*/ 352 h 353"/>
              <a:gd name="T2" fmla="*/ 1540 w 1541"/>
              <a:gd name="T3" fmla="*/ 352 h 353"/>
              <a:gd name="T4" fmla="*/ 1540 w 1541"/>
              <a:gd name="T5" fmla="*/ 0 h 353"/>
              <a:gd name="T6" fmla="*/ 0 w 1541"/>
              <a:gd name="T7" fmla="*/ 0 h 353"/>
              <a:gd name="T8" fmla="*/ 0 w 1541"/>
              <a:gd name="T9" fmla="*/ 352 h 353"/>
            </a:gdLst>
            <a:ahLst/>
            <a:cxnLst>
              <a:cxn ang="0">
                <a:pos x="T0" y="T1"/>
              </a:cxn>
              <a:cxn ang="0">
                <a:pos x="T2" y="T3"/>
              </a:cxn>
              <a:cxn ang="0">
                <a:pos x="T4" y="T5"/>
              </a:cxn>
              <a:cxn ang="0">
                <a:pos x="T6" y="T7"/>
              </a:cxn>
              <a:cxn ang="0">
                <a:pos x="T8" y="T9"/>
              </a:cxn>
            </a:cxnLst>
            <a:rect l="0" t="0" r="r" b="b"/>
            <a:pathLst>
              <a:path w="1541" h="353">
                <a:moveTo>
                  <a:pt x="0" y="352"/>
                </a:moveTo>
                <a:lnTo>
                  <a:pt x="1540" y="352"/>
                </a:lnTo>
                <a:lnTo>
                  <a:pt x="1540" y="0"/>
                </a:lnTo>
                <a:lnTo>
                  <a:pt x="0" y="0"/>
                </a:lnTo>
                <a:lnTo>
                  <a:pt x="0" y="352"/>
                </a:lnTo>
              </a:path>
            </a:pathLst>
          </a:custGeom>
          <a:gradFill rotWithShape="0">
            <a:gsLst>
              <a:gs pos="0">
                <a:schemeClr val="tx2"/>
              </a:gs>
              <a:gs pos="50000">
                <a:schemeClr val="tx2">
                  <a:gamma/>
                  <a:tint val="60000"/>
                  <a:invGamma/>
                </a:schemeClr>
              </a:gs>
              <a:gs pos="100000">
                <a:schemeClr val="tx2"/>
              </a:gs>
            </a:gsLst>
            <a:lin ang="5400000" scaled="1"/>
          </a:gra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3" name="Freeform 35"/>
          <p:cNvSpPr>
            <a:spLocks/>
          </p:cNvSpPr>
          <p:nvPr/>
        </p:nvSpPr>
        <p:spPr bwMode="auto">
          <a:xfrm>
            <a:off x="3830638" y="4756150"/>
            <a:ext cx="2446337" cy="82550"/>
          </a:xfrm>
          <a:custGeom>
            <a:avLst/>
            <a:gdLst>
              <a:gd name="T0" fmla="*/ 0 w 1541"/>
              <a:gd name="T1" fmla="*/ 51 h 52"/>
              <a:gd name="T2" fmla="*/ 1540 w 1541"/>
              <a:gd name="T3" fmla="*/ 51 h 52"/>
              <a:gd name="T4" fmla="*/ 1540 w 1541"/>
              <a:gd name="T5" fmla="*/ 0 h 52"/>
              <a:gd name="T6" fmla="*/ 0 w 1541"/>
              <a:gd name="T7" fmla="*/ 0 h 52"/>
              <a:gd name="T8" fmla="*/ 0 w 1541"/>
              <a:gd name="T9" fmla="*/ 51 h 52"/>
            </a:gdLst>
            <a:ahLst/>
            <a:cxnLst>
              <a:cxn ang="0">
                <a:pos x="T0" y="T1"/>
              </a:cxn>
              <a:cxn ang="0">
                <a:pos x="T2" y="T3"/>
              </a:cxn>
              <a:cxn ang="0">
                <a:pos x="T4" y="T5"/>
              </a:cxn>
              <a:cxn ang="0">
                <a:pos x="T6" y="T7"/>
              </a:cxn>
              <a:cxn ang="0">
                <a:pos x="T8" y="T9"/>
              </a:cxn>
            </a:cxnLst>
            <a:rect l="0" t="0" r="r" b="b"/>
            <a:pathLst>
              <a:path w="1541" h="52">
                <a:moveTo>
                  <a:pt x="0" y="51"/>
                </a:moveTo>
                <a:lnTo>
                  <a:pt x="1540" y="51"/>
                </a:lnTo>
                <a:lnTo>
                  <a:pt x="1540" y="0"/>
                </a:lnTo>
                <a:lnTo>
                  <a:pt x="0" y="0"/>
                </a:lnTo>
                <a:lnTo>
                  <a:pt x="0" y="51"/>
                </a:lnTo>
              </a:path>
            </a:pathLst>
          </a:custGeom>
          <a:solidFill>
            <a:schemeClr val="bg1"/>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4" name="Freeform 36"/>
          <p:cNvSpPr>
            <a:spLocks/>
          </p:cNvSpPr>
          <p:nvPr/>
        </p:nvSpPr>
        <p:spPr bwMode="auto">
          <a:xfrm>
            <a:off x="362743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5" name="Freeform 37"/>
          <p:cNvSpPr>
            <a:spLocks/>
          </p:cNvSpPr>
          <p:nvPr/>
        </p:nvSpPr>
        <p:spPr bwMode="auto">
          <a:xfrm>
            <a:off x="627538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6" name="Freeform 38"/>
          <p:cNvSpPr>
            <a:spLocks/>
          </p:cNvSpPr>
          <p:nvPr/>
        </p:nvSpPr>
        <p:spPr bwMode="auto">
          <a:xfrm>
            <a:off x="2747963" y="4614863"/>
            <a:ext cx="611187" cy="401637"/>
          </a:xfrm>
          <a:custGeom>
            <a:avLst/>
            <a:gdLst>
              <a:gd name="T0" fmla="*/ 0 w 385"/>
              <a:gd name="T1" fmla="*/ 252 h 253"/>
              <a:gd name="T2" fmla="*/ 128 w 385"/>
              <a:gd name="T3" fmla="*/ 252 h 253"/>
              <a:gd name="T4" fmla="*/ 128 w 385"/>
              <a:gd name="T5" fmla="*/ 0 h 253"/>
              <a:gd name="T6" fmla="*/ 256 w 385"/>
              <a:gd name="T7" fmla="*/ 0 h 253"/>
              <a:gd name="T8" fmla="*/ 256 w 385"/>
              <a:gd name="T9" fmla="*/ 252 h 253"/>
              <a:gd name="T10" fmla="*/ 384 w 385"/>
              <a:gd name="T11" fmla="*/ 252 h 253"/>
            </a:gdLst>
            <a:ahLst/>
            <a:cxnLst>
              <a:cxn ang="0">
                <a:pos x="T0" y="T1"/>
              </a:cxn>
              <a:cxn ang="0">
                <a:pos x="T2" y="T3"/>
              </a:cxn>
              <a:cxn ang="0">
                <a:pos x="T4" y="T5"/>
              </a:cxn>
              <a:cxn ang="0">
                <a:pos x="T6" y="T7"/>
              </a:cxn>
              <a:cxn ang="0">
                <a:pos x="T8" y="T9"/>
              </a:cxn>
              <a:cxn ang="0">
                <a:pos x="T10" y="T11"/>
              </a:cxn>
            </a:cxnLst>
            <a:rect l="0" t="0" r="r" b="b"/>
            <a:pathLst>
              <a:path w="385" h="253">
                <a:moveTo>
                  <a:pt x="0" y="252"/>
                </a:moveTo>
                <a:lnTo>
                  <a:pt x="128" y="252"/>
                </a:lnTo>
                <a:lnTo>
                  <a:pt x="128" y="0"/>
                </a:lnTo>
                <a:lnTo>
                  <a:pt x="256" y="0"/>
                </a:lnTo>
                <a:lnTo>
                  <a:pt x="256" y="252"/>
                </a:lnTo>
                <a:lnTo>
                  <a:pt x="384" y="252"/>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7" name="Freeform 39"/>
          <p:cNvSpPr>
            <a:spLocks/>
          </p:cNvSpPr>
          <p:nvPr/>
        </p:nvSpPr>
        <p:spPr bwMode="auto">
          <a:xfrm>
            <a:off x="6778625" y="4722813"/>
            <a:ext cx="641350" cy="355600"/>
          </a:xfrm>
          <a:custGeom>
            <a:avLst/>
            <a:gdLst>
              <a:gd name="T0" fmla="*/ 0 w 404"/>
              <a:gd name="T1" fmla="*/ 223 h 224"/>
              <a:gd name="T2" fmla="*/ 50 w 404"/>
              <a:gd name="T3" fmla="*/ 220 h 224"/>
              <a:gd name="T4" fmla="*/ 68 w 404"/>
              <a:gd name="T5" fmla="*/ 217 h 224"/>
              <a:gd name="T6" fmla="*/ 85 w 404"/>
              <a:gd name="T7" fmla="*/ 207 h 224"/>
              <a:gd name="T8" fmla="*/ 101 w 404"/>
              <a:gd name="T9" fmla="*/ 195 h 224"/>
              <a:gd name="T10" fmla="*/ 116 w 404"/>
              <a:gd name="T11" fmla="*/ 178 h 224"/>
              <a:gd name="T12" fmla="*/ 128 w 404"/>
              <a:gd name="T13" fmla="*/ 155 h 224"/>
              <a:gd name="T14" fmla="*/ 138 w 404"/>
              <a:gd name="T15" fmla="*/ 133 h 224"/>
              <a:gd name="T16" fmla="*/ 145 w 404"/>
              <a:gd name="T17" fmla="*/ 106 h 224"/>
              <a:gd name="T18" fmla="*/ 151 w 404"/>
              <a:gd name="T19" fmla="*/ 79 h 224"/>
              <a:gd name="T20" fmla="*/ 152 w 404"/>
              <a:gd name="T21" fmla="*/ 57 h 224"/>
              <a:gd name="T22" fmla="*/ 158 w 404"/>
              <a:gd name="T23" fmla="*/ 39 h 224"/>
              <a:gd name="T24" fmla="*/ 165 w 404"/>
              <a:gd name="T25" fmla="*/ 22 h 224"/>
              <a:gd name="T26" fmla="*/ 176 w 404"/>
              <a:gd name="T27" fmla="*/ 9 h 224"/>
              <a:gd name="T28" fmla="*/ 187 w 404"/>
              <a:gd name="T29" fmla="*/ 1 h 224"/>
              <a:gd name="T30" fmla="*/ 201 w 404"/>
              <a:gd name="T31" fmla="*/ 0 h 224"/>
              <a:gd name="T32" fmla="*/ 215 w 404"/>
              <a:gd name="T33" fmla="*/ 1 h 224"/>
              <a:gd name="T34" fmla="*/ 226 w 404"/>
              <a:gd name="T35" fmla="*/ 9 h 224"/>
              <a:gd name="T36" fmla="*/ 237 w 404"/>
              <a:gd name="T37" fmla="*/ 22 h 224"/>
              <a:gd name="T38" fmla="*/ 244 w 404"/>
              <a:gd name="T39" fmla="*/ 39 h 224"/>
              <a:gd name="T40" fmla="*/ 249 w 404"/>
              <a:gd name="T41" fmla="*/ 57 h 224"/>
              <a:gd name="T42" fmla="*/ 252 w 404"/>
              <a:gd name="T43" fmla="*/ 79 h 224"/>
              <a:gd name="T44" fmla="*/ 257 w 404"/>
              <a:gd name="T45" fmla="*/ 110 h 224"/>
              <a:gd name="T46" fmla="*/ 267 w 404"/>
              <a:gd name="T47" fmla="*/ 139 h 224"/>
              <a:gd name="T48" fmla="*/ 279 w 404"/>
              <a:gd name="T49" fmla="*/ 165 h 224"/>
              <a:gd name="T50" fmla="*/ 295 w 404"/>
              <a:gd name="T51" fmla="*/ 187 h 224"/>
              <a:gd name="T52" fmla="*/ 312 w 404"/>
              <a:gd name="T53" fmla="*/ 202 h 224"/>
              <a:gd name="T54" fmla="*/ 331 w 404"/>
              <a:gd name="T55" fmla="*/ 215 h 224"/>
              <a:gd name="T56" fmla="*/ 352 w 404"/>
              <a:gd name="T57" fmla="*/ 220 h 224"/>
              <a:gd name="T58" fmla="*/ 403 w 404"/>
              <a:gd name="T59" fmla="*/ 2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224">
                <a:moveTo>
                  <a:pt x="0" y="223"/>
                </a:moveTo>
                <a:lnTo>
                  <a:pt x="50" y="220"/>
                </a:lnTo>
                <a:lnTo>
                  <a:pt x="68" y="217"/>
                </a:lnTo>
                <a:lnTo>
                  <a:pt x="85" y="207"/>
                </a:lnTo>
                <a:lnTo>
                  <a:pt x="101" y="195"/>
                </a:lnTo>
                <a:lnTo>
                  <a:pt x="116" y="178"/>
                </a:lnTo>
                <a:lnTo>
                  <a:pt x="128" y="155"/>
                </a:lnTo>
                <a:lnTo>
                  <a:pt x="138" y="133"/>
                </a:lnTo>
                <a:lnTo>
                  <a:pt x="145" y="106"/>
                </a:lnTo>
                <a:lnTo>
                  <a:pt x="151" y="79"/>
                </a:lnTo>
                <a:lnTo>
                  <a:pt x="152" y="57"/>
                </a:lnTo>
                <a:lnTo>
                  <a:pt x="158" y="39"/>
                </a:lnTo>
                <a:lnTo>
                  <a:pt x="165" y="22"/>
                </a:lnTo>
                <a:lnTo>
                  <a:pt x="176" y="9"/>
                </a:lnTo>
                <a:lnTo>
                  <a:pt x="187" y="1"/>
                </a:lnTo>
                <a:lnTo>
                  <a:pt x="201" y="0"/>
                </a:lnTo>
                <a:lnTo>
                  <a:pt x="215" y="1"/>
                </a:lnTo>
                <a:lnTo>
                  <a:pt x="226" y="9"/>
                </a:lnTo>
                <a:lnTo>
                  <a:pt x="237" y="22"/>
                </a:lnTo>
                <a:lnTo>
                  <a:pt x="244" y="39"/>
                </a:lnTo>
                <a:lnTo>
                  <a:pt x="249" y="57"/>
                </a:lnTo>
                <a:lnTo>
                  <a:pt x="252" y="79"/>
                </a:lnTo>
                <a:lnTo>
                  <a:pt x="257" y="110"/>
                </a:lnTo>
                <a:lnTo>
                  <a:pt x="267" y="139"/>
                </a:lnTo>
                <a:lnTo>
                  <a:pt x="279" y="165"/>
                </a:lnTo>
                <a:lnTo>
                  <a:pt x="295" y="187"/>
                </a:lnTo>
                <a:lnTo>
                  <a:pt x="312" y="202"/>
                </a:lnTo>
                <a:lnTo>
                  <a:pt x="331" y="215"/>
                </a:lnTo>
                <a:lnTo>
                  <a:pt x="352" y="220"/>
                </a:lnTo>
                <a:lnTo>
                  <a:pt x="403" y="220"/>
                </a:lnTo>
              </a:path>
            </a:pathLst>
          </a:custGeom>
          <a:noFill/>
          <a:ln w="25399" cap="rnd" cmpd="sng">
            <a:solidFill>
              <a:srgbClr val="FF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8" name="Freeform 40"/>
          <p:cNvSpPr>
            <a:spLocks/>
          </p:cNvSpPr>
          <p:nvPr/>
        </p:nvSpPr>
        <p:spPr bwMode="auto">
          <a:xfrm>
            <a:off x="5664200" y="4775200"/>
            <a:ext cx="50800" cy="49213"/>
          </a:xfrm>
          <a:custGeom>
            <a:avLst/>
            <a:gdLst>
              <a:gd name="T0" fmla="*/ 0 w 32"/>
              <a:gd name="T1" fmla="*/ 30 h 31"/>
              <a:gd name="T2" fmla="*/ 31 w 32"/>
              <a:gd name="T3" fmla="*/ 14 h 31"/>
              <a:gd name="T4" fmla="*/ 0 w 32"/>
              <a:gd name="T5" fmla="*/ 0 h 31"/>
              <a:gd name="T6" fmla="*/ 6 w 32"/>
              <a:gd name="T7" fmla="*/ 7 h 31"/>
              <a:gd name="T8" fmla="*/ 7 w 32"/>
              <a:gd name="T9" fmla="*/ 14 h 31"/>
              <a:gd name="T10" fmla="*/ 6 w 32"/>
              <a:gd name="T11" fmla="*/ 23 h 31"/>
              <a:gd name="T12" fmla="*/ 0 w 3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0" y="30"/>
                </a:moveTo>
                <a:lnTo>
                  <a:pt x="31" y="14"/>
                </a:lnTo>
                <a:lnTo>
                  <a:pt x="0" y="0"/>
                </a:lnTo>
                <a:lnTo>
                  <a:pt x="6" y="7"/>
                </a:lnTo>
                <a:lnTo>
                  <a:pt x="7"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9" name="Line 41"/>
          <p:cNvSpPr>
            <a:spLocks noChangeShapeType="1"/>
          </p:cNvSpPr>
          <p:nvPr/>
        </p:nvSpPr>
        <p:spPr bwMode="auto">
          <a:xfrm>
            <a:off x="3822700" y="4797425"/>
            <a:ext cx="2444750" cy="0"/>
          </a:xfrm>
          <a:prstGeom prst="line">
            <a:avLst/>
          </a:prstGeom>
          <a:noFill/>
          <a:ln w="12699">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0" name="Freeform 42"/>
          <p:cNvSpPr>
            <a:spLocks/>
          </p:cNvSpPr>
          <p:nvPr/>
        </p:nvSpPr>
        <p:spPr bwMode="auto">
          <a:xfrm>
            <a:off x="4303713" y="4775200"/>
            <a:ext cx="53975" cy="49213"/>
          </a:xfrm>
          <a:custGeom>
            <a:avLst/>
            <a:gdLst>
              <a:gd name="T0" fmla="*/ 0 w 34"/>
              <a:gd name="T1" fmla="*/ 30 h 31"/>
              <a:gd name="T2" fmla="*/ 33 w 34"/>
              <a:gd name="T3" fmla="*/ 14 h 31"/>
              <a:gd name="T4" fmla="*/ 0 w 34"/>
              <a:gd name="T5" fmla="*/ 0 h 31"/>
              <a:gd name="T6" fmla="*/ 6 w 34"/>
              <a:gd name="T7" fmla="*/ 7 h 31"/>
              <a:gd name="T8" fmla="*/ 9 w 34"/>
              <a:gd name="T9" fmla="*/ 14 h 31"/>
              <a:gd name="T10" fmla="*/ 6 w 34"/>
              <a:gd name="T11" fmla="*/ 23 h 31"/>
              <a:gd name="T12" fmla="*/ 0 w 34"/>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0" y="30"/>
                </a:moveTo>
                <a:lnTo>
                  <a:pt x="33" y="14"/>
                </a:lnTo>
                <a:lnTo>
                  <a:pt x="0" y="0"/>
                </a:lnTo>
                <a:lnTo>
                  <a:pt x="6" y="7"/>
                </a:lnTo>
                <a:lnTo>
                  <a:pt x="9"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1" name="Freeform 43"/>
          <p:cNvSpPr>
            <a:spLocks/>
          </p:cNvSpPr>
          <p:nvPr/>
        </p:nvSpPr>
        <p:spPr bwMode="auto">
          <a:xfrm>
            <a:off x="4960938" y="4379913"/>
            <a:ext cx="185737" cy="839787"/>
          </a:xfrm>
          <a:custGeom>
            <a:avLst/>
            <a:gdLst>
              <a:gd name="T0" fmla="*/ 57 w 117"/>
              <a:gd name="T1" fmla="*/ 528 h 529"/>
              <a:gd name="T2" fmla="*/ 104 w 117"/>
              <a:gd name="T3" fmla="*/ 528 h 529"/>
              <a:gd name="T4" fmla="*/ 82 w 117"/>
              <a:gd name="T5" fmla="*/ 507 h 529"/>
              <a:gd name="T6" fmla="*/ 65 w 117"/>
              <a:gd name="T7" fmla="*/ 485 h 529"/>
              <a:gd name="T8" fmla="*/ 52 w 117"/>
              <a:gd name="T9" fmla="*/ 460 h 529"/>
              <a:gd name="T10" fmla="*/ 44 w 117"/>
              <a:gd name="T11" fmla="*/ 434 h 529"/>
              <a:gd name="T12" fmla="*/ 39 w 117"/>
              <a:gd name="T13" fmla="*/ 407 h 529"/>
              <a:gd name="T14" fmla="*/ 41 w 117"/>
              <a:gd name="T15" fmla="*/ 378 h 529"/>
              <a:gd name="T16" fmla="*/ 47 w 117"/>
              <a:gd name="T17" fmla="*/ 351 h 529"/>
              <a:gd name="T18" fmla="*/ 55 w 117"/>
              <a:gd name="T19" fmla="*/ 325 h 529"/>
              <a:gd name="T20" fmla="*/ 69 w 117"/>
              <a:gd name="T21" fmla="*/ 301 h 529"/>
              <a:gd name="T22" fmla="*/ 88 w 117"/>
              <a:gd name="T23" fmla="*/ 279 h 529"/>
              <a:gd name="T24" fmla="*/ 102 w 117"/>
              <a:gd name="T25" fmla="*/ 240 h 529"/>
              <a:gd name="T26" fmla="*/ 111 w 117"/>
              <a:gd name="T27" fmla="*/ 199 h 529"/>
              <a:gd name="T28" fmla="*/ 116 w 117"/>
              <a:gd name="T29" fmla="*/ 159 h 529"/>
              <a:gd name="T30" fmla="*/ 116 w 117"/>
              <a:gd name="T31" fmla="*/ 119 h 529"/>
              <a:gd name="T32" fmla="*/ 111 w 117"/>
              <a:gd name="T33" fmla="*/ 78 h 529"/>
              <a:gd name="T34" fmla="*/ 102 w 117"/>
              <a:gd name="T35" fmla="*/ 38 h 529"/>
              <a:gd name="T36" fmla="*/ 88 w 117"/>
              <a:gd name="T37" fmla="*/ 0 h 529"/>
              <a:gd name="T38" fmla="*/ 41 w 117"/>
              <a:gd name="T39" fmla="*/ 0 h 529"/>
              <a:gd name="T40" fmla="*/ 59 w 117"/>
              <a:gd name="T41" fmla="*/ 30 h 529"/>
              <a:gd name="T42" fmla="*/ 72 w 117"/>
              <a:gd name="T43" fmla="*/ 63 h 529"/>
              <a:gd name="T44" fmla="*/ 81 w 117"/>
              <a:gd name="T45" fmla="*/ 96 h 529"/>
              <a:gd name="T46" fmla="*/ 84 w 117"/>
              <a:gd name="T47" fmla="*/ 132 h 529"/>
              <a:gd name="T48" fmla="*/ 81 w 117"/>
              <a:gd name="T49" fmla="*/ 167 h 529"/>
              <a:gd name="T50" fmla="*/ 72 w 117"/>
              <a:gd name="T51" fmla="*/ 201 h 529"/>
              <a:gd name="T52" fmla="*/ 59 w 117"/>
              <a:gd name="T53" fmla="*/ 233 h 529"/>
              <a:gd name="T54" fmla="*/ 41 w 117"/>
              <a:gd name="T55" fmla="*/ 263 h 529"/>
              <a:gd name="T56" fmla="*/ 24 w 117"/>
              <a:gd name="T57" fmla="*/ 291 h 529"/>
              <a:gd name="T58" fmla="*/ 11 w 117"/>
              <a:gd name="T59" fmla="*/ 321 h 529"/>
              <a:gd name="T60" fmla="*/ 2 w 117"/>
              <a:gd name="T61" fmla="*/ 351 h 529"/>
              <a:gd name="T62" fmla="*/ 0 w 117"/>
              <a:gd name="T63" fmla="*/ 382 h 529"/>
              <a:gd name="T64" fmla="*/ 1 w 117"/>
              <a:gd name="T65" fmla="*/ 415 h 529"/>
              <a:gd name="T66" fmla="*/ 8 w 117"/>
              <a:gd name="T67" fmla="*/ 445 h 529"/>
              <a:gd name="T68" fmla="*/ 20 w 117"/>
              <a:gd name="T69" fmla="*/ 475 h 529"/>
              <a:gd name="T70" fmla="*/ 35 w 117"/>
              <a:gd name="T71" fmla="*/ 502 h 529"/>
              <a:gd name="T72" fmla="*/ 57 w 117"/>
              <a:gd name="T73" fmla="*/ 52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529">
                <a:moveTo>
                  <a:pt x="57" y="528"/>
                </a:moveTo>
                <a:lnTo>
                  <a:pt x="104" y="528"/>
                </a:lnTo>
                <a:lnTo>
                  <a:pt x="82" y="507"/>
                </a:lnTo>
                <a:lnTo>
                  <a:pt x="65" y="485"/>
                </a:lnTo>
                <a:lnTo>
                  <a:pt x="52" y="460"/>
                </a:lnTo>
                <a:lnTo>
                  <a:pt x="44" y="434"/>
                </a:lnTo>
                <a:lnTo>
                  <a:pt x="39" y="407"/>
                </a:lnTo>
                <a:lnTo>
                  <a:pt x="41" y="378"/>
                </a:lnTo>
                <a:lnTo>
                  <a:pt x="47" y="351"/>
                </a:lnTo>
                <a:lnTo>
                  <a:pt x="55" y="325"/>
                </a:lnTo>
                <a:lnTo>
                  <a:pt x="69" y="301"/>
                </a:lnTo>
                <a:lnTo>
                  <a:pt x="88" y="279"/>
                </a:lnTo>
                <a:lnTo>
                  <a:pt x="102" y="240"/>
                </a:lnTo>
                <a:lnTo>
                  <a:pt x="111" y="199"/>
                </a:lnTo>
                <a:lnTo>
                  <a:pt x="116" y="159"/>
                </a:lnTo>
                <a:lnTo>
                  <a:pt x="116" y="119"/>
                </a:lnTo>
                <a:lnTo>
                  <a:pt x="111" y="78"/>
                </a:lnTo>
                <a:lnTo>
                  <a:pt x="102" y="38"/>
                </a:lnTo>
                <a:lnTo>
                  <a:pt x="88" y="0"/>
                </a:lnTo>
                <a:lnTo>
                  <a:pt x="41" y="0"/>
                </a:lnTo>
                <a:lnTo>
                  <a:pt x="59" y="30"/>
                </a:lnTo>
                <a:lnTo>
                  <a:pt x="72" y="63"/>
                </a:lnTo>
                <a:lnTo>
                  <a:pt x="81" y="96"/>
                </a:lnTo>
                <a:lnTo>
                  <a:pt x="84" y="132"/>
                </a:lnTo>
                <a:lnTo>
                  <a:pt x="81" y="167"/>
                </a:lnTo>
                <a:lnTo>
                  <a:pt x="72" y="201"/>
                </a:lnTo>
                <a:lnTo>
                  <a:pt x="59" y="233"/>
                </a:lnTo>
                <a:lnTo>
                  <a:pt x="41" y="263"/>
                </a:lnTo>
                <a:lnTo>
                  <a:pt x="24" y="291"/>
                </a:lnTo>
                <a:lnTo>
                  <a:pt x="11" y="321"/>
                </a:lnTo>
                <a:lnTo>
                  <a:pt x="2" y="351"/>
                </a:lnTo>
                <a:lnTo>
                  <a:pt x="0" y="382"/>
                </a:lnTo>
                <a:lnTo>
                  <a:pt x="1" y="415"/>
                </a:lnTo>
                <a:lnTo>
                  <a:pt x="8" y="445"/>
                </a:lnTo>
                <a:lnTo>
                  <a:pt x="20" y="475"/>
                </a:lnTo>
                <a:lnTo>
                  <a:pt x="35" y="502"/>
                </a:lnTo>
                <a:lnTo>
                  <a:pt x="57" y="528"/>
                </a:lnTo>
              </a:path>
            </a:pathLst>
          </a:custGeom>
          <a:solidFill>
            <a:srgbClr val="3333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2" name="Rectangle 44"/>
          <p:cNvSpPr>
            <a:spLocks noChangeArrowheads="1"/>
          </p:cNvSpPr>
          <p:nvPr/>
        </p:nvSpPr>
        <p:spPr bwMode="auto">
          <a:xfrm>
            <a:off x="3399681" y="5173663"/>
            <a:ext cx="3246338"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单模光纤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(Singlemode Fiber, SMF )</a:t>
            </a:r>
            <a:endParaRPr lang="en-US" altLang="zh-CN" sz="1400" b="1">
              <a:solidFill>
                <a:srgbClr val="FF0000"/>
              </a:solidFill>
              <a:effectLst>
                <a:outerShdw blurRad="38100" dist="38100" dir="2700000" algn="tl">
                  <a:srgbClr val="C0C0C0"/>
                </a:outerShdw>
              </a:effectLst>
              <a:latin typeface="+mn-lt"/>
              <a:ea typeface="+mn-ea"/>
            </a:endParaRPr>
          </a:p>
        </p:txBody>
      </p:sp>
      <p:sp>
        <p:nvSpPr>
          <p:cNvPr id="683053" name="Rectangle 45"/>
          <p:cNvSpPr>
            <a:spLocks noChangeArrowheads="1"/>
          </p:cNvSpPr>
          <p:nvPr/>
        </p:nvSpPr>
        <p:spPr bwMode="auto">
          <a:xfrm>
            <a:off x="6329363" y="5294313"/>
            <a:ext cx="258885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mn-lt"/>
                <a:ea typeface="+mn-ea"/>
              </a:rPr>
              <a:t>   波长</a:t>
            </a:r>
            <a:r>
              <a:rPr lang="en-US" altLang="zh-CN" sz="2000" b="1" dirty="0">
                <a:effectLst>
                  <a:outerShdw blurRad="38100" dist="38100" dir="2700000" algn="tl">
                    <a:srgbClr val="C0C0C0"/>
                  </a:outerShdw>
                </a:effectLst>
                <a:latin typeface="+mn-lt"/>
                <a:ea typeface="+mn-ea"/>
              </a:rPr>
              <a:t>: </a:t>
            </a:r>
            <a:r>
              <a:rPr lang="en-US" altLang="zh-CN" sz="2000" b="1" dirty="0" smtClean="0">
                <a:effectLst>
                  <a:outerShdw blurRad="38100" dist="38100" dir="2700000" algn="tl">
                    <a:srgbClr val="C0C0C0"/>
                  </a:outerShdw>
                </a:effectLst>
                <a:latin typeface="+mn-lt"/>
                <a:ea typeface="+mn-ea"/>
              </a:rPr>
              <a:t>1.30,1.55 </a:t>
            </a:r>
            <a:r>
              <a:rPr lang="en-US" altLang="zh-CN" sz="2000" b="1" dirty="0" err="1">
                <a:latin typeface="Arial" pitchFamily="34" charset="0"/>
                <a:ea typeface="楷体_GB2312" pitchFamily="49" charset="-122"/>
              </a:rPr>
              <a:t>μ</a:t>
            </a:r>
            <a:r>
              <a:rPr lang="en-US" altLang="zh-CN" sz="2000" b="1" dirty="0" err="1" smtClean="0">
                <a:effectLst>
                  <a:outerShdw blurRad="38100" dist="38100" dir="2700000" algn="tl">
                    <a:srgbClr val="C0C0C0"/>
                  </a:outerShdw>
                </a:effectLst>
                <a:latin typeface="+mn-lt"/>
                <a:ea typeface="+mn-ea"/>
              </a:rPr>
              <a:t>m</a:t>
            </a:r>
            <a:endParaRPr lang="en-US" altLang="zh-CN" sz="2000" b="1" dirty="0">
              <a:effectLst>
                <a:outerShdw blurRad="38100" dist="38100" dir="2700000" algn="tl">
                  <a:srgbClr val="C0C0C0"/>
                </a:outerShdw>
              </a:effectLst>
              <a:latin typeface="+mn-lt"/>
              <a:ea typeface="+mn-ea"/>
            </a:endParaRPr>
          </a:p>
        </p:txBody>
      </p:sp>
      <p:sp>
        <p:nvSpPr>
          <p:cNvPr id="683054" name="Rectangle 46"/>
          <p:cNvSpPr>
            <a:spLocks noChangeArrowheads="1"/>
          </p:cNvSpPr>
          <p:nvPr/>
        </p:nvSpPr>
        <p:spPr bwMode="auto">
          <a:xfrm>
            <a:off x="6540500" y="2905125"/>
            <a:ext cx="26035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Arial" pitchFamily="34" charset="0"/>
                <a:ea typeface="楷体_GB2312" pitchFamily="49" charset="-122"/>
              </a:rPr>
              <a:t>波长 </a:t>
            </a:r>
            <a:r>
              <a:rPr lang="en-US" altLang="zh-CN" sz="2000" b="1" dirty="0">
                <a:effectLst>
                  <a:outerShdw blurRad="38100" dist="38100" dir="2700000" algn="tl">
                    <a:srgbClr val="C0C0C0"/>
                  </a:outerShdw>
                </a:effectLst>
                <a:latin typeface="Arial" pitchFamily="34" charset="0"/>
                <a:ea typeface="楷体_GB2312" pitchFamily="49" charset="-122"/>
              </a:rPr>
              <a:t>: </a:t>
            </a:r>
            <a:r>
              <a:rPr lang="en-US" altLang="zh-CN" sz="2000" b="1" dirty="0" smtClean="0">
                <a:effectLst>
                  <a:outerShdw blurRad="38100" dist="38100" dir="2700000" algn="tl">
                    <a:srgbClr val="C0C0C0"/>
                  </a:outerShdw>
                </a:effectLst>
                <a:latin typeface="Arial" pitchFamily="34" charset="0"/>
                <a:ea typeface="楷体_GB2312" pitchFamily="49" charset="-122"/>
              </a:rPr>
              <a:t>0.85,1.30</a:t>
            </a:r>
            <a:r>
              <a:rPr lang="en-US" altLang="zh-CN" sz="2000" b="1" dirty="0">
                <a:latin typeface="Arial" pitchFamily="34" charset="0"/>
                <a:ea typeface="楷体_GB2312" pitchFamily="49" charset="-122"/>
              </a:rPr>
              <a:t>μ</a:t>
            </a:r>
            <a:r>
              <a:rPr lang="en-US" altLang="zh-CN" sz="2000" b="1" dirty="0" smtClean="0">
                <a:effectLst>
                  <a:outerShdw blurRad="38100" dist="38100" dir="2700000" algn="tl">
                    <a:srgbClr val="C0C0C0"/>
                  </a:outerShdw>
                </a:effectLst>
                <a:latin typeface="Arial" pitchFamily="34" charset="0"/>
                <a:ea typeface="楷体_GB2312" pitchFamily="49" charset="-122"/>
              </a:rPr>
              <a:t>m</a:t>
            </a:r>
            <a:endParaRPr lang="en-US" altLang="zh-CN" sz="2000" b="1" dirty="0">
              <a:effectLst>
                <a:outerShdw blurRad="38100" dist="38100" dir="2700000" algn="tl">
                  <a:srgbClr val="C0C0C0"/>
                </a:outerShdw>
              </a:effectLst>
              <a:latin typeface="Arial" pitchFamily="34" charset="0"/>
              <a:ea typeface="楷体_GB2312" pitchFamily="49" charset="-122"/>
            </a:endParaRPr>
          </a:p>
        </p:txBody>
      </p:sp>
      <p:grpSp>
        <p:nvGrpSpPr>
          <p:cNvPr id="683055" name="Group 47"/>
          <p:cNvGrpSpPr>
            <a:grpSpLocks/>
          </p:cNvGrpSpPr>
          <p:nvPr/>
        </p:nvGrpSpPr>
        <p:grpSpPr bwMode="auto">
          <a:xfrm>
            <a:off x="957263" y="2063750"/>
            <a:ext cx="1249362" cy="806450"/>
            <a:chOff x="275" y="1342"/>
            <a:chExt cx="787" cy="508"/>
          </a:xfrm>
        </p:grpSpPr>
        <p:grpSp>
          <p:nvGrpSpPr>
            <p:cNvPr id="683056" name="Group 48"/>
            <p:cNvGrpSpPr>
              <a:grpSpLocks/>
            </p:cNvGrpSpPr>
            <p:nvPr/>
          </p:nvGrpSpPr>
          <p:grpSpPr bwMode="auto">
            <a:xfrm>
              <a:off x="732" y="1520"/>
              <a:ext cx="330" cy="330"/>
              <a:chOff x="732" y="1520"/>
              <a:chExt cx="330" cy="330"/>
            </a:xfrm>
          </p:grpSpPr>
          <p:sp>
            <p:nvSpPr>
              <p:cNvPr id="683057" name="Freeform 49"/>
              <p:cNvSpPr>
                <a:spLocks/>
              </p:cNvSpPr>
              <p:nvPr/>
            </p:nvSpPr>
            <p:spPr bwMode="auto">
              <a:xfrm>
                <a:off x="732" y="1520"/>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8" name="Line 50"/>
              <p:cNvSpPr>
                <a:spLocks noChangeShapeType="1"/>
              </p:cNvSpPr>
              <p:nvPr/>
            </p:nvSpPr>
            <p:spPr bwMode="auto">
              <a:xfrm>
                <a:off x="732" y="1765"/>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9" name="Line 51"/>
              <p:cNvSpPr>
                <a:spLocks noChangeShapeType="1"/>
              </p:cNvSpPr>
              <p:nvPr/>
            </p:nvSpPr>
            <p:spPr bwMode="auto">
              <a:xfrm>
                <a:off x="740" y="1604"/>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3060" name="Freeform 52"/>
            <p:cNvSpPr>
              <a:spLocks/>
            </p:cNvSpPr>
            <p:nvPr/>
          </p:nvSpPr>
          <p:spPr bwMode="auto">
            <a:xfrm>
              <a:off x="519" y="1549"/>
              <a:ext cx="107" cy="292"/>
            </a:xfrm>
            <a:custGeom>
              <a:avLst/>
              <a:gdLst>
                <a:gd name="T0" fmla="*/ 106 w 107"/>
                <a:gd name="T1" fmla="*/ 0 h 292"/>
                <a:gd name="T2" fmla="*/ 106 w 107"/>
                <a:gd name="T3" fmla="*/ 70 h 292"/>
                <a:gd name="T4" fmla="*/ 0 w 107"/>
                <a:gd name="T5" fmla="*/ 70 h 292"/>
                <a:gd name="T6" fmla="*/ 0 w 107"/>
                <a:gd name="T7" fmla="*/ 211 h 292"/>
                <a:gd name="T8" fmla="*/ 106 w 107"/>
                <a:gd name="T9" fmla="*/ 211 h 292"/>
                <a:gd name="T10" fmla="*/ 106 w 107"/>
                <a:gd name="T11" fmla="*/ 291 h 292"/>
              </a:gdLst>
              <a:ahLst/>
              <a:cxnLst>
                <a:cxn ang="0">
                  <a:pos x="T0" y="T1"/>
                </a:cxn>
                <a:cxn ang="0">
                  <a:pos x="T2" y="T3"/>
                </a:cxn>
                <a:cxn ang="0">
                  <a:pos x="T4" y="T5"/>
                </a:cxn>
                <a:cxn ang="0">
                  <a:pos x="T6" y="T7"/>
                </a:cxn>
                <a:cxn ang="0">
                  <a:pos x="T8" y="T9"/>
                </a:cxn>
                <a:cxn ang="0">
                  <a:pos x="T10" y="T11"/>
                </a:cxn>
              </a:cxnLst>
              <a:rect l="0" t="0" r="r" b="b"/>
              <a:pathLst>
                <a:path w="107" h="292">
                  <a:moveTo>
                    <a:pt x="106" y="0"/>
                  </a:moveTo>
                  <a:lnTo>
                    <a:pt x="106" y="70"/>
                  </a:lnTo>
                  <a:lnTo>
                    <a:pt x="0" y="70"/>
                  </a:lnTo>
                  <a:lnTo>
                    <a:pt x="0" y="211"/>
                  </a:lnTo>
                  <a:lnTo>
                    <a:pt x="106" y="211"/>
                  </a:lnTo>
                  <a:lnTo>
                    <a:pt x="106" y="291"/>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1" name="Rectangle 53"/>
            <p:cNvSpPr>
              <a:spLocks noChangeArrowheads="1"/>
            </p:cNvSpPr>
            <p:nvPr/>
          </p:nvSpPr>
          <p:spPr bwMode="auto">
            <a:xfrm>
              <a:off x="517" y="1342"/>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62" name="Rectangle 54"/>
            <p:cNvSpPr>
              <a:spLocks noChangeArrowheads="1"/>
            </p:cNvSpPr>
            <p:nvPr/>
          </p:nvSpPr>
          <p:spPr bwMode="auto">
            <a:xfrm>
              <a:off x="275" y="1565"/>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h1</a:t>
              </a:r>
            </a:p>
          </p:txBody>
        </p:sp>
      </p:grpSp>
      <p:sp>
        <p:nvSpPr>
          <p:cNvPr id="683063" name="Rectangle 55"/>
          <p:cNvSpPr>
            <a:spLocks noChangeArrowheads="1"/>
          </p:cNvSpPr>
          <p:nvPr/>
        </p:nvSpPr>
        <p:spPr bwMode="auto">
          <a:xfrm>
            <a:off x="509588" y="1701800"/>
            <a:ext cx="210955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内芯</a:t>
            </a:r>
            <a:r>
              <a:rPr lang="en-US" altLang="zh-CN" sz="2000" b="1">
                <a:solidFill>
                  <a:schemeClr val="tx2"/>
                </a:solidFill>
                <a:effectLst>
                  <a:outerShdw blurRad="38100" dist="38100" dir="2700000" algn="tl">
                    <a:srgbClr val="C0C0C0"/>
                  </a:outerShdw>
                </a:effectLst>
                <a:latin typeface="+mn-lt"/>
                <a:ea typeface="+mn-ea"/>
              </a:rPr>
              <a:t>/</a:t>
            </a:r>
            <a:r>
              <a:rPr lang="zh-CN" altLang="en-US" sz="2000" b="1">
                <a:solidFill>
                  <a:schemeClr val="tx2"/>
                </a:solidFill>
                <a:effectLst>
                  <a:outerShdw blurRad="38100" dist="38100" dir="2700000" algn="tl">
                    <a:srgbClr val="C0C0C0"/>
                  </a:outerShdw>
                </a:effectLst>
                <a:latin typeface="+mn-lt"/>
                <a:ea typeface="+mn-ea"/>
              </a:rPr>
              <a:t>反射层特性</a:t>
            </a:r>
          </a:p>
        </p:txBody>
      </p:sp>
      <p:grpSp>
        <p:nvGrpSpPr>
          <p:cNvPr id="683064" name="Group 56"/>
          <p:cNvGrpSpPr>
            <a:grpSpLocks/>
          </p:cNvGrpSpPr>
          <p:nvPr/>
        </p:nvGrpSpPr>
        <p:grpSpPr bwMode="auto">
          <a:xfrm>
            <a:off x="900113" y="4227513"/>
            <a:ext cx="2000250" cy="1619250"/>
            <a:chOff x="180" y="2408"/>
            <a:chExt cx="1260" cy="1020"/>
          </a:xfrm>
        </p:grpSpPr>
        <p:sp>
          <p:nvSpPr>
            <p:cNvPr id="683065" name="Freeform 57"/>
            <p:cNvSpPr>
              <a:spLocks/>
            </p:cNvSpPr>
            <p:nvPr/>
          </p:nvSpPr>
          <p:spPr bwMode="auto">
            <a:xfrm>
              <a:off x="676" y="2611"/>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6" name="Line 58"/>
            <p:cNvSpPr>
              <a:spLocks noChangeShapeType="1"/>
            </p:cNvSpPr>
            <p:nvPr/>
          </p:nvSpPr>
          <p:spPr bwMode="auto">
            <a:xfrm>
              <a:off x="676" y="2807"/>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7" name="Line 59"/>
            <p:cNvSpPr>
              <a:spLocks noChangeShapeType="1"/>
            </p:cNvSpPr>
            <p:nvPr/>
          </p:nvSpPr>
          <p:spPr bwMode="auto">
            <a:xfrm>
              <a:off x="677" y="2746"/>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8" name="Freeform 60"/>
            <p:cNvSpPr>
              <a:spLocks/>
            </p:cNvSpPr>
            <p:nvPr/>
          </p:nvSpPr>
          <p:spPr bwMode="auto">
            <a:xfrm>
              <a:off x="416" y="2628"/>
              <a:ext cx="133" cy="295"/>
            </a:xfrm>
            <a:custGeom>
              <a:avLst/>
              <a:gdLst>
                <a:gd name="T0" fmla="*/ 132 w 133"/>
                <a:gd name="T1" fmla="*/ 0 h 295"/>
                <a:gd name="T2" fmla="*/ 132 w 133"/>
                <a:gd name="T3" fmla="*/ 102 h 295"/>
                <a:gd name="T4" fmla="*/ 0 w 133"/>
                <a:gd name="T5" fmla="*/ 102 h 295"/>
                <a:gd name="T6" fmla="*/ 0 w 133"/>
                <a:gd name="T7" fmla="*/ 180 h 295"/>
                <a:gd name="T8" fmla="*/ 132 w 133"/>
                <a:gd name="T9" fmla="*/ 180 h 295"/>
                <a:gd name="T10" fmla="*/ 132 w 133"/>
                <a:gd name="T11" fmla="*/ 294 h 295"/>
              </a:gdLst>
              <a:ahLst/>
              <a:cxnLst>
                <a:cxn ang="0">
                  <a:pos x="T0" y="T1"/>
                </a:cxn>
                <a:cxn ang="0">
                  <a:pos x="T2" y="T3"/>
                </a:cxn>
                <a:cxn ang="0">
                  <a:pos x="T4" y="T5"/>
                </a:cxn>
                <a:cxn ang="0">
                  <a:pos x="T6" y="T7"/>
                </a:cxn>
                <a:cxn ang="0">
                  <a:pos x="T8" y="T9"/>
                </a:cxn>
                <a:cxn ang="0">
                  <a:pos x="T10" y="T11"/>
                </a:cxn>
              </a:cxnLst>
              <a:rect l="0" t="0" r="r" b="b"/>
              <a:pathLst>
                <a:path w="133" h="295">
                  <a:moveTo>
                    <a:pt x="132" y="0"/>
                  </a:moveTo>
                  <a:lnTo>
                    <a:pt x="132" y="102"/>
                  </a:lnTo>
                  <a:lnTo>
                    <a:pt x="0" y="102"/>
                  </a:lnTo>
                  <a:lnTo>
                    <a:pt x="0" y="180"/>
                  </a:lnTo>
                  <a:lnTo>
                    <a:pt x="132" y="180"/>
                  </a:lnTo>
                  <a:lnTo>
                    <a:pt x="132" y="294"/>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9" name="Rectangle 61"/>
            <p:cNvSpPr>
              <a:spLocks noChangeArrowheads="1"/>
            </p:cNvSpPr>
            <p:nvPr/>
          </p:nvSpPr>
          <p:spPr bwMode="auto">
            <a:xfrm>
              <a:off x="180" y="2636"/>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effectLst>
                    <a:outerShdw blurRad="38100" dist="38100" dir="2700000" algn="tl">
                      <a:srgbClr val="C0C0C0"/>
                    </a:outerShdw>
                  </a:effectLst>
                  <a:latin typeface="+mn-lt"/>
                  <a:ea typeface="+mn-ea"/>
                </a:rPr>
                <a:t>h1</a:t>
              </a:r>
            </a:p>
          </p:txBody>
        </p:sp>
        <p:sp>
          <p:nvSpPr>
            <p:cNvPr id="683070" name="Rectangle 62"/>
            <p:cNvSpPr>
              <a:spLocks noChangeArrowheads="1"/>
            </p:cNvSpPr>
            <p:nvPr/>
          </p:nvSpPr>
          <p:spPr bwMode="auto">
            <a:xfrm>
              <a:off x="437" y="2408"/>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71" name="Text Box 63"/>
            <p:cNvSpPr txBox="1">
              <a:spLocks noChangeArrowheads="1"/>
            </p:cNvSpPr>
            <p:nvPr/>
          </p:nvSpPr>
          <p:spPr bwMode="auto">
            <a:xfrm>
              <a:off x="192" y="3024"/>
              <a:ext cx="1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buClrTx/>
                <a:buFontTx/>
                <a:buNone/>
              </a:pPr>
              <a:r>
                <a:rPr lang="zh-CN" altLang="en-US" sz="1800" b="1">
                  <a:latin typeface="+mn-lt"/>
                  <a:ea typeface="+mn-ea"/>
                </a:rPr>
                <a:t>光纤的直径减小到一个光波波长</a:t>
              </a:r>
            </a:p>
          </p:txBody>
        </p:sp>
      </p:grpSp>
      <p:sp>
        <p:nvSpPr>
          <p:cNvPr id="683072" name="Text Box 64"/>
          <p:cNvSpPr txBox="1">
            <a:spLocks noChangeArrowheads="1"/>
          </p:cNvSpPr>
          <p:nvPr/>
        </p:nvSpPr>
        <p:spPr bwMode="auto">
          <a:xfrm>
            <a:off x="647700" y="3716338"/>
            <a:ext cx="8496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99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dirty="0">
                <a:latin typeface="+mn-lt"/>
                <a:ea typeface="+mn-ea"/>
              </a:rPr>
              <a:t>多束光线以不同的反射角传播。典型的多模光纤尺寸为</a:t>
            </a:r>
            <a:r>
              <a:rPr lang="en-US" altLang="zh-CN" sz="2000" b="1" dirty="0">
                <a:latin typeface="+mn-lt"/>
                <a:ea typeface="+mn-ea"/>
              </a:rPr>
              <a:t>62.5μm/125μm</a:t>
            </a:r>
            <a:endParaRPr lang="zh-CN" altLang="en-US" sz="2000" b="1" dirty="0">
              <a:latin typeface="+mn-lt"/>
              <a:ea typeface="+mn-ea"/>
            </a:endParaRPr>
          </a:p>
        </p:txBody>
      </p:sp>
      <p:sp>
        <p:nvSpPr>
          <p:cNvPr id="683073" name="Text Box 65"/>
          <p:cNvSpPr txBox="1">
            <a:spLocks noChangeArrowheads="1"/>
          </p:cNvSpPr>
          <p:nvPr/>
        </p:nvSpPr>
        <p:spPr bwMode="auto">
          <a:xfrm>
            <a:off x="1187450" y="5949950"/>
            <a:ext cx="7343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99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dirty="0">
                <a:latin typeface="+mn-lt"/>
                <a:ea typeface="+mn-ea"/>
              </a:rPr>
              <a:t>单束光线沿直线传播。典型的单模光纤尺寸为</a:t>
            </a:r>
            <a:r>
              <a:rPr lang="en-US" altLang="zh-CN" sz="2000" b="1" dirty="0">
                <a:latin typeface="+mn-lt"/>
                <a:ea typeface="+mn-ea"/>
              </a:rPr>
              <a:t>8μm/125μm</a:t>
            </a:r>
            <a:r>
              <a:rPr lang="zh-CN" altLang="en-US" sz="2000" b="1" dirty="0">
                <a:latin typeface="+mn-lt"/>
                <a:ea typeface="+mn-ea"/>
              </a:rPr>
              <a:t>。</a:t>
            </a:r>
          </a:p>
        </p:txBody>
      </p:sp>
      <p:sp>
        <p:nvSpPr>
          <p:cNvPr id="683074" name="Line 66"/>
          <p:cNvSpPr>
            <a:spLocks noChangeShapeType="1"/>
          </p:cNvSpPr>
          <p:nvPr/>
        </p:nvSpPr>
        <p:spPr bwMode="auto">
          <a:xfrm>
            <a:off x="725488" y="4149725"/>
            <a:ext cx="8353425" cy="0"/>
          </a:xfrm>
          <a:prstGeom prst="line">
            <a:avLst/>
          </a:prstGeom>
          <a:noFill/>
          <a:ln w="63500">
            <a:solidFill>
              <a:srgbClr val="FFFF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3075" name="Text Box 6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val="4167870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zh-CN" altLang="en-US">
                <a:latin typeface="华文新魏" pitchFamily="2" charset="-122"/>
              </a:rPr>
              <a:t>典型的光缆</a:t>
            </a:r>
          </a:p>
        </p:txBody>
      </p:sp>
      <p:sp>
        <p:nvSpPr>
          <p:cNvPr id="6840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4037" name="Rectangle 5"/>
          <p:cNvSpPr>
            <a:spLocks noGrp="1" noChangeArrowheads="1"/>
          </p:cNvSpPr>
          <p:nvPr>
            <p:ph type="body" idx="1"/>
          </p:nvPr>
        </p:nvSpPr>
        <p:spPr>
          <a:xfrm>
            <a:off x="755650" y="5445125"/>
            <a:ext cx="8137525" cy="1011238"/>
          </a:xfrm>
          <a:noFill/>
          <a:ln/>
        </p:spPr>
        <p:txBody>
          <a:bodyPr/>
          <a:lstStyle/>
          <a:p>
            <a:pPr marL="0" indent="0">
              <a:lnSpc>
                <a:spcPct val="110000"/>
              </a:lnSpc>
              <a:buFont typeface="Wingdings" pitchFamily="2" charset="2"/>
              <a:buNone/>
            </a:pPr>
            <a:r>
              <a:rPr lang="zh-CN" altLang="en-US" sz="2400"/>
              <a:t>       常见规格：玻璃内芯（</a:t>
            </a:r>
            <a:r>
              <a:rPr lang="en-US" altLang="zh-CN" sz="2400"/>
              <a:t>50um</a:t>
            </a:r>
            <a:r>
              <a:rPr lang="zh-CN" altLang="en-US" sz="2400"/>
              <a:t>缓变型</a:t>
            </a:r>
            <a:r>
              <a:rPr lang="en-US" altLang="zh-CN" sz="2400"/>
              <a:t>MMF</a:t>
            </a:r>
            <a:r>
              <a:rPr lang="zh-CN" altLang="en-US" sz="2400"/>
              <a:t>、</a:t>
            </a:r>
            <a:r>
              <a:rPr lang="en-US" altLang="zh-CN" sz="2400"/>
              <a:t>62.5um</a:t>
            </a:r>
            <a:r>
              <a:rPr lang="zh-CN" altLang="en-US" sz="2400"/>
              <a:t>缓变</a:t>
            </a:r>
            <a:r>
              <a:rPr lang="en-US" altLang="zh-CN" sz="2400"/>
              <a:t>/</a:t>
            </a:r>
            <a:r>
              <a:rPr lang="zh-CN" altLang="en-US" sz="2400"/>
              <a:t>增强型</a:t>
            </a:r>
            <a:r>
              <a:rPr lang="en-US" altLang="zh-CN" sz="2400"/>
              <a:t>MMF</a:t>
            </a:r>
            <a:r>
              <a:rPr lang="zh-CN" altLang="en-US" sz="2400"/>
              <a:t>和</a:t>
            </a:r>
            <a:r>
              <a:rPr lang="en-US" altLang="zh-CN" sz="2400"/>
              <a:t>8.3um</a:t>
            </a:r>
            <a:r>
              <a:rPr lang="zh-CN" altLang="en-US" sz="2400"/>
              <a:t>突变型</a:t>
            </a:r>
            <a:r>
              <a:rPr lang="en-US" altLang="zh-CN" sz="2400"/>
              <a:t>SMF </a:t>
            </a:r>
            <a:r>
              <a:rPr lang="zh-CN" altLang="en-US" sz="2400"/>
              <a:t>），玻璃包层（</a:t>
            </a:r>
            <a:r>
              <a:rPr lang="en-US" altLang="zh-CN" sz="2400"/>
              <a:t>125um</a:t>
            </a:r>
            <a:r>
              <a:rPr lang="zh-CN" altLang="en-US" sz="2400"/>
              <a:t>）</a:t>
            </a:r>
          </a:p>
        </p:txBody>
      </p:sp>
      <p:grpSp>
        <p:nvGrpSpPr>
          <p:cNvPr id="684038" name="Group 6"/>
          <p:cNvGrpSpPr>
            <a:grpSpLocks/>
          </p:cNvGrpSpPr>
          <p:nvPr/>
        </p:nvGrpSpPr>
        <p:grpSpPr bwMode="auto">
          <a:xfrm>
            <a:off x="2938463" y="2959100"/>
            <a:ext cx="2987675" cy="296863"/>
            <a:chOff x="1520" y="2016"/>
            <a:chExt cx="1882" cy="187"/>
          </a:xfrm>
        </p:grpSpPr>
        <p:sp>
          <p:nvSpPr>
            <p:cNvPr id="684039" name="Freeform 7"/>
            <p:cNvSpPr>
              <a:spLocks/>
            </p:cNvSpPr>
            <p:nvPr/>
          </p:nvSpPr>
          <p:spPr bwMode="auto">
            <a:xfrm>
              <a:off x="3156" y="2087"/>
              <a:ext cx="246" cy="46"/>
            </a:xfrm>
            <a:custGeom>
              <a:avLst/>
              <a:gdLst>
                <a:gd name="T0" fmla="*/ 0 w 246"/>
                <a:gd name="T1" fmla="*/ 45 h 46"/>
                <a:gd name="T2" fmla="*/ 2 w 246"/>
                <a:gd name="T3" fmla="*/ 44 h 46"/>
                <a:gd name="T4" fmla="*/ 5 w 246"/>
                <a:gd name="T5" fmla="*/ 41 h 46"/>
                <a:gd name="T6" fmla="*/ 7 w 246"/>
                <a:gd name="T7" fmla="*/ 38 h 46"/>
                <a:gd name="T8" fmla="*/ 8 w 246"/>
                <a:gd name="T9" fmla="*/ 33 h 46"/>
                <a:gd name="T10" fmla="*/ 9 w 246"/>
                <a:gd name="T11" fmla="*/ 27 h 46"/>
                <a:gd name="T12" fmla="*/ 10 w 246"/>
                <a:gd name="T13" fmla="*/ 22 h 46"/>
                <a:gd name="T14" fmla="*/ 9 w 246"/>
                <a:gd name="T15" fmla="*/ 16 h 46"/>
                <a:gd name="T16" fmla="*/ 8 w 246"/>
                <a:gd name="T17" fmla="*/ 11 h 46"/>
                <a:gd name="T18" fmla="*/ 7 w 246"/>
                <a:gd name="T19" fmla="*/ 6 h 46"/>
                <a:gd name="T20" fmla="*/ 5 w 246"/>
                <a:gd name="T21" fmla="*/ 3 h 46"/>
                <a:gd name="T22" fmla="*/ 2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5 w 246"/>
                <a:gd name="T37" fmla="*/ 16 h 46"/>
                <a:gd name="T38" fmla="*/ 245 w 246"/>
                <a:gd name="T39" fmla="*/ 22 h 46"/>
                <a:gd name="T40" fmla="*/ 245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2" y="44"/>
                  </a:lnTo>
                  <a:lnTo>
                    <a:pt x="5" y="41"/>
                  </a:lnTo>
                  <a:lnTo>
                    <a:pt x="7" y="38"/>
                  </a:lnTo>
                  <a:lnTo>
                    <a:pt x="8" y="33"/>
                  </a:lnTo>
                  <a:lnTo>
                    <a:pt x="9" y="27"/>
                  </a:lnTo>
                  <a:lnTo>
                    <a:pt x="10" y="22"/>
                  </a:lnTo>
                  <a:lnTo>
                    <a:pt x="9" y="16"/>
                  </a:lnTo>
                  <a:lnTo>
                    <a:pt x="8" y="11"/>
                  </a:lnTo>
                  <a:lnTo>
                    <a:pt x="7" y="6"/>
                  </a:lnTo>
                  <a:lnTo>
                    <a:pt x="5" y="3"/>
                  </a:lnTo>
                  <a:lnTo>
                    <a:pt x="2" y="0"/>
                  </a:lnTo>
                  <a:lnTo>
                    <a:pt x="0" y="0"/>
                  </a:lnTo>
                  <a:lnTo>
                    <a:pt x="233" y="0"/>
                  </a:lnTo>
                  <a:lnTo>
                    <a:pt x="236" y="0"/>
                  </a:lnTo>
                  <a:lnTo>
                    <a:pt x="239" y="3"/>
                  </a:lnTo>
                  <a:lnTo>
                    <a:pt x="241" y="6"/>
                  </a:lnTo>
                  <a:lnTo>
                    <a:pt x="243" y="11"/>
                  </a:lnTo>
                  <a:lnTo>
                    <a:pt x="245" y="16"/>
                  </a:lnTo>
                  <a:lnTo>
                    <a:pt x="245" y="22"/>
                  </a:lnTo>
                  <a:lnTo>
                    <a:pt x="245"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0" name="Group 8"/>
            <p:cNvGrpSpPr>
              <a:grpSpLocks/>
            </p:cNvGrpSpPr>
            <p:nvPr/>
          </p:nvGrpSpPr>
          <p:grpSpPr bwMode="auto">
            <a:xfrm>
              <a:off x="1742" y="2016"/>
              <a:ext cx="1449" cy="187"/>
              <a:chOff x="1742" y="2016"/>
              <a:chExt cx="1449" cy="187"/>
            </a:xfrm>
          </p:grpSpPr>
          <p:sp>
            <p:nvSpPr>
              <p:cNvPr id="684041" name="Freeform 9"/>
              <p:cNvSpPr>
                <a:spLocks/>
              </p:cNvSpPr>
              <p:nvPr/>
            </p:nvSpPr>
            <p:spPr bwMode="auto">
              <a:xfrm>
                <a:off x="2934" y="2062"/>
                <a:ext cx="257" cy="94"/>
              </a:xfrm>
              <a:custGeom>
                <a:avLst/>
                <a:gdLst>
                  <a:gd name="T0" fmla="*/ 0 w 257"/>
                  <a:gd name="T1" fmla="*/ 0 h 94"/>
                  <a:gd name="T2" fmla="*/ 4 w 257"/>
                  <a:gd name="T3" fmla="*/ 1 h 94"/>
                  <a:gd name="T4" fmla="*/ 9 w 257"/>
                  <a:gd name="T5" fmla="*/ 3 h 94"/>
                  <a:gd name="T6" fmla="*/ 12 w 257"/>
                  <a:gd name="T7" fmla="*/ 7 h 94"/>
                  <a:gd name="T8" fmla="*/ 16 w 257"/>
                  <a:gd name="T9" fmla="*/ 13 h 94"/>
                  <a:gd name="T10" fmla="*/ 19 w 257"/>
                  <a:gd name="T11" fmla="*/ 20 h 94"/>
                  <a:gd name="T12" fmla="*/ 21 w 257"/>
                  <a:gd name="T13" fmla="*/ 28 h 94"/>
                  <a:gd name="T14" fmla="*/ 23 w 257"/>
                  <a:gd name="T15" fmla="*/ 37 h 94"/>
                  <a:gd name="T16" fmla="*/ 23 w 257"/>
                  <a:gd name="T17" fmla="*/ 46 h 94"/>
                  <a:gd name="T18" fmla="*/ 23 w 257"/>
                  <a:gd name="T19" fmla="*/ 55 h 94"/>
                  <a:gd name="T20" fmla="*/ 21 w 257"/>
                  <a:gd name="T21" fmla="*/ 63 h 94"/>
                  <a:gd name="T22" fmla="*/ 19 w 257"/>
                  <a:gd name="T23" fmla="*/ 72 h 94"/>
                  <a:gd name="T24" fmla="*/ 16 w 257"/>
                  <a:gd name="T25" fmla="*/ 78 h 94"/>
                  <a:gd name="T26" fmla="*/ 12 w 257"/>
                  <a:gd name="T27" fmla="*/ 85 h 94"/>
                  <a:gd name="T28" fmla="*/ 9 w 257"/>
                  <a:gd name="T29" fmla="*/ 89 h 94"/>
                  <a:gd name="T30" fmla="*/ 4 w 257"/>
                  <a:gd name="T31" fmla="*/ 91 h 94"/>
                  <a:gd name="T32" fmla="*/ 0 w 257"/>
                  <a:gd name="T33" fmla="*/ 93 h 94"/>
                  <a:gd name="T34" fmla="*/ 232 w 257"/>
                  <a:gd name="T35" fmla="*/ 93 h 94"/>
                  <a:gd name="T36" fmla="*/ 237 w 257"/>
                  <a:gd name="T37" fmla="*/ 89 h 94"/>
                  <a:gd name="T38" fmla="*/ 242 w 257"/>
                  <a:gd name="T39" fmla="*/ 83 h 94"/>
                  <a:gd name="T40" fmla="*/ 246 w 257"/>
                  <a:gd name="T41" fmla="*/ 77 h 94"/>
                  <a:gd name="T42" fmla="*/ 250 w 257"/>
                  <a:gd name="T43" fmla="*/ 67 h 94"/>
                  <a:gd name="T44" fmla="*/ 253 w 257"/>
                  <a:gd name="T45" fmla="*/ 57 h 94"/>
                  <a:gd name="T46" fmla="*/ 256 w 257"/>
                  <a:gd name="T47" fmla="*/ 46 h 94"/>
                  <a:gd name="T48" fmla="*/ 256 w 257"/>
                  <a:gd name="T49" fmla="*/ 37 h 94"/>
                  <a:gd name="T50" fmla="*/ 254 w 257"/>
                  <a:gd name="T51" fmla="*/ 28 h 94"/>
                  <a:gd name="T52" fmla="*/ 252 w 257"/>
                  <a:gd name="T53" fmla="*/ 20 h 94"/>
                  <a:gd name="T54" fmla="*/ 249 w 257"/>
                  <a:gd name="T55" fmla="*/ 13 h 94"/>
                  <a:gd name="T56" fmla="*/ 245 w 257"/>
                  <a:gd name="T57" fmla="*/ 7 h 94"/>
                  <a:gd name="T58" fmla="*/ 241 w 257"/>
                  <a:gd name="T59" fmla="*/ 3 h 94"/>
                  <a:gd name="T60" fmla="*/ 237 w 257"/>
                  <a:gd name="T61" fmla="*/ 1 h 94"/>
                  <a:gd name="T62" fmla="*/ 232 w 257"/>
                  <a:gd name="T63" fmla="*/ 0 h 94"/>
                  <a:gd name="T64" fmla="*/ 0 w 257"/>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94">
                    <a:moveTo>
                      <a:pt x="0" y="0"/>
                    </a:moveTo>
                    <a:lnTo>
                      <a:pt x="4" y="1"/>
                    </a:lnTo>
                    <a:lnTo>
                      <a:pt x="9" y="3"/>
                    </a:lnTo>
                    <a:lnTo>
                      <a:pt x="12" y="7"/>
                    </a:lnTo>
                    <a:lnTo>
                      <a:pt x="16" y="13"/>
                    </a:lnTo>
                    <a:lnTo>
                      <a:pt x="19" y="20"/>
                    </a:lnTo>
                    <a:lnTo>
                      <a:pt x="21" y="28"/>
                    </a:lnTo>
                    <a:lnTo>
                      <a:pt x="23" y="37"/>
                    </a:lnTo>
                    <a:lnTo>
                      <a:pt x="23" y="46"/>
                    </a:lnTo>
                    <a:lnTo>
                      <a:pt x="23" y="55"/>
                    </a:lnTo>
                    <a:lnTo>
                      <a:pt x="21" y="63"/>
                    </a:lnTo>
                    <a:lnTo>
                      <a:pt x="19" y="72"/>
                    </a:lnTo>
                    <a:lnTo>
                      <a:pt x="16" y="78"/>
                    </a:lnTo>
                    <a:lnTo>
                      <a:pt x="12" y="85"/>
                    </a:lnTo>
                    <a:lnTo>
                      <a:pt x="9" y="89"/>
                    </a:lnTo>
                    <a:lnTo>
                      <a:pt x="4" y="91"/>
                    </a:lnTo>
                    <a:lnTo>
                      <a:pt x="0" y="93"/>
                    </a:lnTo>
                    <a:lnTo>
                      <a:pt x="232" y="93"/>
                    </a:lnTo>
                    <a:lnTo>
                      <a:pt x="237" y="89"/>
                    </a:lnTo>
                    <a:lnTo>
                      <a:pt x="242" y="83"/>
                    </a:lnTo>
                    <a:lnTo>
                      <a:pt x="246" y="77"/>
                    </a:lnTo>
                    <a:lnTo>
                      <a:pt x="250" y="67"/>
                    </a:lnTo>
                    <a:lnTo>
                      <a:pt x="253" y="57"/>
                    </a:lnTo>
                    <a:lnTo>
                      <a:pt x="256" y="46"/>
                    </a:lnTo>
                    <a:lnTo>
                      <a:pt x="256" y="37"/>
                    </a:lnTo>
                    <a:lnTo>
                      <a:pt x="254" y="28"/>
                    </a:lnTo>
                    <a:lnTo>
                      <a:pt x="252" y="20"/>
                    </a:lnTo>
                    <a:lnTo>
                      <a:pt x="249" y="13"/>
                    </a:lnTo>
                    <a:lnTo>
                      <a:pt x="245" y="7"/>
                    </a:lnTo>
                    <a:lnTo>
                      <a:pt x="241" y="3"/>
                    </a:lnTo>
                    <a:lnTo>
                      <a:pt x="237" y="1"/>
                    </a:lnTo>
                    <a:lnTo>
                      <a:pt x="232"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2" name="Freeform 10"/>
              <p:cNvSpPr>
                <a:spLocks/>
              </p:cNvSpPr>
              <p:nvPr/>
            </p:nvSpPr>
            <p:spPr bwMode="auto">
              <a:xfrm>
                <a:off x="1742" y="2062"/>
                <a:ext cx="24" cy="94"/>
              </a:xfrm>
              <a:custGeom>
                <a:avLst/>
                <a:gdLst>
                  <a:gd name="T0" fmla="*/ 23 w 24"/>
                  <a:gd name="T1" fmla="*/ 0 h 94"/>
                  <a:gd name="T2" fmla="*/ 18 w 24"/>
                  <a:gd name="T3" fmla="*/ 2 h 94"/>
                  <a:gd name="T4" fmla="*/ 14 w 24"/>
                  <a:gd name="T5" fmla="*/ 5 h 94"/>
                  <a:gd name="T6" fmla="*/ 10 w 24"/>
                  <a:gd name="T7" fmla="*/ 11 h 94"/>
                  <a:gd name="T8" fmla="*/ 6 w 24"/>
                  <a:gd name="T9" fmla="*/ 18 h 94"/>
                  <a:gd name="T10" fmla="*/ 4 w 24"/>
                  <a:gd name="T11" fmla="*/ 26 h 94"/>
                  <a:gd name="T12" fmla="*/ 1 w 24"/>
                  <a:gd name="T13" fmla="*/ 36 h 94"/>
                  <a:gd name="T14" fmla="*/ 0 w 24"/>
                  <a:gd name="T15" fmla="*/ 46 h 94"/>
                  <a:gd name="T16" fmla="*/ 0 w 24"/>
                  <a:gd name="T17" fmla="*/ 55 h 94"/>
                  <a:gd name="T18" fmla="*/ 1 w 24"/>
                  <a:gd name="T19" fmla="*/ 63 h 94"/>
                  <a:gd name="T20" fmla="*/ 4 w 24"/>
                  <a:gd name="T21" fmla="*/ 72 h 94"/>
                  <a:gd name="T22" fmla="*/ 7 w 24"/>
                  <a:gd name="T23" fmla="*/ 78 h 94"/>
                  <a:gd name="T24" fmla="*/ 10 w 24"/>
                  <a:gd name="T25" fmla="*/ 85 h 94"/>
                  <a:gd name="T26" fmla="*/ 14 w 24"/>
                  <a:gd name="T27" fmla="*/ 89 h 94"/>
                  <a:gd name="T28" fmla="*/ 18 w 24"/>
                  <a:gd name="T29" fmla="*/ 91 h 94"/>
                  <a:gd name="T30" fmla="*/ 23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23" y="0"/>
                    </a:moveTo>
                    <a:lnTo>
                      <a:pt x="18" y="2"/>
                    </a:lnTo>
                    <a:lnTo>
                      <a:pt x="14" y="5"/>
                    </a:lnTo>
                    <a:lnTo>
                      <a:pt x="10" y="11"/>
                    </a:lnTo>
                    <a:lnTo>
                      <a:pt x="6" y="18"/>
                    </a:lnTo>
                    <a:lnTo>
                      <a:pt x="4" y="26"/>
                    </a:lnTo>
                    <a:lnTo>
                      <a:pt x="1" y="36"/>
                    </a:lnTo>
                    <a:lnTo>
                      <a:pt x="0" y="46"/>
                    </a:lnTo>
                    <a:lnTo>
                      <a:pt x="0" y="55"/>
                    </a:lnTo>
                    <a:lnTo>
                      <a:pt x="1" y="63"/>
                    </a:lnTo>
                    <a:lnTo>
                      <a:pt x="4" y="72"/>
                    </a:lnTo>
                    <a:lnTo>
                      <a:pt x="7" y="78"/>
                    </a:lnTo>
                    <a:lnTo>
                      <a:pt x="10" y="85"/>
                    </a:lnTo>
                    <a:lnTo>
                      <a:pt x="14" y="89"/>
                    </a:lnTo>
                    <a:lnTo>
                      <a:pt x="18" y="91"/>
                    </a:lnTo>
                    <a:lnTo>
                      <a:pt x="23"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3" name="Group 11"/>
              <p:cNvGrpSpPr>
                <a:grpSpLocks/>
              </p:cNvGrpSpPr>
              <p:nvPr/>
            </p:nvGrpSpPr>
            <p:grpSpPr bwMode="auto">
              <a:xfrm>
                <a:off x="1951" y="2016"/>
                <a:ext cx="1031" cy="187"/>
                <a:chOff x="1951" y="2016"/>
                <a:chExt cx="1031" cy="187"/>
              </a:xfrm>
            </p:grpSpPr>
            <p:sp>
              <p:nvSpPr>
                <p:cNvPr id="684044" name="Freeform 12"/>
                <p:cNvSpPr>
                  <a:spLocks/>
                </p:cNvSpPr>
                <p:nvPr/>
              </p:nvSpPr>
              <p:spPr bwMode="auto">
                <a:xfrm>
                  <a:off x="1999" y="2017"/>
                  <a:ext cx="983" cy="186"/>
                </a:xfrm>
                <a:custGeom>
                  <a:avLst/>
                  <a:gdLst>
                    <a:gd name="T0" fmla="*/ 948 w 983"/>
                    <a:gd name="T1" fmla="*/ 185 h 186"/>
                    <a:gd name="T2" fmla="*/ 0 w 983"/>
                    <a:gd name="T3" fmla="*/ 185 h 186"/>
                    <a:gd name="T4" fmla="*/ 5 w 983"/>
                    <a:gd name="T5" fmla="*/ 184 h 186"/>
                    <a:gd name="T6" fmla="*/ 9 w 983"/>
                    <a:gd name="T7" fmla="*/ 181 h 186"/>
                    <a:gd name="T8" fmla="*/ 13 w 983"/>
                    <a:gd name="T9" fmla="*/ 177 h 186"/>
                    <a:gd name="T10" fmla="*/ 17 w 983"/>
                    <a:gd name="T11" fmla="*/ 171 h 186"/>
                    <a:gd name="T12" fmla="*/ 21 w 983"/>
                    <a:gd name="T13" fmla="*/ 163 h 186"/>
                    <a:gd name="T14" fmla="*/ 24 w 983"/>
                    <a:gd name="T15" fmla="*/ 153 h 186"/>
                    <a:gd name="T16" fmla="*/ 27 w 983"/>
                    <a:gd name="T17" fmla="*/ 143 h 186"/>
                    <a:gd name="T18" fmla="*/ 30 w 983"/>
                    <a:gd name="T19" fmla="*/ 131 h 186"/>
                    <a:gd name="T20" fmla="*/ 31 w 983"/>
                    <a:gd name="T21" fmla="*/ 118 h 186"/>
                    <a:gd name="T22" fmla="*/ 33 w 983"/>
                    <a:gd name="T23" fmla="*/ 105 h 186"/>
                    <a:gd name="T24" fmla="*/ 34 w 983"/>
                    <a:gd name="T25" fmla="*/ 92 h 186"/>
                    <a:gd name="T26" fmla="*/ 34 w 983"/>
                    <a:gd name="T27" fmla="*/ 79 h 186"/>
                    <a:gd name="T28" fmla="*/ 32 w 983"/>
                    <a:gd name="T29" fmla="*/ 66 h 186"/>
                    <a:gd name="T30" fmla="*/ 31 w 983"/>
                    <a:gd name="T31" fmla="*/ 53 h 186"/>
                    <a:gd name="T32" fmla="*/ 28 w 983"/>
                    <a:gd name="T33" fmla="*/ 42 h 186"/>
                    <a:gd name="T34" fmla="*/ 26 w 983"/>
                    <a:gd name="T35" fmla="*/ 31 h 186"/>
                    <a:gd name="T36" fmla="*/ 22 w 983"/>
                    <a:gd name="T37" fmla="*/ 22 h 186"/>
                    <a:gd name="T38" fmla="*/ 19 w 983"/>
                    <a:gd name="T39" fmla="*/ 14 h 186"/>
                    <a:gd name="T40" fmla="*/ 14 w 983"/>
                    <a:gd name="T41" fmla="*/ 8 h 186"/>
                    <a:gd name="T42" fmla="*/ 10 w 983"/>
                    <a:gd name="T43" fmla="*/ 3 h 186"/>
                    <a:gd name="T44" fmla="*/ 5 w 983"/>
                    <a:gd name="T45" fmla="*/ 0 h 186"/>
                    <a:gd name="T46" fmla="*/ 0 w 983"/>
                    <a:gd name="T47" fmla="*/ 0 h 186"/>
                    <a:gd name="T48" fmla="*/ 948 w 983"/>
                    <a:gd name="T49" fmla="*/ 0 h 186"/>
                    <a:gd name="T50" fmla="*/ 953 w 983"/>
                    <a:gd name="T51" fmla="*/ 0 h 186"/>
                    <a:gd name="T52" fmla="*/ 958 w 983"/>
                    <a:gd name="T53" fmla="*/ 3 h 186"/>
                    <a:gd name="T54" fmla="*/ 962 w 983"/>
                    <a:gd name="T55" fmla="*/ 8 h 186"/>
                    <a:gd name="T56" fmla="*/ 966 w 983"/>
                    <a:gd name="T57" fmla="*/ 14 h 186"/>
                    <a:gd name="T58" fmla="*/ 970 w 983"/>
                    <a:gd name="T59" fmla="*/ 22 h 186"/>
                    <a:gd name="T60" fmla="*/ 974 w 983"/>
                    <a:gd name="T61" fmla="*/ 31 h 186"/>
                    <a:gd name="T62" fmla="*/ 976 w 983"/>
                    <a:gd name="T63" fmla="*/ 42 h 186"/>
                    <a:gd name="T64" fmla="*/ 979 w 983"/>
                    <a:gd name="T65" fmla="*/ 53 h 186"/>
                    <a:gd name="T66" fmla="*/ 981 w 983"/>
                    <a:gd name="T67" fmla="*/ 66 h 186"/>
                    <a:gd name="T68" fmla="*/ 982 w 983"/>
                    <a:gd name="T69" fmla="*/ 79 h 186"/>
                    <a:gd name="T70" fmla="*/ 982 w 983"/>
                    <a:gd name="T71" fmla="*/ 92 h 186"/>
                    <a:gd name="T72" fmla="*/ 982 w 983"/>
                    <a:gd name="T73" fmla="*/ 105 h 186"/>
                    <a:gd name="T74" fmla="*/ 981 w 983"/>
                    <a:gd name="T75" fmla="*/ 118 h 186"/>
                    <a:gd name="T76" fmla="*/ 979 w 983"/>
                    <a:gd name="T77" fmla="*/ 131 h 186"/>
                    <a:gd name="T78" fmla="*/ 976 w 983"/>
                    <a:gd name="T79" fmla="*/ 142 h 186"/>
                    <a:gd name="T80" fmla="*/ 974 w 983"/>
                    <a:gd name="T81" fmla="*/ 153 h 186"/>
                    <a:gd name="T82" fmla="*/ 970 w 983"/>
                    <a:gd name="T83" fmla="*/ 162 h 186"/>
                    <a:gd name="T84" fmla="*/ 966 w 983"/>
                    <a:gd name="T85" fmla="*/ 170 h 186"/>
                    <a:gd name="T86" fmla="*/ 962 w 983"/>
                    <a:gd name="T87" fmla="*/ 176 h 186"/>
                    <a:gd name="T88" fmla="*/ 958 w 983"/>
                    <a:gd name="T89" fmla="*/ 181 h 186"/>
                    <a:gd name="T90" fmla="*/ 953 w 983"/>
                    <a:gd name="T91" fmla="*/ 184 h 186"/>
                    <a:gd name="T92" fmla="*/ 948 w 983"/>
                    <a:gd name="T93"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3" h="186">
                      <a:moveTo>
                        <a:pt x="948" y="185"/>
                      </a:moveTo>
                      <a:lnTo>
                        <a:pt x="0" y="185"/>
                      </a:lnTo>
                      <a:lnTo>
                        <a:pt x="5" y="184"/>
                      </a:lnTo>
                      <a:lnTo>
                        <a:pt x="9" y="181"/>
                      </a:lnTo>
                      <a:lnTo>
                        <a:pt x="13" y="177"/>
                      </a:lnTo>
                      <a:lnTo>
                        <a:pt x="17" y="171"/>
                      </a:lnTo>
                      <a:lnTo>
                        <a:pt x="21" y="163"/>
                      </a:lnTo>
                      <a:lnTo>
                        <a:pt x="24" y="153"/>
                      </a:lnTo>
                      <a:lnTo>
                        <a:pt x="27" y="143"/>
                      </a:lnTo>
                      <a:lnTo>
                        <a:pt x="30" y="131"/>
                      </a:lnTo>
                      <a:lnTo>
                        <a:pt x="31" y="118"/>
                      </a:lnTo>
                      <a:lnTo>
                        <a:pt x="33" y="105"/>
                      </a:lnTo>
                      <a:lnTo>
                        <a:pt x="34" y="92"/>
                      </a:lnTo>
                      <a:lnTo>
                        <a:pt x="34" y="79"/>
                      </a:lnTo>
                      <a:lnTo>
                        <a:pt x="32" y="66"/>
                      </a:lnTo>
                      <a:lnTo>
                        <a:pt x="31" y="53"/>
                      </a:lnTo>
                      <a:lnTo>
                        <a:pt x="28" y="42"/>
                      </a:lnTo>
                      <a:lnTo>
                        <a:pt x="26" y="31"/>
                      </a:lnTo>
                      <a:lnTo>
                        <a:pt x="22" y="22"/>
                      </a:lnTo>
                      <a:lnTo>
                        <a:pt x="19" y="14"/>
                      </a:lnTo>
                      <a:lnTo>
                        <a:pt x="14" y="8"/>
                      </a:lnTo>
                      <a:lnTo>
                        <a:pt x="10" y="3"/>
                      </a:lnTo>
                      <a:lnTo>
                        <a:pt x="5" y="0"/>
                      </a:lnTo>
                      <a:lnTo>
                        <a:pt x="0" y="0"/>
                      </a:lnTo>
                      <a:lnTo>
                        <a:pt x="948" y="0"/>
                      </a:lnTo>
                      <a:lnTo>
                        <a:pt x="953" y="0"/>
                      </a:lnTo>
                      <a:lnTo>
                        <a:pt x="958" y="3"/>
                      </a:lnTo>
                      <a:lnTo>
                        <a:pt x="962" y="8"/>
                      </a:lnTo>
                      <a:lnTo>
                        <a:pt x="966" y="14"/>
                      </a:lnTo>
                      <a:lnTo>
                        <a:pt x="970" y="22"/>
                      </a:lnTo>
                      <a:lnTo>
                        <a:pt x="974" y="31"/>
                      </a:lnTo>
                      <a:lnTo>
                        <a:pt x="976" y="42"/>
                      </a:lnTo>
                      <a:lnTo>
                        <a:pt x="979" y="53"/>
                      </a:lnTo>
                      <a:lnTo>
                        <a:pt x="981" y="66"/>
                      </a:lnTo>
                      <a:lnTo>
                        <a:pt x="982" y="79"/>
                      </a:lnTo>
                      <a:lnTo>
                        <a:pt x="982" y="92"/>
                      </a:lnTo>
                      <a:lnTo>
                        <a:pt x="982" y="105"/>
                      </a:lnTo>
                      <a:lnTo>
                        <a:pt x="981" y="118"/>
                      </a:lnTo>
                      <a:lnTo>
                        <a:pt x="979" y="131"/>
                      </a:lnTo>
                      <a:lnTo>
                        <a:pt x="976" y="142"/>
                      </a:lnTo>
                      <a:lnTo>
                        <a:pt x="974" y="153"/>
                      </a:lnTo>
                      <a:lnTo>
                        <a:pt x="970" y="162"/>
                      </a:lnTo>
                      <a:lnTo>
                        <a:pt x="966" y="170"/>
                      </a:lnTo>
                      <a:lnTo>
                        <a:pt x="962" y="176"/>
                      </a:lnTo>
                      <a:lnTo>
                        <a:pt x="958" y="181"/>
                      </a:lnTo>
                      <a:lnTo>
                        <a:pt x="953" y="184"/>
                      </a:lnTo>
                      <a:lnTo>
                        <a:pt x="948" y="185"/>
                      </a:lnTo>
                    </a:path>
                  </a:pathLst>
                </a:custGeom>
                <a:gradFill rotWithShape="0">
                  <a:gsLst>
                    <a:gs pos="0">
                      <a:schemeClr val="tx1"/>
                    </a:gs>
                    <a:gs pos="50000">
                      <a:schemeClr val="bg1"/>
                    </a:gs>
                    <a:gs pos="100000">
                      <a:schemeClr val="tx1"/>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5" name="Freeform 13"/>
                <p:cNvSpPr>
                  <a:spLocks/>
                </p:cNvSpPr>
                <p:nvPr/>
              </p:nvSpPr>
              <p:spPr bwMode="auto">
                <a:xfrm>
                  <a:off x="1951" y="2017"/>
                  <a:ext cx="54" cy="186"/>
                </a:xfrm>
                <a:custGeom>
                  <a:avLst/>
                  <a:gdLst>
                    <a:gd name="T0" fmla="*/ 53 w 54"/>
                    <a:gd name="T1" fmla="*/ 0 h 186"/>
                    <a:gd name="T2" fmla="*/ 46 w 54"/>
                    <a:gd name="T3" fmla="*/ 0 h 186"/>
                    <a:gd name="T4" fmla="*/ 38 w 54"/>
                    <a:gd name="T5" fmla="*/ 3 h 186"/>
                    <a:gd name="T6" fmla="*/ 30 w 54"/>
                    <a:gd name="T7" fmla="*/ 8 h 186"/>
                    <a:gd name="T8" fmla="*/ 24 w 54"/>
                    <a:gd name="T9" fmla="*/ 14 h 186"/>
                    <a:gd name="T10" fmla="*/ 17 w 54"/>
                    <a:gd name="T11" fmla="*/ 22 h 186"/>
                    <a:gd name="T12" fmla="*/ 12 w 54"/>
                    <a:gd name="T13" fmla="*/ 31 h 186"/>
                    <a:gd name="T14" fmla="*/ 8 w 54"/>
                    <a:gd name="T15" fmla="*/ 42 h 186"/>
                    <a:gd name="T16" fmla="*/ 5 w 54"/>
                    <a:gd name="T17" fmla="*/ 53 h 186"/>
                    <a:gd name="T18" fmla="*/ 1 w 54"/>
                    <a:gd name="T19" fmla="*/ 66 h 186"/>
                    <a:gd name="T20" fmla="*/ 0 w 54"/>
                    <a:gd name="T21" fmla="*/ 79 h 186"/>
                    <a:gd name="T22" fmla="*/ 0 w 54"/>
                    <a:gd name="T23" fmla="*/ 92 h 186"/>
                    <a:gd name="T24" fmla="*/ 0 w 54"/>
                    <a:gd name="T25" fmla="*/ 105 h 186"/>
                    <a:gd name="T26" fmla="*/ 1 w 54"/>
                    <a:gd name="T27" fmla="*/ 118 h 186"/>
                    <a:gd name="T28" fmla="*/ 5 w 54"/>
                    <a:gd name="T29" fmla="*/ 131 h 186"/>
                    <a:gd name="T30" fmla="*/ 8 w 54"/>
                    <a:gd name="T31" fmla="*/ 142 h 186"/>
                    <a:gd name="T32" fmla="*/ 12 w 54"/>
                    <a:gd name="T33" fmla="*/ 153 h 186"/>
                    <a:gd name="T34" fmla="*/ 17 w 54"/>
                    <a:gd name="T35" fmla="*/ 162 h 186"/>
                    <a:gd name="T36" fmla="*/ 24 w 54"/>
                    <a:gd name="T37" fmla="*/ 170 h 186"/>
                    <a:gd name="T38" fmla="*/ 30 w 54"/>
                    <a:gd name="T39" fmla="*/ 176 h 186"/>
                    <a:gd name="T40" fmla="*/ 38 w 54"/>
                    <a:gd name="T41" fmla="*/ 181 h 186"/>
                    <a:gd name="T42" fmla="*/ 46 w 54"/>
                    <a:gd name="T43" fmla="*/ 184 h 186"/>
                    <a:gd name="T44" fmla="*/ 53 w 54"/>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86">
                      <a:moveTo>
                        <a:pt x="53" y="0"/>
                      </a:moveTo>
                      <a:lnTo>
                        <a:pt x="46" y="0"/>
                      </a:lnTo>
                      <a:lnTo>
                        <a:pt x="38" y="3"/>
                      </a:lnTo>
                      <a:lnTo>
                        <a:pt x="30" y="8"/>
                      </a:lnTo>
                      <a:lnTo>
                        <a:pt x="24" y="14"/>
                      </a:lnTo>
                      <a:lnTo>
                        <a:pt x="17" y="22"/>
                      </a:lnTo>
                      <a:lnTo>
                        <a:pt x="12" y="31"/>
                      </a:lnTo>
                      <a:lnTo>
                        <a:pt x="8" y="42"/>
                      </a:lnTo>
                      <a:lnTo>
                        <a:pt x="5" y="53"/>
                      </a:lnTo>
                      <a:lnTo>
                        <a:pt x="1" y="66"/>
                      </a:lnTo>
                      <a:lnTo>
                        <a:pt x="0" y="79"/>
                      </a:lnTo>
                      <a:lnTo>
                        <a:pt x="0" y="92"/>
                      </a:lnTo>
                      <a:lnTo>
                        <a:pt x="0" y="105"/>
                      </a:lnTo>
                      <a:lnTo>
                        <a:pt x="1" y="118"/>
                      </a:lnTo>
                      <a:lnTo>
                        <a:pt x="5" y="131"/>
                      </a:lnTo>
                      <a:lnTo>
                        <a:pt x="8" y="142"/>
                      </a:lnTo>
                      <a:lnTo>
                        <a:pt x="12" y="153"/>
                      </a:lnTo>
                      <a:lnTo>
                        <a:pt x="17" y="162"/>
                      </a:lnTo>
                      <a:lnTo>
                        <a:pt x="24" y="170"/>
                      </a:lnTo>
                      <a:lnTo>
                        <a:pt x="30" y="176"/>
                      </a:lnTo>
                      <a:lnTo>
                        <a:pt x="38" y="181"/>
                      </a:lnTo>
                      <a:lnTo>
                        <a:pt x="46" y="184"/>
                      </a:lnTo>
                      <a:lnTo>
                        <a:pt x="53"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6" name="Freeform 14"/>
                <p:cNvSpPr>
                  <a:spLocks/>
                </p:cNvSpPr>
                <p:nvPr/>
              </p:nvSpPr>
              <p:spPr bwMode="auto">
                <a:xfrm>
                  <a:off x="1993" y="2016"/>
                  <a:ext cx="53" cy="186"/>
                </a:xfrm>
                <a:custGeom>
                  <a:avLst/>
                  <a:gdLst>
                    <a:gd name="T0" fmla="*/ 0 w 53"/>
                    <a:gd name="T1" fmla="*/ 0 h 186"/>
                    <a:gd name="T2" fmla="*/ 6 w 53"/>
                    <a:gd name="T3" fmla="*/ 0 h 186"/>
                    <a:gd name="T4" fmla="*/ 14 w 53"/>
                    <a:gd name="T5" fmla="*/ 3 h 186"/>
                    <a:gd name="T6" fmla="*/ 21 w 53"/>
                    <a:gd name="T7" fmla="*/ 8 h 186"/>
                    <a:gd name="T8" fmla="*/ 27 w 53"/>
                    <a:gd name="T9" fmla="*/ 14 h 186"/>
                    <a:gd name="T10" fmla="*/ 34 w 53"/>
                    <a:gd name="T11" fmla="*/ 22 h 186"/>
                    <a:gd name="T12" fmla="*/ 39 w 53"/>
                    <a:gd name="T13" fmla="*/ 31 h 186"/>
                    <a:gd name="T14" fmla="*/ 43 w 53"/>
                    <a:gd name="T15" fmla="*/ 42 h 186"/>
                    <a:gd name="T16" fmla="*/ 47 w 53"/>
                    <a:gd name="T17" fmla="*/ 53 h 186"/>
                    <a:gd name="T18" fmla="*/ 50 w 53"/>
                    <a:gd name="T19" fmla="*/ 66 h 186"/>
                    <a:gd name="T20" fmla="*/ 51 w 53"/>
                    <a:gd name="T21" fmla="*/ 79 h 186"/>
                    <a:gd name="T22" fmla="*/ 52 w 53"/>
                    <a:gd name="T23" fmla="*/ 92 h 186"/>
                    <a:gd name="T24" fmla="*/ 51 w 53"/>
                    <a:gd name="T25" fmla="*/ 105 h 186"/>
                    <a:gd name="T26" fmla="*/ 50 w 53"/>
                    <a:gd name="T27" fmla="*/ 118 h 186"/>
                    <a:gd name="T28" fmla="*/ 47 w 53"/>
                    <a:gd name="T29" fmla="*/ 131 h 186"/>
                    <a:gd name="T30" fmla="*/ 43 w 53"/>
                    <a:gd name="T31" fmla="*/ 142 h 186"/>
                    <a:gd name="T32" fmla="*/ 39 w 53"/>
                    <a:gd name="T33" fmla="*/ 153 h 186"/>
                    <a:gd name="T34" fmla="*/ 34 w 53"/>
                    <a:gd name="T35" fmla="*/ 162 h 186"/>
                    <a:gd name="T36" fmla="*/ 27 w 53"/>
                    <a:gd name="T37" fmla="*/ 170 h 186"/>
                    <a:gd name="T38" fmla="*/ 21 w 53"/>
                    <a:gd name="T39" fmla="*/ 176 h 186"/>
                    <a:gd name="T40" fmla="*/ 14 w 53"/>
                    <a:gd name="T41" fmla="*/ 181 h 186"/>
                    <a:gd name="T42" fmla="*/ 6 w 53"/>
                    <a:gd name="T43" fmla="*/ 184 h 186"/>
                    <a:gd name="T44" fmla="*/ 0 w 53"/>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186">
                      <a:moveTo>
                        <a:pt x="0" y="0"/>
                      </a:moveTo>
                      <a:lnTo>
                        <a:pt x="6" y="0"/>
                      </a:lnTo>
                      <a:lnTo>
                        <a:pt x="14" y="3"/>
                      </a:lnTo>
                      <a:lnTo>
                        <a:pt x="21" y="8"/>
                      </a:lnTo>
                      <a:lnTo>
                        <a:pt x="27" y="14"/>
                      </a:lnTo>
                      <a:lnTo>
                        <a:pt x="34" y="22"/>
                      </a:lnTo>
                      <a:lnTo>
                        <a:pt x="39" y="31"/>
                      </a:lnTo>
                      <a:lnTo>
                        <a:pt x="43" y="42"/>
                      </a:lnTo>
                      <a:lnTo>
                        <a:pt x="47" y="53"/>
                      </a:lnTo>
                      <a:lnTo>
                        <a:pt x="50" y="66"/>
                      </a:lnTo>
                      <a:lnTo>
                        <a:pt x="51" y="79"/>
                      </a:lnTo>
                      <a:lnTo>
                        <a:pt x="52" y="92"/>
                      </a:lnTo>
                      <a:lnTo>
                        <a:pt x="51" y="105"/>
                      </a:lnTo>
                      <a:lnTo>
                        <a:pt x="50" y="118"/>
                      </a:lnTo>
                      <a:lnTo>
                        <a:pt x="47" y="131"/>
                      </a:lnTo>
                      <a:lnTo>
                        <a:pt x="43" y="142"/>
                      </a:lnTo>
                      <a:lnTo>
                        <a:pt x="39" y="153"/>
                      </a:lnTo>
                      <a:lnTo>
                        <a:pt x="34" y="162"/>
                      </a:lnTo>
                      <a:lnTo>
                        <a:pt x="27" y="170"/>
                      </a:lnTo>
                      <a:lnTo>
                        <a:pt x="21" y="176"/>
                      </a:lnTo>
                      <a:lnTo>
                        <a:pt x="14" y="181"/>
                      </a:lnTo>
                      <a:lnTo>
                        <a:pt x="6" y="184"/>
                      </a:lnTo>
                      <a:lnTo>
                        <a:pt x="0"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7" name="Freeform 15"/>
              <p:cNvSpPr>
                <a:spLocks/>
              </p:cNvSpPr>
              <p:nvPr/>
            </p:nvSpPr>
            <p:spPr bwMode="auto">
              <a:xfrm>
                <a:off x="1765" y="2062"/>
                <a:ext cx="258" cy="94"/>
              </a:xfrm>
              <a:custGeom>
                <a:avLst/>
                <a:gdLst>
                  <a:gd name="T0" fmla="*/ 0 w 258"/>
                  <a:gd name="T1" fmla="*/ 0 h 94"/>
                  <a:gd name="T2" fmla="*/ 4 w 258"/>
                  <a:gd name="T3" fmla="*/ 1 h 94"/>
                  <a:gd name="T4" fmla="*/ 9 w 258"/>
                  <a:gd name="T5" fmla="*/ 3 h 94"/>
                  <a:gd name="T6" fmla="*/ 13 w 258"/>
                  <a:gd name="T7" fmla="*/ 7 h 94"/>
                  <a:gd name="T8" fmla="*/ 16 w 258"/>
                  <a:gd name="T9" fmla="*/ 13 h 94"/>
                  <a:gd name="T10" fmla="*/ 20 w 258"/>
                  <a:gd name="T11" fmla="*/ 20 h 94"/>
                  <a:gd name="T12" fmla="*/ 21 w 258"/>
                  <a:gd name="T13" fmla="*/ 28 h 94"/>
                  <a:gd name="T14" fmla="*/ 23 w 258"/>
                  <a:gd name="T15" fmla="*/ 37 h 94"/>
                  <a:gd name="T16" fmla="*/ 23 w 258"/>
                  <a:gd name="T17" fmla="*/ 46 h 94"/>
                  <a:gd name="T18" fmla="*/ 23 w 258"/>
                  <a:gd name="T19" fmla="*/ 55 h 94"/>
                  <a:gd name="T20" fmla="*/ 21 w 258"/>
                  <a:gd name="T21" fmla="*/ 63 h 94"/>
                  <a:gd name="T22" fmla="*/ 20 w 258"/>
                  <a:gd name="T23" fmla="*/ 72 h 94"/>
                  <a:gd name="T24" fmla="*/ 16 w 258"/>
                  <a:gd name="T25" fmla="*/ 78 h 94"/>
                  <a:gd name="T26" fmla="*/ 13 w 258"/>
                  <a:gd name="T27" fmla="*/ 85 h 94"/>
                  <a:gd name="T28" fmla="*/ 9 w 258"/>
                  <a:gd name="T29" fmla="*/ 89 h 94"/>
                  <a:gd name="T30" fmla="*/ 4 w 258"/>
                  <a:gd name="T31" fmla="*/ 91 h 94"/>
                  <a:gd name="T32" fmla="*/ 0 w 258"/>
                  <a:gd name="T33" fmla="*/ 93 h 94"/>
                  <a:gd name="T34" fmla="*/ 233 w 258"/>
                  <a:gd name="T35" fmla="*/ 93 h 94"/>
                  <a:gd name="T36" fmla="*/ 238 w 258"/>
                  <a:gd name="T37" fmla="*/ 89 h 94"/>
                  <a:gd name="T38" fmla="*/ 243 w 258"/>
                  <a:gd name="T39" fmla="*/ 83 h 94"/>
                  <a:gd name="T40" fmla="*/ 247 w 258"/>
                  <a:gd name="T41" fmla="*/ 77 h 94"/>
                  <a:gd name="T42" fmla="*/ 251 w 258"/>
                  <a:gd name="T43" fmla="*/ 67 h 94"/>
                  <a:gd name="T44" fmla="*/ 254 w 258"/>
                  <a:gd name="T45" fmla="*/ 57 h 94"/>
                  <a:gd name="T46" fmla="*/ 257 w 258"/>
                  <a:gd name="T47" fmla="*/ 46 h 94"/>
                  <a:gd name="T48" fmla="*/ 257 w 258"/>
                  <a:gd name="T49" fmla="*/ 37 h 94"/>
                  <a:gd name="T50" fmla="*/ 255 w 258"/>
                  <a:gd name="T51" fmla="*/ 28 h 94"/>
                  <a:gd name="T52" fmla="*/ 253 w 258"/>
                  <a:gd name="T53" fmla="*/ 20 h 94"/>
                  <a:gd name="T54" fmla="*/ 250 w 258"/>
                  <a:gd name="T55" fmla="*/ 13 h 94"/>
                  <a:gd name="T56" fmla="*/ 246 w 258"/>
                  <a:gd name="T57" fmla="*/ 7 h 94"/>
                  <a:gd name="T58" fmla="*/ 242 w 258"/>
                  <a:gd name="T59" fmla="*/ 3 h 94"/>
                  <a:gd name="T60" fmla="*/ 238 w 258"/>
                  <a:gd name="T61" fmla="*/ 1 h 94"/>
                  <a:gd name="T62" fmla="*/ 233 w 258"/>
                  <a:gd name="T63" fmla="*/ 0 h 94"/>
                  <a:gd name="T64" fmla="*/ 0 w 258"/>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94">
                    <a:moveTo>
                      <a:pt x="0" y="0"/>
                    </a:moveTo>
                    <a:lnTo>
                      <a:pt x="4" y="1"/>
                    </a:lnTo>
                    <a:lnTo>
                      <a:pt x="9" y="3"/>
                    </a:lnTo>
                    <a:lnTo>
                      <a:pt x="13" y="7"/>
                    </a:lnTo>
                    <a:lnTo>
                      <a:pt x="16" y="13"/>
                    </a:lnTo>
                    <a:lnTo>
                      <a:pt x="20" y="20"/>
                    </a:lnTo>
                    <a:lnTo>
                      <a:pt x="21" y="28"/>
                    </a:lnTo>
                    <a:lnTo>
                      <a:pt x="23" y="37"/>
                    </a:lnTo>
                    <a:lnTo>
                      <a:pt x="23" y="46"/>
                    </a:lnTo>
                    <a:lnTo>
                      <a:pt x="23" y="55"/>
                    </a:lnTo>
                    <a:lnTo>
                      <a:pt x="21" y="63"/>
                    </a:lnTo>
                    <a:lnTo>
                      <a:pt x="20" y="72"/>
                    </a:lnTo>
                    <a:lnTo>
                      <a:pt x="16" y="78"/>
                    </a:lnTo>
                    <a:lnTo>
                      <a:pt x="13" y="85"/>
                    </a:lnTo>
                    <a:lnTo>
                      <a:pt x="9" y="89"/>
                    </a:lnTo>
                    <a:lnTo>
                      <a:pt x="4" y="91"/>
                    </a:lnTo>
                    <a:lnTo>
                      <a:pt x="0" y="93"/>
                    </a:lnTo>
                    <a:lnTo>
                      <a:pt x="233" y="93"/>
                    </a:lnTo>
                    <a:lnTo>
                      <a:pt x="238" y="89"/>
                    </a:lnTo>
                    <a:lnTo>
                      <a:pt x="243" y="83"/>
                    </a:lnTo>
                    <a:lnTo>
                      <a:pt x="247" y="77"/>
                    </a:lnTo>
                    <a:lnTo>
                      <a:pt x="251" y="67"/>
                    </a:lnTo>
                    <a:lnTo>
                      <a:pt x="254" y="57"/>
                    </a:lnTo>
                    <a:lnTo>
                      <a:pt x="257" y="46"/>
                    </a:lnTo>
                    <a:lnTo>
                      <a:pt x="257" y="37"/>
                    </a:lnTo>
                    <a:lnTo>
                      <a:pt x="255" y="28"/>
                    </a:lnTo>
                    <a:lnTo>
                      <a:pt x="253" y="20"/>
                    </a:lnTo>
                    <a:lnTo>
                      <a:pt x="250" y="13"/>
                    </a:lnTo>
                    <a:lnTo>
                      <a:pt x="246" y="7"/>
                    </a:lnTo>
                    <a:lnTo>
                      <a:pt x="242" y="3"/>
                    </a:lnTo>
                    <a:lnTo>
                      <a:pt x="238" y="1"/>
                    </a:lnTo>
                    <a:lnTo>
                      <a:pt x="233"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8" name="Freeform 16"/>
              <p:cNvSpPr>
                <a:spLocks/>
              </p:cNvSpPr>
              <p:nvPr/>
            </p:nvSpPr>
            <p:spPr bwMode="auto">
              <a:xfrm>
                <a:off x="1765" y="2062"/>
                <a:ext cx="24" cy="94"/>
              </a:xfrm>
              <a:custGeom>
                <a:avLst/>
                <a:gdLst>
                  <a:gd name="T0" fmla="*/ 0 w 24"/>
                  <a:gd name="T1" fmla="*/ 0 h 94"/>
                  <a:gd name="T2" fmla="*/ 4 w 24"/>
                  <a:gd name="T3" fmla="*/ 2 h 94"/>
                  <a:gd name="T4" fmla="*/ 8 w 24"/>
                  <a:gd name="T5" fmla="*/ 5 h 94"/>
                  <a:gd name="T6" fmla="*/ 12 w 24"/>
                  <a:gd name="T7" fmla="*/ 11 h 94"/>
                  <a:gd name="T8" fmla="*/ 16 w 24"/>
                  <a:gd name="T9" fmla="*/ 18 h 94"/>
                  <a:gd name="T10" fmla="*/ 18 w 24"/>
                  <a:gd name="T11" fmla="*/ 26 h 94"/>
                  <a:gd name="T12" fmla="*/ 21 w 24"/>
                  <a:gd name="T13" fmla="*/ 36 h 94"/>
                  <a:gd name="T14" fmla="*/ 23 w 24"/>
                  <a:gd name="T15" fmla="*/ 46 h 94"/>
                  <a:gd name="T16" fmla="*/ 22 w 24"/>
                  <a:gd name="T17" fmla="*/ 55 h 94"/>
                  <a:gd name="T18" fmla="*/ 21 w 24"/>
                  <a:gd name="T19" fmla="*/ 63 h 94"/>
                  <a:gd name="T20" fmla="*/ 18 w 24"/>
                  <a:gd name="T21" fmla="*/ 72 h 94"/>
                  <a:gd name="T22" fmla="*/ 15 w 24"/>
                  <a:gd name="T23" fmla="*/ 78 h 94"/>
                  <a:gd name="T24" fmla="*/ 12 w 24"/>
                  <a:gd name="T25" fmla="*/ 85 h 94"/>
                  <a:gd name="T26" fmla="*/ 8 w 24"/>
                  <a:gd name="T27" fmla="*/ 89 h 94"/>
                  <a:gd name="T28" fmla="*/ 4 w 24"/>
                  <a:gd name="T29" fmla="*/ 91 h 94"/>
                  <a:gd name="T30" fmla="*/ 0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0" y="0"/>
                    </a:moveTo>
                    <a:lnTo>
                      <a:pt x="4" y="2"/>
                    </a:lnTo>
                    <a:lnTo>
                      <a:pt x="8" y="5"/>
                    </a:lnTo>
                    <a:lnTo>
                      <a:pt x="12" y="11"/>
                    </a:lnTo>
                    <a:lnTo>
                      <a:pt x="16" y="18"/>
                    </a:lnTo>
                    <a:lnTo>
                      <a:pt x="18" y="26"/>
                    </a:lnTo>
                    <a:lnTo>
                      <a:pt x="21" y="36"/>
                    </a:lnTo>
                    <a:lnTo>
                      <a:pt x="23" y="46"/>
                    </a:lnTo>
                    <a:lnTo>
                      <a:pt x="22" y="55"/>
                    </a:lnTo>
                    <a:lnTo>
                      <a:pt x="21" y="63"/>
                    </a:lnTo>
                    <a:lnTo>
                      <a:pt x="18" y="72"/>
                    </a:lnTo>
                    <a:lnTo>
                      <a:pt x="15" y="78"/>
                    </a:lnTo>
                    <a:lnTo>
                      <a:pt x="12" y="85"/>
                    </a:lnTo>
                    <a:lnTo>
                      <a:pt x="8" y="89"/>
                    </a:lnTo>
                    <a:lnTo>
                      <a:pt x="4" y="91"/>
                    </a:lnTo>
                    <a:lnTo>
                      <a:pt x="0"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9" name="Freeform 17"/>
            <p:cNvSpPr>
              <a:spLocks/>
            </p:cNvSpPr>
            <p:nvPr/>
          </p:nvSpPr>
          <p:spPr bwMode="auto">
            <a:xfrm>
              <a:off x="1527" y="2087"/>
              <a:ext cx="246" cy="46"/>
            </a:xfrm>
            <a:custGeom>
              <a:avLst/>
              <a:gdLst>
                <a:gd name="T0" fmla="*/ 0 w 246"/>
                <a:gd name="T1" fmla="*/ 45 h 46"/>
                <a:gd name="T2" fmla="*/ 3 w 246"/>
                <a:gd name="T3" fmla="*/ 44 h 46"/>
                <a:gd name="T4" fmla="*/ 5 w 246"/>
                <a:gd name="T5" fmla="*/ 41 h 46"/>
                <a:gd name="T6" fmla="*/ 7 w 246"/>
                <a:gd name="T7" fmla="*/ 38 h 46"/>
                <a:gd name="T8" fmla="*/ 8 w 246"/>
                <a:gd name="T9" fmla="*/ 33 h 46"/>
                <a:gd name="T10" fmla="*/ 10 w 246"/>
                <a:gd name="T11" fmla="*/ 27 h 46"/>
                <a:gd name="T12" fmla="*/ 10 w 246"/>
                <a:gd name="T13" fmla="*/ 22 h 46"/>
                <a:gd name="T14" fmla="*/ 10 w 246"/>
                <a:gd name="T15" fmla="*/ 16 h 46"/>
                <a:gd name="T16" fmla="*/ 8 w 246"/>
                <a:gd name="T17" fmla="*/ 11 h 46"/>
                <a:gd name="T18" fmla="*/ 7 w 246"/>
                <a:gd name="T19" fmla="*/ 6 h 46"/>
                <a:gd name="T20" fmla="*/ 5 w 246"/>
                <a:gd name="T21" fmla="*/ 3 h 46"/>
                <a:gd name="T22" fmla="*/ 3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4 w 246"/>
                <a:gd name="T37" fmla="*/ 16 h 46"/>
                <a:gd name="T38" fmla="*/ 245 w 246"/>
                <a:gd name="T39" fmla="*/ 22 h 46"/>
                <a:gd name="T40" fmla="*/ 244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3" y="44"/>
                  </a:lnTo>
                  <a:lnTo>
                    <a:pt x="5" y="41"/>
                  </a:lnTo>
                  <a:lnTo>
                    <a:pt x="7" y="38"/>
                  </a:lnTo>
                  <a:lnTo>
                    <a:pt x="8" y="33"/>
                  </a:lnTo>
                  <a:lnTo>
                    <a:pt x="10" y="27"/>
                  </a:lnTo>
                  <a:lnTo>
                    <a:pt x="10" y="22"/>
                  </a:lnTo>
                  <a:lnTo>
                    <a:pt x="10" y="16"/>
                  </a:lnTo>
                  <a:lnTo>
                    <a:pt x="8" y="11"/>
                  </a:lnTo>
                  <a:lnTo>
                    <a:pt x="7" y="6"/>
                  </a:lnTo>
                  <a:lnTo>
                    <a:pt x="5" y="3"/>
                  </a:lnTo>
                  <a:lnTo>
                    <a:pt x="3" y="0"/>
                  </a:lnTo>
                  <a:lnTo>
                    <a:pt x="0" y="0"/>
                  </a:lnTo>
                  <a:lnTo>
                    <a:pt x="233" y="0"/>
                  </a:lnTo>
                  <a:lnTo>
                    <a:pt x="236" y="0"/>
                  </a:lnTo>
                  <a:lnTo>
                    <a:pt x="239" y="3"/>
                  </a:lnTo>
                  <a:lnTo>
                    <a:pt x="241" y="6"/>
                  </a:lnTo>
                  <a:lnTo>
                    <a:pt x="243" y="11"/>
                  </a:lnTo>
                  <a:lnTo>
                    <a:pt x="244" y="16"/>
                  </a:lnTo>
                  <a:lnTo>
                    <a:pt x="245" y="22"/>
                  </a:lnTo>
                  <a:lnTo>
                    <a:pt x="244"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0" name="Freeform 18"/>
            <p:cNvSpPr>
              <a:spLocks/>
            </p:cNvSpPr>
            <p:nvPr/>
          </p:nvSpPr>
          <p:spPr bwMode="auto">
            <a:xfrm>
              <a:off x="1520" y="2087"/>
              <a:ext cx="17" cy="46"/>
            </a:xfrm>
            <a:custGeom>
              <a:avLst/>
              <a:gdLst>
                <a:gd name="T0" fmla="*/ 16 w 17"/>
                <a:gd name="T1" fmla="*/ 45 h 46"/>
                <a:gd name="T2" fmla="*/ 11 w 17"/>
                <a:gd name="T3" fmla="*/ 44 h 46"/>
                <a:gd name="T4" fmla="*/ 7 w 17"/>
                <a:gd name="T5" fmla="*/ 42 h 46"/>
                <a:gd name="T6" fmla="*/ 4 w 17"/>
                <a:gd name="T7" fmla="*/ 38 h 46"/>
                <a:gd name="T8" fmla="*/ 1 w 17"/>
                <a:gd name="T9" fmla="*/ 33 h 46"/>
                <a:gd name="T10" fmla="*/ 0 w 17"/>
                <a:gd name="T11" fmla="*/ 28 h 46"/>
                <a:gd name="T12" fmla="*/ 0 w 17"/>
                <a:gd name="T13" fmla="*/ 22 h 46"/>
                <a:gd name="T14" fmla="*/ 0 w 17"/>
                <a:gd name="T15" fmla="*/ 16 h 46"/>
                <a:gd name="T16" fmla="*/ 1 w 17"/>
                <a:gd name="T17" fmla="*/ 11 h 46"/>
                <a:gd name="T18" fmla="*/ 5 w 17"/>
                <a:gd name="T19" fmla="*/ 6 h 46"/>
                <a:gd name="T20" fmla="*/ 7 w 17"/>
                <a:gd name="T21" fmla="*/ 3 h 46"/>
                <a:gd name="T22" fmla="*/ 12 w 17"/>
                <a:gd name="T23" fmla="*/ 0 h 46"/>
                <a:gd name="T24" fmla="*/ 16 w 17"/>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6">
                  <a:moveTo>
                    <a:pt x="16" y="45"/>
                  </a:moveTo>
                  <a:lnTo>
                    <a:pt x="11" y="44"/>
                  </a:lnTo>
                  <a:lnTo>
                    <a:pt x="7" y="42"/>
                  </a:lnTo>
                  <a:lnTo>
                    <a:pt x="4" y="38"/>
                  </a:lnTo>
                  <a:lnTo>
                    <a:pt x="1" y="33"/>
                  </a:lnTo>
                  <a:lnTo>
                    <a:pt x="0" y="28"/>
                  </a:lnTo>
                  <a:lnTo>
                    <a:pt x="0" y="22"/>
                  </a:lnTo>
                  <a:lnTo>
                    <a:pt x="0" y="16"/>
                  </a:lnTo>
                  <a:lnTo>
                    <a:pt x="1" y="11"/>
                  </a:lnTo>
                  <a:lnTo>
                    <a:pt x="5" y="6"/>
                  </a:lnTo>
                  <a:lnTo>
                    <a:pt x="7" y="3"/>
                  </a:lnTo>
                  <a:lnTo>
                    <a:pt x="12" y="0"/>
                  </a:lnTo>
                  <a:lnTo>
                    <a:pt x="16"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1" name="Freeform 19"/>
            <p:cNvSpPr>
              <a:spLocks/>
            </p:cNvSpPr>
            <p:nvPr/>
          </p:nvSpPr>
          <p:spPr bwMode="auto">
            <a:xfrm>
              <a:off x="1529" y="2088"/>
              <a:ext cx="17" cy="41"/>
            </a:xfrm>
            <a:custGeom>
              <a:avLst/>
              <a:gdLst>
                <a:gd name="T0" fmla="*/ 0 w 17"/>
                <a:gd name="T1" fmla="*/ 40 h 41"/>
                <a:gd name="T2" fmla="*/ 4 w 17"/>
                <a:gd name="T3" fmla="*/ 39 h 41"/>
                <a:gd name="T4" fmla="*/ 8 w 17"/>
                <a:gd name="T5" fmla="*/ 37 h 41"/>
                <a:gd name="T6" fmla="*/ 11 w 17"/>
                <a:gd name="T7" fmla="*/ 34 h 41"/>
                <a:gd name="T8" fmla="*/ 14 w 17"/>
                <a:gd name="T9" fmla="*/ 30 h 41"/>
                <a:gd name="T10" fmla="*/ 16 w 17"/>
                <a:gd name="T11" fmla="*/ 25 h 41"/>
                <a:gd name="T12" fmla="*/ 16 w 17"/>
                <a:gd name="T13" fmla="*/ 20 h 41"/>
                <a:gd name="T14" fmla="*/ 15 w 17"/>
                <a:gd name="T15" fmla="*/ 14 h 41"/>
                <a:gd name="T16" fmla="*/ 14 w 17"/>
                <a:gd name="T17" fmla="*/ 9 h 41"/>
                <a:gd name="T18" fmla="*/ 10 w 17"/>
                <a:gd name="T19" fmla="*/ 5 h 41"/>
                <a:gd name="T20" fmla="*/ 8 w 17"/>
                <a:gd name="T21" fmla="*/ 2 h 41"/>
                <a:gd name="T22" fmla="*/ 3 w 17"/>
                <a:gd name="T23" fmla="*/ 0 h 41"/>
                <a:gd name="T24" fmla="*/ 0 w 17"/>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1">
                  <a:moveTo>
                    <a:pt x="0" y="40"/>
                  </a:moveTo>
                  <a:lnTo>
                    <a:pt x="4" y="39"/>
                  </a:lnTo>
                  <a:lnTo>
                    <a:pt x="8" y="37"/>
                  </a:lnTo>
                  <a:lnTo>
                    <a:pt x="11" y="34"/>
                  </a:lnTo>
                  <a:lnTo>
                    <a:pt x="14" y="30"/>
                  </a:lnTo>
                  <a:lnTo>
                    <a:pt x="16" y="25"/>
                  </a:lnTo>
                  <a:lnTo>
                    <a:pt x="16" y="20"/>
                  </a:lnTo>
                  <a:lnTo>
                    <a:pt x="15" y="14"/>
                  </a:lnTo>
                  <a:lnTo>
                    <a:pt x="14" y="9"/>
                  </a:lnTo>
                  <a:lnTo>
                    <a:pt x="10" y="5"/>
                  </a:lnTo>
                  <a:lnTo>
                    <a:pt x="8" y="2"/>
                  </a:lnTo>
                  <a:lnTo>
                    <a:pt x="3" y="0"/>
                  </a:lnTo>
                  <a:lnTo>
                    <a:pt x="0"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52" name="Rectangle 20"/>
          <p:cNvSpPr>
            <a:spLocks noChangeArrowheads="1"/>
          </p:cNvSpPr>
          <p:nvPr/>
        </p:nvSpPr>
        <p:spPr bwMode="auto">
          <a:xfrm>
            <a:off x="2178050" y="2273300"/>
            <a:ext cx="153511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53" name="Rectangle 21"/>
          <p:cNvSpPr>
            <a:spLocks noChangeArrowheads="1"/>
          </p:cNvSpPr>
          <p:nvPr/>
        </p:nvSpPr>
        <p:spPr bwMode="auto">
          <a:xfrm>
            <a:off x="3802063" y="2273300"/>
            <a:ext cx="121187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54" name="Rectangle 22"/>
          <p:cNvSpPr>
            <a:spLocks noChangeArrowheads="1"/>
          </p:cNvSpPr>
          <p:nvPr/>
        </p:nvSpPr>
        <p:spPr bwMode="auto">
          <a:xfrm>
            <a:off x="6011863" y="2349500"/>
            <a:ext cx="12065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55" name="Rectangle 23"/>
          <p:cNvSpPr>
            <a:spLocks noChangeArrowheads="1"/>
          </p:cNvSpPr>
          <p:nvPr/>
        </p:nvSpPr>
        <p:spPr bwMode="auto">
          <a:xfrm>
            <a:off x="1025525" y="1717675"/>
            <a:ext cx="141705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单芯光缆</a:t>
            </a:r>
          </a:p>
        </p:txBody>
      </p:sp>
      <p:sp>
        <p:nvSpPr>
          <p:cNvPr id="684056" name="Line 24"/>
          <p:cNvSpPr>
            <a:spLocks noChangeShapeType="1"/>
          </p:cNvSpPr>
          <p:nvPr/>
        </p:nvSpPr>
        <p:spPr bwMode="auto">
          <a:xfrm flipH="1" flipV="1">
            <a:off x="3332163" y="2703513"/>
            <a:ext cx="114300" cy="27622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7" name="Line 25"/>
          <p:cNvSpPr>
            <a:spLocks noChangeShapeType="1"/>
          </p:cNvSpPr>
          <p:nvPr/>
        </p:nvSpPr>
        <p:spPr bwMode="auto">
          <a:xfrm flipV="1">
            <a:off x="4257675" y="2609850"/>
            <a:ext cx="0" cy="311150"/>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8" name="Line 26"/>
          <p:cNvSpPr>
            <a:spLocks noChangeShapeType="1"/>
          </p:cNvSpPr>
          <p:nvPr/>
        </p:nvSpPr>
        <p:spPr bwMode="auto">
          <a:xfrm flipV="1">
            <a:off x="5783263" y="2730500"/>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4059" name="Group 27"/>
          <p:cNvGrpSpPr>
            <a:grpSpLocks/>
          </p:cNvGrpSpPr>
          <p:nvPr/>
        </p:nvGrpSpPr>
        <p:grpSpPr bwMode="auto">
          <a:xfrm>
            <a:off x="2249488" y="3876675"/>
            <a:ext cx="1889125" cy="1143000"/>
            <a:chOff x="1765" y="2830"/>
            <a:chExt cx="1190" cy="720"/>
          </a:xfrm>
        </p:grpSpPr>
        <p:sp>
          <p:nvSpPr>
            <p:cNvPr id="684060" name="Freeform 28"/>
            <p:cNvSpPr>
              <a:spLocks/>
            </p:cNvSpPr>
            <p:nvPr/>
          </p:nvSpPr>
          <p:spPr bwMode="auto">
            <a:xfrm>
              <a:off x="2162" y="3071"/>
              <a:ext cx="793" cy="230"/>
            </a:xfrm>
            <a:custGeom>
              <a:avLst/>
              <a:gdLst>
                <a:gd name="T0" fmla="*/ 0 w 793"/>
                <a:gd name="T1" fmla="*/ 229 h 230"/>
                <a:gd name="T2" fmla="*/ 11 w 793"/>
                <a:gd name="T3" fmla="*/ 226 h 230"/>
                <a:gd name="T4" fmla="*/ 22 w 793"/>
                <a:gd name="T5" fmla="*/ 220 h 230"/>
                <a:gd name="T6" fmla="*/ 33 w 793"/>
                <a:gd name="T7" fmla="*/ 209 h 230"/>
                <a:gd name="T8" fmla="*/ 41 w 793"/>
                <a:gd name="T9" fmla="*/ 195 h 230"/>
                <a:gd name="T10" fmla="*/ 49 w 793"/>
                <a:gd name="T11" fmla="*/ 179 h 230"/>
                <a:gd name="T12" fmla="*/ 55 w 793"/>
                <a:gd name="T13" fmla="*/ 160 h 230"/>
                <a:gd name="T14" fmla="*/ 59 w 793"/>
                <a:gd name="T15" fmla="*/ 138 h 230"/>
                <a:gd name="T16" fmla="*/ 59 w 793"/>
                <a:gd name="T17" fmla="*/ 116 h 230"/>
                <a:gd name="T18" fmla="*/ 59 w 793"/>
                <a:gd name="T19" fmla="*/ 94 h 230"/>
                <a:gd name="T20" fmla="*/ 55 w 793"/>
                <a:gd name="T21" fmla="*/ 72 h 230"/>
                <a:gd name="T22" fmla="*/ 49 w 793"/>
                <a:gd name="T23" fmla="*/ 52 h 230"/>
                <a:gd name="T24" fmla="*/ 41 w 793"/>
                <a:gd name="T25" fmla="*/ 34 h 230"/>
                <a:gd name="T26" fmla="*/ 33 w 793"/>
                <a:gd name="T27" fmla="*/ 19 h 230"/>
                <a:gd name="T28" fmla="*/ 22 w 793"/>
                <a:gd name="T29" fmla="*/ 9 h 230"/>
                <a:gd name="T30" fmla="*/ 11 w 793"/>
                <a:gd name="T31" fmla="*/ 1 h 230"/>
                <a:gd name="T32" fmla="*/ 0 w 793"/>
                <a:gd name="T33" fmla="*/ 0 h 230"/>
                <a:gd name="T34" fmla="*/ 792 w 793"/>
                <a:gd name="T35" fmla="*/ 0 h 230"/>
                <a:gd name="T36" fmla="*/ 792 w 793"/>
                <a:gd name="T37" fmla="*/ 229 h 230"/>
                <a:gd name="T38" fmla="*/ 0 w 793"/>
                <a:gd name="T39"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3" h="230">
                  <a:moveTo>
                    <a:pt x="0" y="229"/>
                  </a:moveTo>
                  <a:lnTo>
                    <a:pt x="11" y="226"/>
                  </a:lnTo>
                  <a:lnTo>
                    <a:pt x="22" y="220"/>
                  </a:lnTo>
                  <a:lnTo>
                    <a:pt x="33" y="209"/>
                  </a:lnTo>
                  <a:lnTo>
                    <a:pt x="41" y="195"/>
                  </a:lnTo>
                  <a:lnTo>
                    <a:pt x="49" y="179"/>
                  </a:lnTo>
                  <a:lnTo>
                    <a:pt x="55" y="160"/>
                  </a:lnTo>
                  <a:lnTo>
                    <a:pt x="59" y="138"/>
                  </a:lnTo>
                  <a:lnTo>
                    <a:pt x="59" y="116"/>
                  </a:lnTo>
                  <a:lnTo>
                    <a:pt x="59" y="94"/>
                  </a:lnTo>
                  <a:lnTo>
                    <a:pt x="55" y="72"/>
                  </a:lnTo>
                  <a:lnTo>
                    <a:pt x="49" y="52"/>
                  </a:lnTo>
                  <a:lnTo>
                    <a:pt x="41" y="34"/>
                  </a:lnTo>
                  <a:lnTo>
                    <a:pt x="33" y="19"/>
                  </a:lnTo>
                  <a:lnTo>
                    <a:pt x="22" y="9"/>
                  </a:lnTo>
                  <a:lnTo>
                    <a:pt x="11" y="1"/>
                  </a:lnTo>
                  <a:lnTo>
                    <a:pt x="0" y="0"/>
                  </a:lnTo>
                  <a:lnTo>
                    <a:pt x="792" y="0"/>
                  </a:lnTo>
                  <a:lnTo>
                    <a:pt x="792" y="229"/>
                  </a:lnTo>
                  <a:lnTo>
                    <a:pt x="0" y="229"/>
                  </a:lnTo>
                </a:path>
              </a:pathLst>
            </a:custGeom>
            <a:gradFill rotWithShape="0">
              <a:gsLst>
                <a:gs pos="0">
                  <a:schemeClr val="tx2"/>
                </a:gs>
                <a:gs pos="50000">
                  <a:schemeClr val="bg1"/>
                </a:gs>
                <a:gs pos="100000">
                  <a:schemeClr val="tx2"/>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1" name="Freeform 29"/>
            <p:cNvSpPr>
              <a:spLocks/>
            </p:cNvSpPr>
            <p:nvPr/>
          </p:nvSpPr>
          <p:spPr bwMode="auto">
            <a:xfrm>
              <a:off x="2105" y="3071"/>
              <a:ext cx="113" cy="230"/>
            </a:xfrm>
            <a:custGeom>
              <a:avLst/>
              <a:gdLst>
                <a:gd name="T0" fmla="*/ 55 w 113"/>
                <a:gd name="T1" fmla="*/ 0 h 230"/>
                <a:gd name="T2" fmla="*/ 44 w 113"/>
                <a:gd name="T3" fmla="*/ 1 h 230"/>
                <a:gd name="T4" fmla="*/ 33 w 113"/>
                <a:gd name="T5" fmla="*/ 7 h 230"/>
                <a:gd name="T6" fmla="*/ 25 w 113"/>
                <a:gd name="T7" fmla="*/ 19 h 230"/>
                <a:gd name="T8" fmla="*/ 15 w 113"/>
                <a:gd name="T9" fmla="*/ 33 h 230"/>
                <a:gd name="T10" fmla="*/ 8 w 113"/>
                <a:gd name="T11" fmla="*/ 50 h 230"/>
                <a:gd name="T12" fmla="*/ 3 w 113"/>
                <a:gd name="T13" fmla="*/ 69 h 230"/>
                <a:gd name="T14" fmla="*/ 0 w 113"/>
                <a:gd name="T15" fmla="*/ 91 h 230"/>
                <a:gd name="T16" fmla="*/ 0 w 113"/>
                <a:gd name="T17" fmla="*/ 114 h 230"/>
                <a:gd name="T18" fmla="*/ 0 w 113"/>
                <a:gd name="T19" fmla="*/ 135 h 230"/>
                <a:gd name="T20" fmla="*/ 3 w 113"/>
                <a:gd name="T21" fmla="*/ 157 h 230"/>
                <a:gd name="T22" fmla="*/ 8 w 113"/>
                <a:gd name="T23" fmla="*/ 178 h 230"/>
                <a:gd name="T24" fmla="*/ 15 w 113"/>
                <a:gd name="T25" fmla="*/ 194 h 230"/>
                <a:gd name="T26" fmla="*/ 25 w 113"/>
                <a:gd name="T27" fmla="*/ 208 h 230"/>
                <a:gd name="T28" fmla="*/ 33 w 113"/>
                <a:gd name="T29" fmla="*/ 220 h 230"/>
                <a:gd name="T30" fmla="*/ 44 w 113"/>
                <a:gd name="T31" fmla="*/ 226 h 230"/>
                <a:gd name="T32" fmla="*/ 55 w 113"/>
                <a:gd name="T33" fmla="*/ 229 h 230"/>
                <a:gd name="T34" fmla="*/ 65 w 113"/>
                <a:gd name="T35" fmla="*/ 226 h 230"/>
                <a:gd name="T36" fmla="*/ 77 w 113"/>
                <a:gd name="T37" fmla="*/ 220 h 230"/>
                <a:gd name="T38" fmla="*/ 86 w 113"/>
                <a:gd name="T39" fmla="*/ 208 h 230"/>
                <a:gd name="T40" fmla="*/ 94 w 113"/>
                <a:gd name="T41" fmla="*/ 194 h 230"/>
                <a:gd name="T42" fmla="*/ 102 w 113"/>
                <a:gd name="T43" fmla="*/ 178 h 230"/>
                <a:gd name="T44" fmla="*/ 107 w 113"/>
                <a:gd name="T45" fmla="*/ 157 h 230"/>
                <a:gd name="T46" fmla="*/ 111 w 113"/>
                <a:gd name="T47" fmla="*/ 135 h 230"/>
                <a:gd name="T48" fmla="*/ 112 w 113"/>
                <a:gd name="T49" fmla="*/ 114 h 230"/>
                <a:gd name="T50" fmla="*/ 111 w 113"/>
                <a:gd name="T51" fmla="*/ 91 h 230"/>
                <a:gd name="T52" fmla="*/ 107 w 113"/>
                <a:gd name="T53" fmla="*/ 69 h 230"/>
                <a:gd name="T54" fmla="*/ 102 w 113"/>
                <a:gd name="T55" fmla="*/ 50 h 230"/>
                <a:gd name="T56" fmla="*/ 94 w 113"/>
                <a:gd name="T57" fmla="*/ 33 h 230"/>
                <a:gd name="T58" fmla="*/ 86 w 113"/>
                <a:gd name="T59" fmla="*/ 19 h 230"/>
                <a:gd name="T60" fmla="*/ 77 w 113"/>
                <a:gd name="T61" fmla="*/ 7 h 230"/>
                <a:gd name="T62" fmla="*/ 65 w 113"/>
                <a:gd name="T63" fmla="*/ 1 h 230"/>
                <a:gd name="T64" fmla="*/ 55 w 113"/>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30">
                  <a:moveTo>
                    <a:pt x="55" y="0"/>
                  </a:moveTo>
                  <a:lnTo>
                    <a:pt x="44" y="1"/>
                  </a:lnTo>
                  <a:lnTo>
                    <a:pt x="33" y="7"/>
                  </a:lnTo>
                  <a:lnTo>
                    <a:pt x="25" y="19"/>
                  </a:lnTo>
                  <a:lnTo>
                    <a:pt x="15" y="33"/>
                  </a:lnTo>
                  <a:lnTo>
                    <a:pt x="8" y="50"/>
                  </a:lnTo>
                  <a:lnTo>
                    <a:pt x="3" y="69"/>
                  </a:lnTo>
                  <a:lnTo>
                    <a:pt x="0" y="91"/>
                  </a:lnTo>
                  <a:lnTo>
                    <a:pt x="0" y="114"/>
                  </a:lnTo>
                  <a:lnTo>
                    <a:pt x="0" y="135"/>
                  </a:lnTo>
                  <a:lnTo>
                    <a:pt x="3" y="157"/>
                  </a:lnTo>
                  <a:lnTo>
                    <a:pt x="8" y="178"/>
                  </a:lnTo>
                  <a:lnTo>
                    <a:pt x="15" y="194"/>
                  </a:lnTo>
                  <a:lnTo>
                    <a:pt x="25" y="208"/>
                  </a:lnTo>
                  <a:lnTo>
                    <a:pt x="33" y="220"/>
                  </a:lnTo>
                  <a:lnTo>
                    <a:pt x="44" y="226"/>
                  </a:lnTo>
                  <a:lnTo>
                    <a:pt x="55" y="229"/>
                  </a:lnTo>
                  <a:lnTo>
                    <a:pt x="65" y="226"/>
                  </a:lnTo>
                  <a:lnTo>
                    <a:pt x="77" y="220"/>
                  </a:lnTo>
                  <a:lnTo>
                    <a:pt x="86" y="208"/>
                  </a:lnTo>
                  <a:lnTo>
                    <a:pt x="94" y="194"/>
                  </a:lnTo>
                  <a:lnTo>
                    <a:pt x="102" y="178"/>
                  </a:lnTo>
                  <a:lnTo>
                    <a:pt x="107" y="157"/>
                  </a:lnTo>
                  <a:lnTo>
                    <a:pt x="111" y="135"/>
                  </a:lnTo>
                  <a:lnTo>
                    <a:pt x="112" y="114"/>
                  </a:lnTo>
                  <a:lnTo>
                    <a:pt x="111" y="91"/>
                  </a:lnTo>
                  <a:lnTo>
                    <a:pt x="107" y="69"/>
                  </a:lnTo>
                  <a:lnTo>
                    <a:pt x="102" y="50"/>
                  </a:lnTo>
                  <a:lnTo>
                    <a:pt x="94" y="33"/>
                  </a:lnTo>
                  <a:lnTo>
                    <a:pt x="86" y="19"/>
                  </a:lnTo>
                  <a:lnTo>
                    <a:pt x="77" y="7"/>
                  </a:lnTo>
                  <a:lnTo>
                    <a:pt x="65" y="1"/>
                  </a:lnTo>
                  <a:lnTo>
                    <a:pt x="55"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2" name="Freeform 30"/>
            <p:cNvSpPr>
              <a:spLocks/>
            </p:cNvSpPr>
            <p:nvPr/>
          </p:nvSpPr>
          <p:spPr bwMode="auto">
            <a:xfrm>
              <a:off x="2020" y="2982"/>
              <a:ext cx="143" cy="189"/>
            </a:xfrm>
            <a:custGeom>
              <a:avLst/>
              <a:gdLst>
                <a:gd name="T0" fmla="*/ 29 w 143"/>
                <a:gd name="T1" fmla="*/ 0 h 189"/>
                <a:gd name="T2" fmla="*/ 29 w 143"/>
                <a:gd name="T3" fmla="*/ 28 h 189"/>
                <a:gd name="T4" fmla="*/ 36 w 143"/>
                <a:gd name="T5" fmla="*/ 56 h 189"/>
                <a:gd name="T6" fmla="*/ 48 w 143"/>
                <a:gd name="T7" fmla="*/ 84 h 189"/>
                <a:gd name="T8" fmla="*/ 61 w 143"/>
                <a:gd name="T9" fmla="*/ 107 h 189"/>
                <a:gd name="T10" fmla="*/ 79 w 143"/>
                <a:gd name="T11" fmla="*/ 126 h 189"/>
                <a:gd name="T12" fmla="*/ 98 w 143"/>
                <a:gd name="T13" fmla="*/ 139 h 189"/>
                <a:gd name="T14" fmla="*/ 119 w 143"/>
                <a:gd name="T15" fmla="*/ 148 h 189"/>
                <a:gd name="T16" fmla="*/ 142 w 143"/>
                <a:gd name="T17" fmla="*/ 151 h 189"/>
                <a:gd name="T18" fmla="*/ 142 w 143"/>
                <a:gd name="T19" fmla="*/ 188 h 189"/>
                <a:gd name="T20" fmla="*/ 117 w 143"/>
                <a:gd name="T21" fmla="*/ 185 h 189"/>
                <a:gd name="T22" fmla="*/ 93 w 143"/>
                <a:gd name="T23" fmla="*/ 177 h 189"/>
                <a:gd name="T24" fmla="*/ 70 w 143"/>
                <a:gd name="T25" fmla="*/ 162 h 189"/>
                <a:gd name="T26" fmla="*/ 50 w 143"/>
                <a:gd name="T27" fmla="*/ 143 h 189"/>
                <a:gd name="T28" fmla="*/ 32 w 143"/>
                <a:gd name="T29" fmla="*/ 120 h 189"/>
                <a:gd name="T30" fmla="*/ 18 w 143"/>
                <a:gd name="T31" fmla="*/ 94 h 189"/>
                <a:gd name="T32" fmla="*/ 8 w 143"/>
                <a:gd name="T33" fmla="*/ 64 h 189"/>
                <a:gd name="T34" fmla="*/ 2 w 143"/>
                <a:gd name="T35" fmla="*/ 31 h 189"/>
                <a:gd name="T36" fmla="*/ 0 w 143"/>
                <a:gd name="T37" fmla="*/ 0 h 189"/>
                <a:gd name="T38" fmla="*/ 2 w 143"/>
                <a:gd name="T39" fmla="*/ 10 h 189"/>
                <a:gd name="T40" fmla="*/ 7 w 143"/>
                <a:gd name="T41" fmla="*/ 16 h 189"/>
                <a:gd name="T42" fmla="*/ 14 w 143"/>
                <a:gd name="T43" fmla="*/ 18 h 189"/>
                <a:gd name="T44" fmla="*/ 21 w 143"/>
                <a:gd name="T45" fmla="*/ 16 h 189"/>
                <a:gd name="T46" fmla="*/ 26 w 143"/>
                <a:gd name="T47" fmla="*/ 10 h 189"/>
                <a:gd name="T48" fmla="*/ 29 w 143"/>
                <a:gd name="T4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9">
                  <a:moveTo>
                    <a:pt x="29" y="0"/>
                  </a:moveTo>
                  <a:lnTo>
                    <a:pt x="29" y="28"/>
                  </a:lnTo>
                  <a:lnTo>
                    <a:pt x="36" y="56"/>
                  </a:lnTo>
                  <a:lnTo>
                    <a:pt x="48" y="84"/>
                  </a:lnTo>
                  <a:lnTo>
                    <a:pt x="61" y="107"/>
                  </a:lnTo>
                  <a:lnTo>
                    <a:pt x="79" y="126"/>
                  </a:lnTo>
                  <a:lnTo>
                    <a:pt x="98" y="139"/>
                  </a:lnTo>
                  <a:lnTo>
                    <a:pt x="119" y="148"/>
                  </a:lnTo>
                  <a:lnTo>
                    <a:pt x="142" y="151"/>
                  </a:lnTo>
                  <a:lnTo>
                    <a:pt x="142" y="188"/>
                  </a:lnTo>
                  <a:lnTo>
                    <a:pt x="117" y="185"/>
                  </a:lnTo>
                  <a:lnTo>
                    <a:pt x="93" y="177"/>
                  </a:lnTo>
                  <a:lnTo>
                    <a:pt x="70" y="162"/>
                  </a:lnTo>
                  <a:lnTo>
                    <a:pt x="50" y="143"/>
                  </a:lnTo>
                  <a:lnTo>
                    <a:pt x="32" y="120"/>
                  </a:lnTo>
                  <a:lnTo>
                    <a:pt x="18" y="94"/>
                  </a:lnTo>
                  <a:lnTo>
                    <a:pt x="8" y="64"/>
                  </a:lnTo>
                  <a:lnTo>
                    <a:pt x="2" y="31"/>
                  </a:lnTo>
                  <a:lnTo>
                    <a:pt x="0" y="0"/>
                  </a:lnTo>
                  <a:lnTo>
                    <a:pt x="2" y="10"/>
                  </a:lnTo>
                  <a:lnTo>
                    <a:pt x="7" y="16"/>
                  </a:lnTo>
                  <a:lnTo>
                    <a:pt x="14" y="18"/>
                  </a:lnTo>
                  <a:lnTo>
                    <a:pt x="21" y="16"/>
                  </a:lnTo>
                  <a:lnTo>
                    <a:pt x="26" y="10"/>
                  </a:lnTo>
                  <a:lnTo>
                    <a:pt x="29" y="0"/>
                  </a:lnTo>
                </a:path>
              </a:pathLst>
            </a:custGeom>
            <a:gradFill rotWithShape="0">
              <a:gsLst>
                <a:gs pos="0">
                  <a:srgbClr val="800000"/>
                </a:gs>
                <a:gs pos="50000">
                  <a:srgbClr val="FFCCFF"/>
                </a:gs>
                <a:gs pos="100000">
                  <a:srgbClr val="800000"/>
                </a:gs>
              </a:gsLst>
              <a:lin ang="189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3" name="Freeform 31"/>
            <p:cNvSpPr>
              <a:spLocks/>
            </p:cNvSpPr>
            <p:nvPr/>
          </p:nvSpPr>
          <p:spPr bwMode="auto">
            <a:xfrm>
              <a:off x="2020" y="2964"/>
              <a:ext cx="30" cy="39"/>
            </a:xfrm>
            <a:custGeom>
              <a:avLst/>
              <a:gdLst>
                <a:gd name="T0" fmla="*/ 14 w 30"/>
                <a:gd name="T1" fmla="*/ 0 h 39"/>
                <a:gd name="T2" fmla="*/ 7 w 30"/>
                <a:gd name="T3" fmla="*/ 1 h 39"/>
                <a:gd name="T4" fmla="*/ 2 w 30"/>
                <a:gd name="T5" fmla="*/ 8 h 39"/>
                <a:gd name="T6" fmla="*/ 0 w 30"/>
                <a:gd name="T7" fmla="*/ 18 h 39"/>
                <a:gd name="T8" fmla="*/ 2 w 30"/>
                <a:gd name="T9" fmla="*/ 29 h 39"/>
                <a:gd name="T10" fmla="*/ 7 w 30"/>
                <a:gd name="T11" fmla="*/ 35 h 39"/>
                <a:gd name="T12" fmla="*/ 14 w 30"/>
                <a:gd name="T13" fmla="*/ 38 h 39"/>
                <a:gd name="T14" fmla="*/ 21 w 30"/>
                <a:gd name="T15" fmla="*/ 35 h 39"/>
                <a:gd name="T16" fmla="*/ 26 w 30"/>
                <a:gd name="T17" fmla="*/ 29 h 39"/>
                <a:gd name="T18" fmla="*/ 29 w 30"/>
                <a:gd name="T19" fmla="*/ 18 h 39"/>
                <a:gd name="T20" fmla="*/ 26 w 30"/>
                <a:gd name="T21" fmla="*/ 8 h 39"/>
                <a:gd name="T22" fmla="*/ 21 w 30"/>
                <a:gd name="T23" fmla="*/ 1 h 39"/>
                <a:gd name="T24" fmla="*/ 14 w 30"/>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9">
                  <a:moveTo>
                    <a:pt x="14" y="0"/>
                  </a:moveTo>
                  <a:lnTo>
                    <a:pt x="7" y="1"/>
                  </a:lnTo>
                  <a:lnTo>
                    <a:pt x="2" y="8"/>
                  </a:lnTo>
                  <a:lnTo>
                    <a:pt x="0" y="18"/>
                  </a:lnTo>
                  <a:lnTo>
                    <a:pt x="2" y="29"/>
                  </a:lnTo>
                  <a:lnTo>
                    <a:pt x="7" y="35"/>
                  </a:lnTo>
                  <a:lnTo>
                    <a:pt x="14" y="38"/>
                  </a:lnTo>
                  <a:lnTo>
                    <a:pt x="21" y="35"/>
                  </a:lnTo>
                  <a:lnTo>
                    <a:pt x="26" y="29"/>
                  </a:lnTo>
                  <a:lnTo>
                    <a:pt x="29" y="18"/>
                  </a:lnTo>
                  <a:lnTo>
                    <a:pt x="26" y="8"/>
                  </a:lnTo>
                  <a:lnTo>
                    <a:pt x="21" y="1"/>
                  </a:lnTo>
                  <a:lnTo>
                    <a:pt x="14" y="0"/>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4" name="Line 32"/>
            <p:cNvSpPr>
              <a:spLocks noChangeShapeType="1"/>
            </p:cNvSpPr>
            <p:nvPr/>
          </p:nvSpPr>
          <p:spPr bwMode="auto">
            <a:xfrm flipV="1">
              <a:off x="2034" y="2830"/>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5" name="Freeform 33"/>
            <p:cNvSpPr>
              <a:spLocks/>
            </p:cNvSpPr>
            <p:nvPr/>
          </p:nvSpPr>
          <p:spPr bwMode="auto">
            <a:xfrm>
              <a:off x="2020" y="3211"/>
              <a:ext cx="143" cy="188"/>
            </a:xfrm>
            <a:custGeom>
              <a:avLst/>
              <a:gdLst>
                <a:gd name="T0" fmla="*/ 29 w 143"/>
                <a:gd name="T1" fmla="*/ 187 h 188"/>
                <a:gd name="T2" fmla="*/ 29 w 143"/>
                <a:gd name="T3" fmla="*/ 158 h 188"/>
                <a:gd name="T4" fmla="*/ 36 w 143"/>
                <a:gd name="T5" fmla="*/ 130 h 188"/>
                <a:gd name="T6" fmla="*/ 48 w 143"/>
                <a:gd name="T7" fmla="*/ 104 h 188"/>
                <a:gd name="T8" fmla="*/ 61 w 143"/>
                <a:gd name="T9" fmla="*/ 81 h 188"/>
                <a:gd name="T10" fmla="*/ 79 w 143"/>
                <a:gd name="T11" fmla="*/ 63 h 188"/>
                <a:gd name="T12" fmla="*/ 98 w 143"/>
                <a:gd name="T13" fmla="*/ 48 h 188"/>
                <a:gd name="T14" fmla="*/ 119 w 143"/>
                <a:gd name="T15" fmla="*/ 39 h 188"/>
                <a:gd name="T16" fmla="*/ 142 w 143"/>
                <a:gd name="T17" fmla="*/ 36 h 188"/>
                <a:gd name="T18" fmla="*/ 142 w 143"/>
                <a:gd name="T19" fmla="*/ 0 h 188"/>
                <a:gd name="T20" fmla="*/ 117 w 143"/>
                <a:gd name="T21" fmla="*/ 3 h 188"/>
                <a:gd name="T22" fmla="*/ 93 w 143"/>
                <a:gd name="T23" fmla="*/ 11 h 188"/>
                <a:gd name="T24" fmla="*/ 70 w 143"/>
                <a:gd name="T25" fmla="*/ 25 h 188"/>
                <a:gd name="T26" fmla="*/ 50 w 143"/>
                <a:gd name="T27" fmla="*/ 43 h 188"/>
                <a:gd name="T28" fmla="*/ 32 w 143"/>
                <a:gd name="T29" fmla="*/ 67 h 188"/>
                <a:gd name="T30" fmla="*/ 18 w 143"/>
                <a:gd name="T31" fmla="*/ 93 h 188"/>
                <a:gd name="T32" fmla="*/ 8 w 143"/>
                <a:gd name="T33" fmla="*/ 123 h 188"/>
                <a:gd name="T34" fmla="*/ 2 w 143"/>
                <a:gd name="T35" fmla="*/ 155 h 188"/>
                <a:gd name="T36" fmla="*/ 0 w 143"/>
                <a:gd name="T37" fmla="*/ 187 h 188"/>
                <a:gd name="T38" fmla="*/ 2 w 143"/>
                <a:gd name="T39" fmla="*/ 178 h 188"/>
                <a:gd name="T40" fmla="*/ 7 w 143"/>
                <a:gd name="T41" fmla="*/ 172 h 188"/>
                <a:gd name="T42" fmla="*/ 14 w 143"/>
                <a:gd name="T43" fmla="*/ 169 h 188"/>
                <a:gd name="T44" fmla="*/ 21 w 143"/>
                <a:gd name="T45" fmla="*/ 172 h 188"/>
                <a:gd name="T46" fmla="*/ 26 w 143"/>
                <a:gd name="T47" fmla="*/ 178 h 188"/>
                <a:gd name="T48" fmla="*/ 29 w 143"/>
                <a:gd name="T49" fmla="*/ 1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8">
                  <a:moveTo>
                    <a:pt x="29" y="187"/>
                  </a:moveTo>
                  <a:lnTo>
                    <a:pt x="29" y="158"/>
                  </a:lnTo>
                  <a:lnTo>
                    <a:pt x="36" y="130"/>
                  </a:lnTo>
                  <a:lnTo>
                    <a:pt x="48" y="104"/>
                  </a:lnTo>
                  <a:lnTo>
                    <a:pt x="61" y="81"/>
                  </a:lnTo>
                  <a:lnTo>
                    <a:pt x="79" y="63"/>
                  </a:lnTo>
                  <a:lnTo>
                    <a:pt x="98" y="48"/>
                  </a:lnTo>
                  <a:lnTo>
                    <a:pt x="119" y="39"/>
                  </a:lnTo>
                  <a:lnTo>
                    <a:pt x="142" y="36"/>
                  </a:lnTo>
                  <a:lnTo>
                    <a:pt x="142" y="0"/>
                  </a:lnTo>
                  <a:lnTo>
                    <a:pt x="117" y="3"/>
                  </a:lnTo>
                  <a:lnTo>
                    <a:pt x="93" y="11"/>
                  </a:lnTo>
                  <a:lnTo>
                    <a:pt x="70" y="25"/>
                  </a:lnTo>
                  <a:lnTo>
                    <a:pt x="50" y="43"/>
                  </a:lnTo>
                  <a:lnTo>
                    <a:pt x="32" y="67"/>
                  </a:lnTo>
                  <a:lnTo>
                    <a:pt x="18" y="93"/>
                  </a:lnTo>
                  <a:lnTo>
                    <a:pt x="8" y="123"/>
                  </a:lnTo>
                  <a:lnTo>
                    <a:pt x="2" y="155"/>
                  </a:lnTo>
                  <a:lnTo>
                    <a:pt x="0" y="187"/>
                  </a:lnTo>
                  <a:lnTo>
                    <a:pt x="2" y="178"/>
                  </a:lnTo>
                  <a:lnTo>
                    <a:pt x="7" y="172"/>
                  </a:lnTo>
                  <a:lnTo>
                    <a:pt x="14" y="169"/>
                  </a:lnTo>
                  <a:lnTo>
                    <a:pt x="21" y="172"/>
                  </a:lnTo>
                  <a:lnTo>
                    <a:pt x="26" y="178"/>
                  </a:lnTo>
                  <a:lnTo>
                    <a:pt x="29" y="187"/>
                  </a:lnTo>
                </a:path>
              </a:pathLst>
            </a:custGeom>
            <a:gradFill rotWithShape="0">
              <a:gsLst>
                <a:gs pos="0">
                  <a:srgbClr val="800000"/>
                </a:gs>
                <a:gs pos="50000">
                  <a:srgbClr val="FFCCFF"/>
                </a:gs>
                <a:gs pos="100000">
                  <a:srgbClr val="800000"/>
                </a:gs>
              </a:gsLst>
              <a:lin ang="27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6" name="Freeform 34"/>
            <p:cNvSpPr>
              <a:spLocks/>
            </p:cNvSpPr>
            <p:nvPr/>
          </p:nvSpPr>
          <p:spPr bwMode="auto">
            <a:xfrm>
              <a:off x="2020" y="3380"/>
              <a:ext cx="30" cy="40"/>
            </a:xfrm>
            <a:custGeom>
              <a:avLst/>
              <a:gdLst>
                <a:gd name="T0" fmla="*/ 14 w 30"/>
                <a:gd name="T1" fmla="*/ 39 h 40"/>
                <a:gd name="T2" fmla="*/ 7 w 30"/>
                <a:gd name="T3" fmla="*/ 34 h 40"/>
                <a:gd name="T4" fmla="*/ 2 w 30"/>
                <a:gd name="T5" fmla="*/ 28 h 40"/>
                <a:gd name="T6" fmla="*/ 0 w 30"/>
                <a:gd name="T7" fmla="*/ 17 h 40"/>
                <a:gd name="T8" fmla="*/ 2 w 30"/>
                <a:gd name="T9" fmla="*/ 9 h 40"/>
                <a:gd name="T10" fmla="*/ 7 w 30"/>
                <a:gd name="T11" fmla="*/ 3 h 40"/>
                <a:gd name="T12" fmla="*/ 14 w 30"/>
                <a:gd name="T13" fmla="*/ 0 h 40"/>
                <a:gd name="T14" fmla="*/ 21 w 30"/>
                <a:gd name="T15" fmla="*/ 3 h 40"/>
                <a:gd name="T16" fmla="*/ 26 w 30"/>
                <a:gd name="T17" fmla="*/ 9 h 40"/>
                <a:gd name="T18" fmla="*/ 29 w 30"/>
                <a:gd name="T19" fmla="*/ 17 h 40"/>
                <a:gd name="T20" fmla="*/ 26 w 30"/>
                <a:gd name="T21" fmla="*/ 28 h 40"/>
                <a:gd name="T22" fmla="*/ 21 w 30"/>
                <a:gd name="T23" fmla="*/ 34 h 40"/>
                <a:gd name="T24" fmla="*/ 14 w 3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0">
                  <a:moveTo>
                    <a:pt x="14" y="39"/>
                  </a:moveTo>
                  <a:lnTo>
                    <a:pt x="7" y="34"/>
                  </a:lnTo>
                  <a:lnTo>
                    <a:pt x="2" y="28"/>
                  </a:lnTo>
                  <a:lnTo>
                    <a:pt x="0" y="17"/>
                  </a:lnTo>
                  <a:lnTo>
                    <a:pt x="2" y="9"/>
                  </a:lnTo>
                  <a:lnTo>
                    <a:pt x="7" y="3"/>
                  </a:lnTo>
                  <a:lnTo>
                    <a:pt x="14" y="0"/>
                  </a:lnTo>
                  <a:lnTo>
                    <a:pt x="21" y="3"/>
                  </a:lnTo>
                  <a:lnTo>
                    <a:pt x="26" y="9"/>
                  </a:lnTo>
                  <a:lnTo>
                    <a:pt x="29" y="17"/>
                  </a:lnTo>
                  <a:lnTo>
                    <a:pt x="26" y="28"/>
                  </a:lnTo>
                  <a:lnTo>
                    <a:pt x="21" y="34"/>
                  </a:lnTo>
                  <a:lnTo>
                    <a:pt x="14" y="39"/>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7" name="Line 35"/>
            <p:cNvSpPr>
              <a:spLocks noChangeShapeType="1"/>
            </p:cNvSpPr>
            <p:nvPr/>
          </p:nvSpPr>
          <p:spPr bwMode="auto">
            <a:xfrm>
              <a:off x="2034" y="3398"/>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8" name="Freeform 36"/>
            <p:cNvSpPr>
              <a:spLocks/>
            </p:cNvSpPr>
            <p:nvPr/>
          </p:nvSpPr>
          <p:spPr bwMode="auto">
            <a:xfrm>
              <a:off x="1906" y="3170"/>
              <a:ext cx="257" cy="42"/>
            </a:xfrm>
            <a:custGeom>
              <a:avLst/>
              <a:gdLst>
                <a:gd name="T0" fmla="*/ 0 w 257"/>
                <a:gd name="T1" fmla="*/ 0 h 42"/>
                <a:gd name="T2" fmla="*/ 256 w 257"/>
                <a:gd name="T3" fmla="*/ 0 h 42"/>
                <a:gd name="T4" fmla="*/ 256 w 257"/>
                <a:gd name="T5" fmla="*/ 41 h 42"/>
                <a:gd name="T6" fmla="*/ 0 w 257"/>
                <a:gd name="T7" fmla="*/ 41 h 42"/>
                <a:gd name="T8" fmla="*/ 8 w 257"/>
                <a:gd name="T9" fmla="*/ 36 h 42"/>
                <a:gd name="T10" fmla="*/ 15 w 257"/>
                <a:gd name="T11" fmla="*/ 27 h 42"/>
                <a:gd name="T12" fmla="*/ 18 w 257"/>
                <a:gd name="T13" fmla="*/ 15 h 42"/>
                <a:gd name="T14" fmla="*/ 8 w 257"/>
                <a:gd name="T15" fmla="*/ 14 h 42"/>
                <a:gd name="T16" fmla="*/ 2 w 257"/>
                <a:gd name="T17" fmla="*/ 8 h 42"/>
                <a:gd name="T18" fmla="*/ 0 w 257"/>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42">
                  <a:moveTo>
                    <a:pt x="0" y="0"/>
                  </a:moveTo>
                  <a:lnTo>
                    <a:pt x="256" y="0"/>
                  </a:lnTo>
                  <a:lnTo>
                    <a:pt x="256" y="41"/>
                  </a:lnTo>
                  <a:lnTo>
                    <a:pt x="0" y="41"/>
                  </a:lnTo>
                  <a:lnTo>
                    <a:pt x="8" y="36"/>
                  </a:lnTo>
                  <a:lnTo>
                    <a:pt x="15" y="27"/>
                  </a:lnTo>
                  <a:lnTo>
                    <a:pt x="18" y="15"/>
                  </a:lnTo>
                  <a:lnTo>
                    <a:pt x="8" y="14"/>
                  </a:lnTo>
                  <a:lnTo>
                    <a:pt x="2" y="8"/>
                  </a:lnTo>
                  <a:lnTo>
                    <a:pt x="0" y="0"/>
                  </a:lnTo>
                </a:path>
              </a:pathLst>
            </a:custGeom>
            <a:gradFill rotWithShape="0">
              <a:gsLst>
                <a:gs pos="0">
                  <a:srgbClr val="800000"/>
                </a:gs>
                <a:gs pos="50000">
                  <a:srgbClr val="FFCCFF"/>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9" name="Freeform 37"/>
            <p:cNvSpPr>
              <a:spLocks/>
            </p:cNvSpPr>
            <p:nvPr/>
          </p:nvSpPr>
          <p:spPr bwMode="auto">
            <a:xfrm>
              <a:off x="1892" y="3167"/>
              <a:ext cx="29" cy="45"/>
            </a:xfrm>
            <a:custGeom>
              <a:avLst/>
              <a:gdLst>
                <a:gd name="T0" fmla="*/ 13 w 29"/>
                <a:gd name="T1" fmla="*/ 44 h 45"/>
                <a:gd name="T2" fmla="*/ 7 w 29"/>
                <a:gd name="T3" fmla="*/ 39 h 45"/>
                <a:gd name="T4" fmla="*/ 0 w 29"/>
                <a:gd name="T5" fmla="*/ 33 h 45"/>
                <a:gd name="T6" fmla="*/ 0 w 29"/>
                <a:gd name="T7" fmla="*/ 24 h 45"/>
                <a:gd name="T8" fmla="*/ 0 w 29"/>
                <a:gd name="T9" fmla="*/ 12 h 45"/>
                <a:gd name="T10" fmla="*/ 4 w 29"/>
                <a:gd name="T11" fmla="*/ 1 h 45"/>
                <a:gd name="T12" fmla="*/ 9 w 29"/>
                <a:gd name="T13" fmla="*/ 0 h 45"/>
                <a:gd name="T14" fmla="*/ 19 w 29"/>
                <a:gd name="T15" fmla="*/ 1 h 45"/>
                <a:gd name="T16" fmla="*/ 25 w 29"/>
                <a:gd name="T17" fmla="*/ 12 h 45"/>
                <a:gd name="T18" fmla="*/ 28 w 29"/>
                <a:gd name="T19" fmla="*/ 24 h 45"/>
                <a:gd name="T20" fmla="*/ 26 w 29"/>
                <a:gd name="T21" fmla="*/ 33 h 45"/>
                <a:gd name="T22" fmla="*/ 21 w 29"/>
                <a:gd name="T23" fmla="*/ 39 h 45"/>
                <a:gd name="T24" fmla="*/ 13 w 29"/>
                <a:gd name="T2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5">
                  <a:moveTo>
                    <a:pt x="13" y="44"/>
                  </a:moveTo>
                  <a:lnTo>
                    <a:pt x="7" y="39"/>
                  </a:lnTo>
                  <a:lnTo>
                    <a:pt x="0" y="33"/>
                  </a:lnTo>
                  <a:lnTo>
                    <a:pt x="0" y="24"/>
                  </a:lnTo>
                  <a:lnTo>
                    <a:pt x="0" y="12"/>
                  </a:lnTo>
                  <a:lnTo>
                    <a:pt x="4" y="1"/>
                  </a:lnTo>
                  <a:lnTo>
                    <a:pt x="9" y="0"/>
                  </a:lnTo>
                  <a:lnTo>
                    <a:pt x="19" y="1"/>
                  </a:lnTo>
                  <a:lnTo>
                    <a:pt x="25" y="12"/>
                  </a:lnTo>
                  <a:lnTo>
                    <a:pt x="28" y="24"/>
                  </a:lnTo>
                  <a:lnTo>
                    <a:pt x="26" y="33"/>
                  </a:lnTo>
                  <a:lnTo>
                    <a:pt x="21" y="39"/>
                  </a:lnTo>
                  <a:lnTo>
                    <a:pt x="13" y="44"/>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70" name="Line 38"/>
            <p:cNvSpPr>
              <a:spLocks noChangeShapeType="1"/>
            </p:cNvSpPr>
            <p:nvPr/>
          </p:nvSpPr>
          <p:spPr bwMode="auto">
            <a:xfrm flipH="1">
              <a:off x="1765" y="3191"/>
              <a:ext cx="141" cy="0"/>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4071" name="Rectangle 39"/>
          <p:cNvSpPr>
            <a:spLocks noChangeArrowheads="1"/>
          </p:cNvSpPr>
          <p:nvPr/>
        </p:nvSpPr>
        <p:spPr bwMode="auto">
          <a:xfrm>
            <a:off x="954088" y="3373438"/>
            <a:ext cx="141705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多芯光缆</a:t>
            </a:r>
          </a:p>
        </p:txBody>
      </p:sp>
      <p:sp>
        <p:nvSpPr>
          <p:cNvPr id="684072" name="AutoShape 40"/>
          <p:cNvSpPr>
            <a:spLocks noChangeArrowheads="1"/>
          </p:cNvSpPr>
          <p:nvPr/>
        </p:nvSpPr>
        <p:spPr bwMode="auto">
          <a:xfrm>
            <a:off x="6059488" y="397192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3" name="Oval 41"/>
          <p:cNvSpPr>
            <a:spLocks noChangeArrowheads="1"/>
          </p:cNvSpPr>
          <p:nvPr/>
        </p:nvSpPr>
        <p:spPr bwMode="auto">
          <a:xfrm>
            <a:off x="6245225" y="4171950"/>
            <a:ext cx="76200" cy="76200"/>
          </a:xfrm>
          <a:prstGeom prst="ellipse">
            <a:avLst/>
          </a:prstGeom>
          <a:solidFill>
            <a:schemeClr val="accent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4" name="AutoShape 42"/>
          <p:cNvSpPr>
            <a:spLocks noChangeArrowheads="1"/>
          </p:cNvSpPr>
          <p:nvPr/>
        </p:nvSpPr>
        <p:spPr bwMode="auto">
          <a:xfrm>
            <a:off x="63119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5" name="Oval 43"/>
          <p:cNvSpPr>
            <a:spLocks noChangeArrowheads="1"/>
          </p:cNvSpPr>
          <p:nvPr/>
        </p:nvSpPr>
        <p:spPr bwMode="auto">
          <a:xfrm>
            <a:off x="6500813" y="4529138"/>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6" name="AutoShape 44"/>
          <p:cNvSpPr>
            <a:spLocks noChangeArrowheads="1"/>
          </p:cNvSpPr>
          <p:nvPr/>
        </p:nvSpPr>
        <p:spPr bwMode="auto">
          <a:xfrm>
            <a:off x="58547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7" name="Oval 45"/>
          <p:cNvSpPr>
            <a:spLocks noChangeArrowheads="1"/>
          </p:cNvSpPr>
          <p:nvPr/>
        </p:nvSpPr>
        <p:spPr bwMode="auto">
          <a:xfrm>
            <a:off x="6049963" y="4519613"/>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8" name="Oval 46"/>
          <p:cNvSpPr>
            <a:spLocks noChangeArrowheads="1"/>
          </p:cNvSpPr>
          <p:nvPr/>
        </p:nvSpPr>
        <p:spPr bwMode="auto">
          <a:xfrm>
            <a:off x="5778500" y="3876675"/>
            <a:ext cx="1143000" cy="1143000"/>
          </a:xfrm>
          <a:prstGeom prst="ellipse">
            <a:avLst/>
          </a:prstGeom>
          <a:noFill/>
          <a:ln w="127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9" name="Line 47"/>
          <p:cNvSpPr>
            <a:spLocks noChangeShapeType="1"/>
          </p:cNvSpPr>
          <p:nvPr/>
        </p:nvSpPr>
        <p:spPr bwMode="auto">
          <a:xfrm flipV="1">
            <a:off x="6540500" y="3800475"/>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0" name="Line 48"/>
          <p:cNvSpPr>
            <a:spLocks noChangeShapeType="1"/>
          </p:cNvSpPr>
          <p:nvPr/>
        </p:nvSpPr>
        <p:spPr bwMode="auto">
          <a:xfrm flipH="1" flipV="1">
            <a:off x="5626100" y="3952875"/>
            <a:ext cx="228600" cy="1524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1" name="Line 49"/>
          <p:cNvSpPr>
            <a:spLocks noChangeShapeType="1"/>
          </p:cNvSpPr>
          <p:nvPr/>
        </p:nvSpPr>
        <p:spPr bwMode="auto">
          <a:xfrm flipH="1">
            <a:off x="5702300" y="4562475"/>
            <a:ext cx="381000" cy="228600"/>
          </a:xfrm>
          <a:prstGeom prst="line">
            <a:avLst/>
          </a:prstGeom>
          <a:noFill/>
          <a:ln w="381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2" name="Line 50"/>
          <p:cNvSpPr>
            <a:spLocks noChangeShapeType="1"/>
          </p:cNvSpPr>
          <p:nvPr/>
        </p:nvSpPr>
        <p:spPr bwMode="auto">
          <a:xfrm>
            <a:off x="6616700" y="4562475"/>
            <a:ext cx="304800" cy="2286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3" name="Rectangle 51"/>
          <p:cNvSpPr>
            <a:spLocks noChangeArrowheads="1"/>
          </p:cNvSpPr>
          <p:nvPr/>
        </p:nvSpPr>
        <p:spPr bwMode="auto">
          <a:xfrm>
            <a:off x="4654550" y="47879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84" name="Rectangle 52"/>
          <p:cNvSpPr>
            <a:spLocks noChangeArrowheads="1"/>
          </p:cNvSpPr>
          <p:nvPr/>
        </p:nvSpPr>
        <p:spPr bwMode="auto">
          <a:xfrm>
            <a:off x="6886575" y="34925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85" name="Rectangle 53"/>
          <p:cNvSpPr>
            <a:spLocks noChangeArrowheads="1"/>
          </p:cNvSpPr>
          <p:nvPr/>
        </p:nvSpPr>
        <p:spPr bwMode="auto">
          <a:xfrm>
            <a:off x="6692900" y="471170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86" name="Rectangle 54"/>
          <p:cNvSpPr>
            <a:spLocks noChangeArrowheads="1"/>
          </p:cNvSpPr>
          <p:nvPr/>
        </p:nvSpPr>
        <p:spPr bwMode="auto">
          <a:xfrm>
            <a:off x="4870450" y="3663950"/>
            <a:ext cx="823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外壳</a:t>
            </a:r>
          </a:p>
        </p:txBody>
      </p:sp>
      <p:sp>
        <p:nvSpPr>
          <p:cNvPr id="684087" name="Text Box 5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val="1021436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zh-CN" altLang="en-US" sz="4000">
                <a:latin typeface="华文新魏" pitchFamily="2" charset="-122"/>
              </a:rPr>
              <a:t>高密度多芯光缆剖面结构</a:t>
            </a:r>
          </a:p>
        </p:txBody>
      </p:sp>
      <p:sp>
        <p:nvSpPr>
          <p:cNvPr id="6850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5061" name="Oval 5" descr="25%"/>
          <p:cNvSpPr>
            <a:spLocks noChangeArrowheads="1"/>
          </p:cNvSpPr>
          <p:nvPr/>
        </p:nvSpPr>
        <p:spPr bwMode="auto">
          <a:xfrm>
            <a:off x="2549525" y="4941888"/>
            <a:ext cx="738188" cy="738187"/>
          </a:xfrm>
          <a:prstGeom prst="ellipse">
            <a:avLst/>
          </a:prstGeom>
          <a:pattFill prst="pct25">
            <a:fgClr>
              <a:schemeClr val="accent1"/>
            </a:fgClr>
            <a:bgClr>
              <a:schemeClr val="bg1"/>
            </a:bgClr>
          </a:patt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2" name="Oval 6" descr="小纸屑"/>
          <p:cNvSpPr>
            <a:spLocks noChangeArrowheads="1"/>
          </p:cNvSpPr>
          <p:nvPr/>
        </p:nvSpPr>
        <p:spPr bwMode="auto">
          <a:xfrm>
            <a:off x="2724150" y="5126038"/>
            <a:ext cx="390525" cy="390525"/>
          </a:xfrm>
          <a:prstGeom prst="ellipse">
            <a:avLst/>
          </a:prstGeom>
          <a:pattFill prst="smConfetti">
            <a:fgClr>
              <a:schemeClr val="accent2"/>
            </a:fgClr>
            <a:bgClr>
              <a:schemeClr val="bg1"/>
            </a:bgClr>
          </a:patt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63" name="Group 7"/>
          <p:cNvGrpSpPr>
            <a:grpSpLocks/>
          </p:cNvGrpSpPr>
          <p:nvPr/>
        </p:nvGrpSpPr>
        <p:grpSpPr bwMode="auto">
          <a:xfrm>
            <a:off x="2968625" y="4926013"/>
            <a:ext cx="1949450" cy="760412"/>
            <a:chOff x="1460" y="3056"/>
            <a:chExt cx="1228" cy="479"/>
          </a:xfrm>
        </p:grpSpPr>
        <p:sp>
          <p:nvSpPr>
            <p:cNvPr id="685064" name="Rectangle 8" descr="20%"/>
            <p:cNvSpPr>
              <a:spLocks noChangeArrowheads="1"/>
            </p:cNvSpPr>
            <p:nvPr/>
          </p:nvSpPr>
          <p:spPr bwMode="auto">
            <a:xfrm>
              <a:off x="1874" y="3056"/>
              <a:ext cx="814" cy="471"/>
            </a:xfrm>
            <a:prstGeom prst="rect">
              <a:avLst/>
            </a:prstGeom>
            <a:pattFill prst="pct20">
              <a:fgClr>
                <a:schemeClr val="accent1"/>
              </a:fgClr>
              <a:bgClr>
                <a:schemeClr val="bg1"/>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5" name="Rectangle 9" descr="25%"/>
            <p:cNvSpPr>
              <a:spLocks noChangeArrowheads="1"/>
            </p:cNvSpPr>
            <p:nvPr/>
          </p:nvSpPr>
          <p:spPr bwMode="auto">
            <a:xfrm>
              <a:off x="1876" y="3174"/>
              <a:ext cx="809" cy="242"/>
            </a:xfrm>
            <a:prstGeom prst="rect">
              <a:avLst/>
            </a:prstGeom>
            <a:pattFill prst="pct25">
              <a:fgClr>
                <a:schemeClr val="accent2"/>
              </a:fgClr>
              <a:bgClr>
                <a:schemeClr val="bg1"/>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6" name="Line 10"/>
            <p:cNvSpPr>
              <a:spLocks noChangeShapeType="1"/>
            </p:cNvSpPr>
            <p:nvPr/>
          </p:nvSpPr>
          <p:spPr bwMode="auto">
            <a:xfrm flipH="1">
              <a:off x="1460" y="3060"/>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7" name="Line 11"/>
            <p:cNvSpPr>
              <a:spLocks noChangeShapeType="1"/>
            </p:cNvSpPr>
            <p:nvPr/>
          </p:nvSpPr>
          <p:spPr bwMode="auto">
            <a:xfrm flipH="1">
              <a:off x="1480" y="3535"/>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8" name="Line 12"/>
            <p:cNvSpPr>
              <a:spLocks noChangeShapeType="1"/>
            </p:cNvSpPr>
            <p:nvPr/>
          </p:nvSpPr>
          <p:spPr bwMode="auto">
            <a:xfrm flipH="1">
              <a:off x="1496" y="3180"/>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9" name="Line 13"/>
            <p:cNvSpPr>
              <a:spLocks noChangeShapeType="1"/>
            </p:cNvSpPr>
            <p:nvPr/>
          </p:nvSpPr>
          <p:spPr bwMode="auto">
            <a:xfrm flipH="1">
              <a:off x="1487" y="3425"/>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070" name="Rectangle 14"/>
          <p:cNvSpPr>
            <a:spLocks noChangeArrowheads="1"/>
          </p:cNvSpPr>
          <p:nvPr/>
        </p:nvSpPr>
        <p:spPr bwMode="auto">
          <a:xfrm>
            <a:off x="1201738" y="5484813"/>
            <a:ext cx="9207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内芯</a:t>
            </a:r>
          </a:p>
        </p:txBody>
      </p:sp>
      <p:sp>
        <p:nvSpPr>
          <p:cNvPr id="685071" name="Rectangle 15"/>
          <p:cNvSpPr>
            <a:spLocks noChangeArrowheads="1"/>
          </p:cNvSpPr>
          <p:nvPr/>
        </p:nvSpPr>
        <p:spPr bwMode="auto">
          <a:xfrm>
            <a:off x="1128713" y="4718050"/>
            <a:ext cx="111601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反射层</a:t>
            </a:r>
          </a:p>
        </p:txBody>
      </p:sp>
      <p:sp>
        <p:nvSpPr>
          <p:cNvPr id="685072" name="Line 16"/>
          <p:cNvSpPr>
            <a:spLocks noChangeShapeType="1"/>
          </p:cNvSpPr>
          <p:nvPr/>
        </p:nvSpPr>
        <p:spPr bwMode="auto">
          <a:xfrm flipH="1">
            <a:off x="2049463" y="5384800"/>
            <a:ext cx="669925" cy="21907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3" name="Line 17"/>
          <p:cNvSpPr>
            <a:spLocks noChangeShapeType="1"/>
          </p:cNvSpPr>
          <p:nvPr/>
        </p:nvSpPr>
        <p:spPr bwMode="auto">
          <a:xfrm flipH="1" flipV="1">
            <a:off x="2174875" y="4951413"/>
            <a:ext cx="415925" cy="214312"/>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74" name="Group 18"/>
          <p:cNvGrpSpPr>
            <a:grpSpLocks/>
          </p:cNvGrpSpPr>
          <p:nvPr/>
        </p:nvGrpSpPr>
        <p:grpSpPr bwMode="auto">
          <a:xfrm>
            <a:off x="2979738" y="3127375"/>
            <a:ext cx="1162050" cy="1162050"/>
            <a:chOff x="1467" y="1923"/>
            <a:chExt cx="732" cy="732"/>
          </a:xfrm>
        </p:grpSpPr>
        <p:grpSp>
          <p:nvGrpSpPr>
            <p:cNvPr id="685075" name="Group 19"/>
            <p:cNvGrpSpPr>
              <a:grpSpLocks/>
            </p:cNvGrpSpPr>
            <p:nvPr/>
          </p:nvGrpSpPr>
          <p:grpSpPr bwMode="auto">
            <a:xfrm>
              <a:off x="1467" y="1923"/>
              <a:ext cx="732" cy="732"/>
              <a:chOff x="1467" y="1923"/>
              <a:chExt cx="732" cy="732"/>
            </a:xfrm>
          </p:grpSpPr>
          <p:sp>
            <p:nvSpPr>
              <p:cNvPr id="685076" name="Oval 20"/>
              <p:cNvSpPr>
                <a:spLocks noChangeArrowheads="1"/>
              </p:cNvSpPr>
              <p:nvPr/>
            </p:nvSpPr>
            <p:spPr bwMode="auto">
              <a:xfrm>
                <a:off x="1467" y="1923"/>
                <a:ext cx="732" cy="732"/>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7" name="Oval 21"/>
              <p:cNvSpPr>
                <a:spLocks noChangeArrowheads="1"/>
              </p:cNvSpPr>
              <p:nvPr/>
            </p:nvSpPr>
            <p:spPr bwMode="auto">
              <a:xfrm>
                <a:off x="1584" y="2047"/>
                <a:ext cx="486" cy="486"/>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078" name="Group 22"/>
            <p:cNvGrpSpPr>
              <a:grpSpLocks/>
            </p:cNvGrpSpPr>
            <p:nvPr/>
          </p:nvGrpSpPr>
          <p:grpSpPr bwMode="auto">
            <a:xfrm>
              <a:off x="1608" y="2110"/>
              <a:ext cx="418" cy="381"/>
              <a:chOff x="1608" y="2110"/>
              <a:chExt cx="418" cy="381"/>
            </a:xfrm>
          </p:grpSpPr>
          <p:sp>
            <p:nvSpPr>
              <p:cNvPr id="685079" name="Oval 23"/>
              <p:cNvSpPr>
                <a:spLocks noChangeArrowheads="1"/>
              </p:cNvSpPr>
              <p:nvPr/>
            </p:nvSpPr>
            <p:spPr bwMode="auto">
              <a:xfrm>
                <a:off x="1608" y="2246"/>
                <a:ext cx="111"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0" name="Oval 24"/>
              <p:cNvSpPr>
                <a:spLocks noChangeArrowheads="1"/>
              </p:cNvSpPr>
              <p:nvPr/>
            </p:nvSpPr>
            <p:spPr bwMode="auto">
              <a:xfrm>
                <a:off x="1757" y="2246"/>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1" name="Oval 25"/>
              <p:cNvSpPr>
                <a:spLocks noChangeArrowheads="1"/>
              </p:cNvSpPr>
              <p:nvPr/>
            </p:nvSpPr>
            <p:spPr bwMode="auto">
              <a:xfrm>
                <a:off x="1914" y="2253"/>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2" name="Oval 26"/>
              <p:cNvSpPr>
                <a:spLocks noChangeArrowheads="1"/>
              </p:cNvSpPr>
              <p:nvPr/>
            </p:nvSpPr>
            <p:spPr bwMode="auto">
              <a:xfrm>
                <a:off x="1696" y="2120"/>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3" name="Oval 27"/>
              <p:cNvSpPr>
                <a:spLocks noChangeArrowheads="1"/>
              </p:cNvSpPr>
              <p:nvPr/>
            </p:nvSpPr>
            <p:spPr bwMode="auto">
              <a:xfrm>
                <a:off x="1839" y="2110"/>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4" name="Oval 28"/>
              <p:cNvSpPr>
                <a:spLocks noChangeArrowheads="1"/>
              </p:cNvSpPr>
              <p:nvPr/>
            </p:nvSpPr>
            <p:spPr bwMode="auto">
              <a:xfrm>
                <a:off x="1689" y="2373"/>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5" name="Oval 29"/>
              <p:cNvSpPr>
                <a:spLocks noChangeArrowheads="1"/>
              </p:cNvSpPr>
              <p:nvPr/>
            </p:nvSpPr>
            <p:spPr bwMode="auto">
              <a:xfrm>
                <a:off x="1849" y="2380"/>
                <a:ext cx="111"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sp>
        <p:nvSpPr>
          <p:cNvPr id="685086" name="Rectangle 30"/>
          <p:cNvSpPr>
            <a:spLocks noChangeArrowheads="1"/>
          </p:cNvSpPr>
          <p:nvPr/>
        </p:nvSpPr>
        <p:spPr bwMode="auto">
          <a:xfrm>
            <a:off x="1933575" y="2393950"/>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外套</a:t>
            </a:r>
          </a:p>
        </p:txBody>
      </p:sp>
      <p:sp>
        <p:nvSpPr>
          <p:cNvPr id="685087" name="Rectangle 31"/>
          <p:cNvSpPr>
            <a:spLocks noChangeArrowheads="1"/>
          </p:cNvSpPr>
          <p:nvPr/>
        </p:nvSpPr>
        <p:spPr bwMode="auto">
          <a:xfrm>
            <a:off x="3836988" y="1981200"/>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088" name="Rectangle 32"/>
          <p:cNvSpPr>
            <a:spLocks noChangeArrowheads="1"/>
          </p:cNvSpPr>
          <p:nvPr/>
        </p:nvSpPr>
        <p:spPr bwMode="auto">
          <a:xfrm>
            <a:off x="1633538" y="3565525"/>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a:t>
            </a:r>
          </a:p>
        </p:txBody>
      </p:sp>
      <p:sp>
        <p:nvSpPr>
          <p:cNvPr id="685089" name="Line 33"/>
          <p:cNvSpPr>
            <a:spLocks noChangeShapeType="1"/>
          </p:cNvSpPr>
          <p:nvPr/>
        </p:nvSpPr>
        <p:spPr bwMode="auto">
          <a:xfrm flipH="1" flipV="1">
            <a:off x="2357438" y="3813175"/>
            <a:ext cx="949325" cy="71438"/>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0" name="Line 34"/>
          <p:cNvSpPr>
            <a:spLocks noChangeShapeType="1"/>
          </p:cNvSpPr>
          <p:nvPr/>
        </p:nvSpPr>
        <p:spPr bwMode="auto">
          <a:xfrm flipH="1" flipV="1">
            <a:off x="2555875" y="2817813"/>
            <a:ext cx="611188" cy="50165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1" name="Line 35"/>
          <p:cNvSpPr>
            <a:spLocks noChangeShapeType="1"/>
          </p:cNvSpPr>
          <p:nvPr/>
        </p:nvSpPr>
        <p:spPr bwMode="auto">
          <a:xfrm flipV="1">
            <a:off x="3546475" y="2360613"/>
            <a:ext cx="609600" cy="137160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2" name="Line 36"/>
          <p:cNvSpPr>
            <a:spLocks noChangeShapeType="1"/>
          </p:cNvSpPr>
          <p:nvPr/>
        </p:nvSpPr>
        <p:spPr bwMode="auto">
          <a:xfrm flipH="1">
            <a:off x="2601913" y="3871913"/>
            <a:ext cx="727075" cy="12461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3" name="Line 37"/>
          <p:cNvSpPr>
            <a:spLocks noChangeShapeType="1"/>
          </p:cNvSpPr>
          <p:nvPr/>
        </p:nvSpPr>
        <p:spPr bwMode="auto">
          <a:xfrm flipH="1">
            <a:off x="3294063" y="3941763"/>
            <a:ext cx="207962" cy="13858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4" name="Oval 38"/>
          <p:cNvSpPr>
            <a:spLocks noChangeArrowheads="1"/>
          </p:cNvSpPr>
          <p:nvPr/>
        </p:nvSpPr>
        <p:spPr bwMode="auto">
          <a:xfrm>
            <a:off x="5003800" y="3068638"/>
            <a:ext cx="2089150" cy="2003425"/>
          </a:xfrm>
          <a:prstGeom prst="ellipse">
            <a:avLst/>
          </a:prstGeom>
          <a:solidFill>
            <a:srgbClr val="FF9900"/>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5" name="Oval 39"/>
          <p:cNvSpPr>
            <a:spLocks noChangeArrowheads="1"/>
          </p:cNvSpPr>
          <p:nvPr/>
        </p:nvSpPr>
        <p:spPr bwMode="auto">
          <a:xfrm>
            <a:off x="5281613" y="3292475"/>
            <a:ext cx="1544637" cy="1544638"/>
          </a:xfrm>
          <a:prstGeom prst="ellipse">
            <a:avLst/>
          </a:prstGeom>
          <a:solidFill>
            <a:schemeClr val="bg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6" name="Oval 40"/>
          <p:cNvSpPr>
            <a:spLocks noChangeArrowheads="1"/>
          </p:cNvSpPr>
          <p:nvPr/>
        </p:nvSpPr>
        <p:spPr bwMode="auto">
          <a:xfrm>
            <a:off x="5813425" y="3811588"/>
            <a:ext cx="482600" cy="482600"/>
          </a:xfrm>
          <a:prstGeom prst="ellipse">
            <a:avLst/>
          </a:prstGeom>
          <a:solidFill>
            <a:schemeClr val="folHlink"/>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7" name="Oval 41"/>
          <p:cNvSpPr>
            <a:spLocks noChangeArrowheads="1"/>
          </p:cNvSpPr>
          <p:nvPr/>
        </p:nvSpPr>
        <p:spPr bwMode="auto">
          <a:xfrm>
            <a:off x="5927725" y="3921125"/>
            <a:ext cx="263525" cy="263525"/>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8" name="Oval 42"/>
          <p:cNvSpPr>
            <a:spLocks noChangeArrowheads="1"/>
          </p:cNvSpPr>
          <p:nvPr/>
        </p:nvSpPr>
        <p:spPr bwMode="auto">
          <a:xfrm>
            <a:off x="6253163" y="4071938"/>
            <a:ext cx="488950" cy="488950"/>
          </a:xfrm>
          <a:prstGeom prst="ellipse">
            <a:avLst/>
          </a:prstGeom>
          <a:solidFill>
            <a:schemeClr val="accent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9" name="Oval 43"/>
          <p:cNvSpPr>
            <a:spLocks noChangeArrowheads="1"/>
          </p:cNvSpPr>
          <p:nvPr/>
        </p:nvSpPr>
        <p:spPr bwMode="auto">
          <a:xfrm>
            <a:off x="6332538" y="4156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0" name="Oval 44"/>
          <p:cNvSpPr>
            <a:spLocks noChangeArrowheads="1"/>
          </p:cNvSpPr>
          <p:nvPr/>
        </p:nvSpPr>
        <p:spPr bwMode="auto">
          <a:xfrm>
            <a:off x="5795963" y="4325938"/>
            <a:ext cx="488950" cy="488950"/>
          </a:xfrm>
          <a:prstGeom prst="ellipse">
            <a:avLst/>
          </a:prstGeom>
          <a:solidFill>
            <a:srgbClr val="00CCFF"/>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1" name="Oval 45"/>
          <p:cNvSpPr>
            <a:spLocks noChangeArrowheads="1"/>
          </p:cNvSpPr>
          <p:nvPr/>
        </p:nvSpPr>
        <p:spPr bwMode="auto">
          <a:xfrm>
            <a:off x="5875338" y="4410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2" name="Oval 46"/>
          <p:cNvSpPr>
            <a:spLocks noChangeArrowheads="1"/>
          </p:cNvSpPr>
          <p:nvPr/>
        </p:nvSpPr>
        <p:spPr bwMode="auto">
          <a:xfrm>
            <a:off x="6262688" y="3554413"/>
            <a:ext cx="488950" cy="488950"/>
          </a:xfrm>
          <a:prstGeom prst="ellipse">
            <a:avLst/>
          </a:prstGeom>
          <a:solidFill>
            <a:srgbClr val="33CC33"/>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3" name="Oval 47"/>
          <p:cNvSpPr>
            <a:spLocks noChangeArrowheads="1"/>
          </p:cNvSpPr>
          <p:nvPr/>
        </p:nvSpPr>
        <p:spPr bwMode="auto">
          <a:xfrm>
            <a:off x="6342063" y="3638550"/>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4" name="Oval 48"/>
          <p:cNvSpPr>
            <a:spLocks noChangeArrowheads="1"/>
          </p:cNvSpPr>
          <p:nvPr/>
        </p:nvSpPr>
        <p:spPr bwMode="auto">
          <a:xfrm>
            <a:off x="5807075" y="3298825"/>
            <a:ext cx="488950" cy="488950"/>
          </a:xfrm>
          <a:prstGeom prst="ellipse">
            <a:avLst/>
          </a:prstGeom>
          <a:solidFill>
            <a:srgbClr val="FFFF00"/>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5" name="Oval 49"/>
          <p:cNvSpPr>
            <a:spLocks noChangeArrowheads="1"/>
          </p:cNvSpPr>
          <p:nvPr/>
        </p:nvSpPr>
        <p:spPr bwMode="auto">
          <a:xfrm>
            <a:off x="5886450" y="3382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6" name="Oval 50"/>
          <p:cNvSpPr>
            <a:spLocks noChangeArrowheads="1"/>
          </p:cNvSpPr>
          <p:nvPr/>
        </p:nvSpPr>
        <p:spPr bwMode="auto">
          <a:xfrm>
            <a:off x="5349875" y="3544888"/>
            <a:ext cx="488950" cy="488950"/>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7" name="Oval 51"/>
          <p:cNvSpPr>
            <a:spLocks noChangeArrowheads="1"/>
          </p:cNvSpPr>
          <p:nvPr/>
        </p:nvSpPr>
        <p:spPr bwMode="auto">
          <a:xfrm>
            <a:off x="5429250" y="3629025"/>
            <a:ext cx="322263"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8" name="Oval 52"/>
          <p:cNvSpPr>
            <a:spLocks noChangeArrowheads="1"/>
          </p:cNvSpPr>
          <p:nvPr/>
        </p:nvSpPr>
        <p:spPr bwMode="auto">
          <a:xfrm>
            <a:off x="5359400" y="4060825"/>
            <a:ext cx="488950" cy="488950"/>
          </a:xfrm>
          <a:prstGeom prst="ellipse">
            <a:avLst/>
          </a:prstGeom>
          <a:solidFill>
            <a:srgbClr val="FF0033"/>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9" name="Oval 53"/>
          <p:cNvSpPr>
            <a:spLocks noChangeArrowheads="1"/>
          </p:cNvSpPr>
          <p:nvPr/>
        </p:nvSpPr>
        <p:spPr bwMode="auto">
          <a:xfrm>
            <a:off x="5438775" y="4144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110" name="Group 54"/>
          <p:cNvGrpSpPr>
            <a:grpSpLocks/>
          </p:cNvGrpSpPr>
          <p:nvPr/>
        </p:nvGrpSpPr>
        <p:grpSpPr bwMode="auto">
          <a:xfrm>
            <a:off x="6369050" y="3673475"/>
            <a:ext cx="276225" cy="250825"/>
            <a:chOff x="3614" y="2245"/>
            <a:chExt cx="174" cy="158"/>
          </a:xfrm>
        </p:grpSpPr>
        <p:sp>
          <p:nvSpPr>
            <p:cNvPr id="685111" name="Oval 55"/>
            <p:cNvSpPr>
              <a:spLocks noChangeArrowheads="1"/>
            </p:cNvSpPr>
            <p:nvPr/>
          </p:nvSpPr>
          <p:spPr bwMode="auto">
            <a:xfrm>
              <a:off x="3614"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2" name="Oval 56"/>
            <p:cNvSpPr>
              <a:spLocks noChangeArrowheads="1"/>
            </p:cNvSpPr>
            <p:nvPr/>
          </p:nvSpPr>
          <p:spPr bwMode="auto">
            <a:xfrm>
              <a:off x="3678"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3" name="Oval 57"/>
            <p:cNvSpPr>
              <a:spLocks noChangeArrowheads="1"/>
            </p:cNvSpPr>
            <p:nvPr/>
          </p:nvSpPr>
          <p:spPr bwMode="auto">
            <a:xfrm>
              <a:off x="3745" y="230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4" name="Oval 58"/>
            <p:cNvSpPr>
              <a:spLocks noChangeArrowheads="1"/>
            </p:cNvSpPr>
            <p:nvPr/>
          </p:nvSpPr>
          <p:spPr bwMode="auto">
            <a:xfrm>
              <a:off x="3652" y="224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5" name="Oval 59"/>
            <p:cNvSpPr>
              <a:spLocks noChangeArrowheads="1"/>
            </p:cNvSpPr>
            <p:nvPr/>
          </p:nvSpPr>
          <p:spPr bwMode="auto">
            <a:xfrm>
              <a:off x="3713" y="224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6" name="Oval 60"/>
            <p:cNvSpPr>
              <a:spLocks noChangeArrowheads="1"/>
            </p:cNvSpPr>
            <p:nvPr/>
          </p:nvSpPr>
          <p:spPr bwMode="auto">
            <a:xfrm>
              <a:off x="3649" y="235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7" name="Oval 61"/>
            <p:cNvSpPr>
              <a:spLocks noChangeArrowheads="1"/>
            </p:cNvSpPr>
            <p:nvPr/>
          </p:nvSpPr>
          <p:spPr bwMode="auto">
            <a:xfrm>
              <a:off x="3717" y="236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18" name="Group 62"/>
          <p:cNvGrpSpPr>
            <a:grpSpLocks/>
          </p:cNvGrpSpPr>
          <p:nvPr/>
        </p:nvGrpSpPr>
        <p:grpSpPr bwMode="auto">
          <a:xfrm>
            <a:off x="5916613" y="3419475"/>
            <a:ext cx="276225" cy="250825"/>
            <a:chOff x="3329" y="2085"/>
            <a:chExt cx="174" cy="158"/>
          </a:xfrm>
        </p:grpSpPr>
        <p:sp>
          <p:nvSpPr>
            <p:cNvPr id="685119" name="Oval 63"/>
            <p:cNvSpPr>
              <a:spLocks noChangeArrowheads="1"/>
            </p:cNvSpPr>
            <p:nvPr/>
          </p:nvSpPr>
          <p:spPr bwMode="auto">
            <a:xfrm>
              <a:off x="3329"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0" name="Oval 64"/>
            <p:cNvSpPr>
              <a:spLocks noChangeArrowheads="1"/>
            </p:cNvSpPr>
            <p:nvPr/>
          </p:nvSpPr>
          <p:spPr bwMode="auto">
            <a:xfrm>
              <a:off x="3393"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1" name="Oval 65"/>
            <p:cNvSpPr>
              <a:spLocks noChangeArrowheads="1"/>
            </p:cNvSpPr>
            <p:nvPr/>
          </p:nvSpPr>
          <p:spPr bwMode="auto">
            <a:xfrm>
              <a:off x="3460" y="21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2" name="Oval 66"/>
            <p:cNvSpPr>
              <a:spLocks noChangeArrowheads="1"/>
            </p:cNvSpPr>
            <p:nvPr/>
          </p:nvSpPr>
          <p:spPr bwMode="auto">
            <a:xfrm>
              <a:off x="3367" y="20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3" name="Oval 67"/>
            <p:cNvSpPr>
              <a:spLocks noChangeArrowheads="1"/>
            </p:cNvSpPr>
            <p:nvPr/>
          </p:nvSpPr>
          <p:spPr bwMode="auto">
            <a:xfrm>
              <a:off x="3428" y="208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4" name="Oval 68"/>
            <p:cNvSpPr>
              <a:spLocks noChangeArrowheads="1"/>
            </p:cNvSpPr>
            <p:nvPr/>
          </p:nvSpPr>
          <p:spPr bwMode="auto">
            <a:xfrm>
              <a:off x="3364" y="21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5" name="Oval 69"/>
            <p:cNvSpPr>
              <a:spLocks noChangeArrowheads="1"/>
            </p:cNvSpPr>
            <p:nvPr/>
          </p:nvSpPr>
          <p:spPr bwMode="auto">
            <a:xfrm>
              <a:off x="3432" y="22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26" name="Group 70"/>
          <p:cNvGrpSpPr>
            <a:grpSpLocks/>
          </p:cNvGrpSpPr>
          <p:nvPr/>
        </p:nvGrpSpPr>
        <p:grpSpPr bwMode="auto">
          <a:xfrm>
            <a:off x="5454650" y="3663950"/>
            <a:ext cx="276225" cy="250825"/>
            <a:chOff x="3038" y="2239"/>
            <a:chExt cx="174" cy="158"/>
          </a:xfrm>
        </p:grpSpPr>
        <p:sp>
          <p:nvSpPr>
            <p:cNvPr id="685127" name="Oval 71"/>
            <p:cNvSpPr>
              <a:spLocks noChangeArrowheads="1"/>
            </p:cNvSpPr>
            <p:nvPr/>
          </p:nvSpPr>
          <p:spPr bwMode="auto">
            <a:xfrm>
              <a:off x="3038"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8" name="Oval 72"/>
            <p:cNvSpPr>
              <a:spLocks noChangeArrowheads="1"/>
            </p:cNvSpPr>
            <p:nvPr/>
          </p:nvSpPr>
          <p:spPr bwMode="auto">
            <a:xfrm>
              <a:off x="3102"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9" name="Oval 73"/>
            <p:cNvSpPr>
              <a:spLocks noChangeArrowheads="1"/>
            </p:cNvSpPr>
            <p:nvPr/>
          </p:nvSpPr>
          <p:spPr bwMode="auto">
            <a:xfrm>
              <a:off x="3169" y="23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0" name="Oval 74"/>
            <p:cNvSpPr>
              <a:spLocks noChangeArrowheads="1"/>
            </p:cNvSpPr>
            <p:nvPr/>
          </p:nvSpPr>
          <p:spPr bwMode="auto">
            <a:xfrm>
              <a:off x="3076" y="22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1" name="Oval 75"/>
            <p:cNvSpPr>
              <a:spLocks noChangeArrowheads="1"/>
            </p:cNvSpPr>
            <p:nvPr/>
          </p:nvSpPr>
          <p:spPr bwMode="auto">
            <a:xfrm>
              <a:off x="3137" y="223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2" name="Oval 76"/>
            <p:cNvSpPr>
              <a:spLocks noChangeArrowheads="1"/>
            </p:cNvSpPr>
            <p:nvPr/>
          </p:nvSpPr>
          <p:spPr bwMode="auto">
            <a:xfrm>
              <a:off x="3073" y="235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3" name="Oval 77"/>
            <p:cNvSpPr>
              <a:spLocks noChangeArrowheads="1"/>
            </p:cNvSpPr>
            <p:nvPr/>
          </p:nvSpPr>
          <p:spPr bwMode="auto">
            <a:xfrm>
              <a:off x="3141" y="235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34" name="Group 78"/>
          <p:cNvGrpSpPr>
            <a:grpSpLocks/>
          </p:cNvGrpSpPr>
          <p:nvPr/>
        </p:nvGrpSpPr>
        <p:grpSpPr bwMode="auto">
          <a:xfrm>
            <a:off x="5454650" y="4187825"/>
            <a:ext cx="276225" cy="250825"/>
            <a:chOff x="3038" y="2569"/>
            <a:chExt cx="174" cy="158"/>
          </a:xfrm>
        </p:grpSpPr>
        <p:sp>
          <p:nvSpPr>
            <p:cNvPr id="685135" name="Oval 79"/>
            <p:cNvSpPr>
              <a:spLocks noChangeArrowheads="1"/>
            </p:cNvSpPr>
            <p:nvPr/>
          </p:nvSpPr>
          <p:spPr bwMode="auto">
            <a:xfrm>
              <a:off x="3038"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6" name="Oval 80"/>
            <p:cNvSpPr>
              <a:spLocks noChangeArrowheads="1"/>
            </p:cNvSpPr>
            <p:nvPr/>
          </p:nvSpPr>
          <p:spPr bwMode="auto">
            <a:xfrm>
              <a:off x="3102"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7" name="Oval 81"/>
            <p:cNvSpPr>
              <a:spLocks noChangeArrowheads="1"/>
            </p:cNvSpPr>
            <p:nvPr/>
          </p:nvSpPr>
          <p:spPr bwMode="auto">
            <a:xfrm>
              <a:off x="3169" y="263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8" name="Oval 82"/>
            <p:cNvSpPr>
              <a:spLocks noChangeArrowheads="1"/>
            </p:cNvSpPr>
            <p:nvPr/>
          </p:nvSpPr>
          <p:spPr bwMode="auto">
            <a:xfrm>
              <a:off x="3076" y="257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9" name="Oval 83"/>
            <p:cNvSpPr>
              <a:spLocks noChangeArrowheads="1"/>
            </p:cNvSpPr>
            <p:nvPr/>
          </p:nvSpPr>
          <p:spPr bwMode="auto">
            <a:xfrm>
              <a:off x="3137" y="256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0" name="Oval 84"/>
            <p:cNvSpPr>
              <a:spLocks noChangeArrowheads="1"/>
            </p:cNvSpPr>
            <p:nvPr/>
          </p:nvSpPr>
          <p:spPr bwMode="auto">
            <a:xfrm>
              <a:off x="3073" y="268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1" name="Oval 85"/>
            <p:cNvSpPr>
              <a:spLocks noChangeArrowheads="1"/>
            </p:cNvSpPr>
            <p:nvPr/>
          </p:nvSpPr>
          <p:spPr bwMode="auto">
            <a:xfrm>
              <a:off x="3141" y="268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42" name="Group 86"/>
          <p:cNvGrpSpPr>
            <a:grpSpLocks/>
          </p:cNvGrpSpPr>
          <p:nvPr/>
        </p:nvGrpSpPr>
        <p:grpSpPr bwMode="auto">
          <a:xfrm>
            <a:off x="5900738" y="4445000"/>
            <a:ext cx="276225" cy="250825"/>
            <a:chOff x="3319" y="2731"/>
            <a:chExt cx="174" cy="158"/>
          </a:xfrm>
        </p:grpSpPr>
        <p:sp>
          <p:nvSpPr>
            <p:cNvPr id="685143" name="Oval 87"/>
            <p:cNvSpPr>
              <a:spLocks noChangeArrowheads="1"/>
            </p:cNvSpPr>
            <p:nvPr/>
          </p:nvSpPr>
          <p:spPr bwMode="auto">
            <a:xfrm>
              <a:off x="3319"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4" name="Oval 88"/>
            <p:cNvSpPr>
              <a:spLocks noChangeArrowheads="1"/>
            </p:cNvSpPr>
            <p:nvPr/>
          </p:nvSpPr>
          <p:spPr bwMode="auto">
            <a:xfrm>
              <a:off x="3383"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5" name="Oval 89"/>
            <p:cNvSpPr>
              <a:spLocks noChangeArrowheads="1"/>
            </p:cNvSpPr>
            <p:nvPr/>
          </p:nvSpPr>
          <p:spPr bwMode="auto">
            <a:xfrm>
              <a:off x="3450" y="279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6" name="Oval 90"/>
            <p:cNvSpPr>
              <a:spLocks noChangeArrowheads="1"/>
            </p:cNvSpPr>
            <p:nvPr/>
          </p:nvSpPr>
          <p:spPr bwMode="auto">
            <a:xfrm>
              <a:off x="3357" y="273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7" name="Oval 91"/>
            <p:cNvSpPr>
              <a:spLocks noChangeArrowheads="1"/>
            </p:cNvSpPr>
            <p:nvPr/>
          </p:nvSpPr>
          <p:spPr bwMode="auto">
            <a:xfrm>
              <a:off x="3418" y="273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8" name="Oval 92"/>
            <p:cNvSpPr>
              <a:spLocks noChangeArrowheads="1"/>
            </p:cNvSpPr>
            <p:nvPr/>
          </p:nvSpPr>
          <p:spPr bwMode="auto">
            <a:xfrm>
              <a:off x="3354" y="28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9" name="Oval 93"/>
            <p:cNvSpPr>
              <a:spLocks noChangeArrowheads="1"/>
            </p:cNvSpPr>
            <p:nvPr/>
          </p:nvSpPr>
          <p:spPr bwMode="auto">
            <a:xfrm>
              <a:off x="3422" y="28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50" name="Group 94"/>
          <p:cNvGrpSpPr>
            <a:grpSpLocks/>
          </p:cNvGrpSpPr>
          <p:nvPr/>
        </p:nvGrpSpPr>
        <p:grpSpPr bwMode="auto">
          <a:xfrm>
            <a:off x="6357938" y="4191000"/>
            <a:ext cx="276225" cy="250825"/>
            <a:chOff x="3607" y="2571"/>
            <a:chExt cx="174" cy="158"/>
          </a:xfrm>
        </p:grpSpPr>
        <p:sp>
          <p:nvSpPr>
            <p:cNvPr id="685151" name="Oval 95"/>
            <p:cNvSpPr>
              <a:spLocks noChangeArrowheads="1"/>
            </p:cNvSpPr>
            <p:nvPr/>
          </p:nvSpPr>
          <p:spPr bwMode="auto">
            <a:xfrm>
              <a:off x="3607"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2" name="Oval 96"/>
            <p:cNvSpPr>
              <a:spLocks noChangeArrowheads="1"/>
            </p:cNvSpPr>
            <p:nvPr/>
          </p:nvSpPr>
          <p:spPr bwMode="auto">
            <a:xfrm>
              <a:off x="3671"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3" name="Oval 97"/>
            <p:cNvSpPr>
              <a:spLocks noChangeArrowheads="1"/>
            </p:cNvSpPr>
            <p:nvPr/>
          </p:nvSpPr>
          <p:spPr bwMode="auto">
            <a:xfrm>
              <a:off x="3738" y="263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4" name="Oval 98"/>
            <p:cNvSpPr>
              <a:spLocks noChangeArrowheads="1"/>
            </p:cNvSpPr>
            <p:nvPr/>
          </p:nvSpPr>
          <p:spPr bwMode="auto">
            <a:xfrm>
              <a:off x="3645" y="257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5" name="Oval 99"/>
            <p:cNvSpPr>
              <a:spLocks noChangeArrowheads="1"/>
            </p:cNvSpPr>
            <p:nvPr/>
          </p:nvSpPr>
          <p:spPr bwMode="auto">
            <a:xfrm>
              <a:off x="3706" y="257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6" name="Oval 100"/>
            <p:cNvSpPr>
              <a:spLocks noChangeArrowheads="1"/>
            </p:cNvSpPr>
            <p:nvPr/>
          </p:nvSpPr>
          <p:spPr bwMode="auto">
            <a:xfrm>
              <a:off x="3642" y="268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7" name="Oval 101"/>
            <p:cNvSpPr>
              <a:spLocks noChangeArrowheads="1"/>
            </p:cNvSpPr>
            <p:nvPr/>
          </p:nvSpPr>
          <p:spPr bwMode="auto">
            <a:xfrm>
              <a:off x="3710" y="268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158" name="Rectangle 102"/>
          <p:cNvSpPr>
            <a:spLocks noChangeArrowheads="1"/>
          </p:cNvSpPr>
          <p:nvPr/>
        </p:nvSpPr>
        <p:spPr bwMode="auto">
          <a:xfrm>
            <a:off x="6313488" y="2270125"/>
            <a:ext cx="889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外鞘</a:t>
            </a:r>
          </a:p>
        </p:txBody>
      </p:sp>
      <p:sp>
        <p:nvSpPr>
          <p:cNvPr id="685159" name="Rectangle 103"/>
          <p:cNvSpPr>
            <a:spLocks noChangeArrowheads="1"/>
          </p:cNvSpPr>
          <p:nvPr/>
        </p:nvSpPr>
        <p:spPr bwMode="auto">
          <a:xfrm>
            <a:off x="7400925" y="3586163"/>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160" name="Rectangle 104"/>
          <p:cNvSpPr>
            <a:spLocks noChangeArrowheads="1"/>
          </p:cNvSpPr>
          <p:nvPr/>
        </p:nvSpPr>
        <p:spPr bwMode="auto">
          <a:xfrm>
            <a:off x="7321550" y="4573588"/>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光纤束</a:t>
            </a:r>
          </a:p>
        </p:txBody>
      </p:sp>
      <p:sp>
        <p:nvSpPr>
          <p:cNvPr id="685161" name="Line 105"/>
          <p:cNvSpPr>
            <a:spLocks noChangeShapeType="1"/>
          </p:cNvSpPr>
          <p:nvPr/>
        </p:nvSpPr>
        <p:spPr bwMode="auto">
          <a:xfrm>
            <a:off x="6727825" y="4427538"/>
            <a:ext cx="587375" cy="27622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2" name="Line 106"/>
          <p:cNvSpPr>
            <a:spLocks noChangeShapeType="1"/>
          </p:cNvSpPr>
          <p:nvPr/>
        </p:nvSpPr>
        <p:spPr bwMode="auto">
          <a:xfrm flipV="1">
            <a:off x="6326188" y="3849688"/>
            <a:ext cx="1082675" cy="198437"/>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3" name="Line 107"/>
          <p:cNvSpPr>
            <a:spLocks noChangeShapeType="1"/>
          </p:cNvSpPr>
          <p:nvPr/>
        </p:nvSpPr>
        <p:spPr bwMode="auto">
          <a:xfrm flipV="1">
            <a:off x="6305550" y="2730500"/>
            <a:ext cx="190500" cy="373063"/>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4" name="Line 108"/>
          <p:cNvSpPr>
            <a:spLocks noChangeShapeType="1"/>
          </p:cNvSpPr>
          <p:nvPr/>
        </p:nvSpPr>
        <p:spPr bwMode="auto">
          <a:xfrm>
            <a:off x="3546475" y="3122613"/>
            <a:ext cx="2027238" cy="42703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5" name="Line 109"/>
          <p:cNvSpPr>
            <a:spLocks noChangeShapeType="1"/>
          </p:cNvSpPr>
          <p:nvPr/>
        </p:nvSpPr>
        <p:spPr bwMode="auto">
          <a:xfrm flipV="1">
            <a:off x="3622675" y="4033838"/>
            <a:ext cx="1951038" cy="26511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6" name="Text Box 1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val="930657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r>
              <a:rPr lang="zh-CN" altLang="en-US">
                <a:latin typeface="华文新魏" pitchFamily="2" charset="-122"/>
              </a:rPr>
              <a:t>光纤的特点</a:t>
            </a:r>
          </a:p>
        </p:txBody>
      </p:sp>
      <p:sp>
        <p:nvSpPr>
          <p:cNvPr id="686083" name="Rectangle 3"/>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latin typeface="华文新魏" pitchFamily="2" charset="-122"/>
              </a:rPr>
              <a:t>优点</a:t>
            </a:r>
          </a:p>
          <a:p>
            <a:pPr lvl="1">
              <a:lnSpc>
                <a:spcPct val="90000"/>
              </a:lnSpc>
            </a:pPr>
            <a:r>
              <a:rPr lang="zh-CN" altLang="en-US" sz="2400" dirty="0">
                <a:latin typeface="华文新魏" pitchFamily="2" charset="-122"/>
              </a:rPr>
              <a:t>高</a:t>
            </a:r>
            <a:r>
              <a:rPr lang="zh-CN" altLang="en-US" sz="2400" dirty="0" smtClean="0">
                <a:latin typeface="华文新魏" pitchFamily="2" charset="-122"/>
              </a:rPr>
              <a:t>带宽：理论</a:t>
            </a:r>
            <a:r>
              <a:rPr lang="en-US" altLang="zh-CN" sz="2400" dirty="0" smtClean="0">
                <a:latin typeface="华文新魏" pitchFamily="2" charset="-122"/>
              </a:rPr>
              <a:t>50Tbps</a:t>
            </a:r>
            <a:r>
              <a:rPr lang="zh-CN" altLang="en-US" sz="2400" dirty="0" smtClean="0">
                <a:latin typeface="华文新魏" pitchFamily="2" charset="-122"/>
              </a:rPr>
              <a:t>，现在</a:t>
            </a:r>
            <a:r>
              <a:rPr lang="en-US" altLang="zh-CN" sz="2400" dirty="0" smtClean="0">
                <a:latin typeface="华文新魏" pitchFamily="2" charset="-122"/>
              </a:rPr>
              <a:t>100Gbps</a:t>
            </a:r>
            <a:endParaRPr lang="zh-CN" altLang="en-US" sz="2400" dirty="0">
              <a:latin typeface="华文新魏" pitchFamily="2" charset="-122"/>
            </a:endParaRPr>
          </a:p>
          <a:p>
            <a:pPr lvl="1">
              <a:lnSpc>
                <a:spcPct val="90000"/>
              </a:lnSpc>
            </a:pPr>
            <a:r>
              <a:rPr lang="zh-CN" altLang="en-US" sz="2400" dirty="0">
                <a:latin typeface="华文新魏" pitchFamily="2" charset="-122"/>
              </a:rPr>
              <a:t>衰减</a:t>
            </a:r>
            <a:r>
              <a:rPr lang="zh-CN" altLang="en-US" sz="2400" dirty="0" smtClean="0">
                <a:latin typeface="华文新魏" pitchFamily="2" charset="-122"/>
              </a:rPr>
              <a:t>小：无需中继可达</a:t>
            </a:r>
            <a:r>
              <a:rPr lang="en-US" altLang="zh-CN" sz="2400" dirty="0" smtClean="0">
                <a:latin typeface="华文新魏" pitchFamily="2" charset="-122"/>
              </a:rPr>
              <a:t>100km</a:t>
            </a:r>
            <a:endParaRPr lang="zh-CN" altLang="en-US" sz="2400" dirty="0">
              <a:latin typeface="华文新魏" pitchFamily="2" charset="-122"/>
            </a:endParaRPr>
          </a:p>
          <a:p>
            <a:pPr lvl="1">
              <a:lnSpc>
                <a:spcPct val="90000"/>
              </a:lnSpc>
            </a:pPr>
            <a:r>
              <a:rPr lang="zh-CN" altLang="en-US" sz="2400" dirty="0">
                <a:latin typeface="华文新魏" pitchFamily="2" charset="-122"/>
              </a:rPr>
              <a:t>不受电磁干扰</a:t>
            </a:r>
          </a:p>
          <a:p>
            <a:pPr lvl="1">
              <a:lnSpc>
                <a:spcPct val="90000"/>
              </a:lnSpc>
            </a:pPr>
            <a:r>
              <a:rPr lang="zh-CN" altLang="en-US" sz="2400" dirty="0">
                <a:latin typeface="华文新魏" pitchFamily="2" charset="-122"/>
              </a:rPr>
              <a:t>很细且重量轻</a:t>
            </a:r>
          </a:p>
          <a:p>
            <a:pPr lvl="1">
              <a:lnSpc>
                <a:spcPct val="90000"/>
              </a:lnSpc>
            </a:pPr>
            <a:r>
              <a:rPr lang="zh-CN" altLang="en-US" sz="2400" dirty="0">
                <a:latin typeface="华文新魏" pitchFamily="2" charset="-122"/>
              </a:rPr>
              <a:t>安全性很高</a:t>
            </a:r>
            <a:endParaRPr lang="zh-CN" altLang="en-US" sz="2400" b="0" dirty="0">
              <a:latin typeface="华文新魏" pitchFamily="2" charset="-122"/>
            </a:endParaRPr>
          </a:p>
          <a:p>
            <a:pPr>
              <a:lnSpc>
                <a:spcPct val="90000"/>
              </a:lnSpc>
            </a:pPr>
            <a:r>
              <a:rPr lang="zh-CN" altLang="en-US" sz="2400" dirty="0" smtClean="0">
                <a:solidFill>
                  <a:srgbClr val="FF0000"/>
                </a:solidFill>
                <a:latin typeface="华文新魏" pitchFamily="2" charset="-122"/>
              </a:rPr>
              <a:t>缺点</a:t>
            </a:r>
            <a:r>
              <a:rPr lang="zh-CN" altLang="en-US" sz="2400" dirty="0" smtClean="0">
                <a:solidFill>
                  <a:schemeClr val="tx1"/>
                </a:solidFill>
                <a:latin typeface="华文新魏" pitchFamily="2" charset="-122"/>
              </a:rPr>
              <a:t>：相对陌生、</a:t>
            </a:r>
            <a:r>
              <a:rPr lang="zh-CN" altLang="en-US" sz="2400" dirty="0">
                <a:latin typeface="华文新魏" pitchFamily="2" charset="-122"/>
              </a:rPr>
              <a:t>易折断、单向传输、光纤</a:t>
            </a:r>
            <a:r>
              <a:rPr lang="zh-CN" altLang="en-US" sz="2400" dirty="0" smtClean="0">
                <a:latin typeface="华文新魏" pitchFamily="2" charset="-122"/>
              </a:rPr>
              <a:t>接口贵</a:t>
            </a:r>
            <a:endParaRPr lang="en-US" altLang="zh-CN" sz="2400" dirty="0" smtClean="0">
              <a:latin typeface="华文新魏" pitchFamily="2" charset="-122"/>
            </a:endParaRPr>
          </a:p>
          <a:p>
            <a:pPr>
              <a:lnSpc>
                <a:spcPct val="90000"/>
              </a:lnSpc>
            </a:pPr>
            <a:r>
              <a:rPr lang="zh-CN" altLang="en-US" sz="2400" dirty="0" smtClean="0">
                <a:solidFill>
                  <a:srgbClr val="FF0000"/>
                </a:solidFill>
                <a:latin typeface="华文新魏" pitchFamily="2" charset="-122"/>
              </a:rPr>
              <a:t>应用</a:t>
            </a:r>
            <a:r>
              <a:rPr lang="zh-CN" altLang="en-US" sz="2400" dirty="0" smtClean="0">
                <a:latin typeface="华文新魏" pitchFamily="2" charset="-122"/>
              </a:rPr>
              <a:t>：</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网络骨干的长途传输</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LAN</a:t>
            </a: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Internet</a:t>
            </a:r>
            <a:r>
              <a:rPr lang="zh-CN" altLang="en-US" sz="2400" dirty="0" smtClean="0">
                <a:latin typeface="华文新魏" pitchFamily="2" charset="-122"/>
              </a:rPr>
              <a:t>接入（</a:t>
            </a:r>
            <a:r>
              <a:rPr lang="en-US" altLang="zh-CN" sz="2400" dirty="0" smtClean="0">
                <a:latin typeface="华文新魏" pitchFamily="2" charset="-122"/>
              </a:rPr>
              <a:t>FTTH</a:t>
            </a:r>
            <a:r>
              <a:rPr lang="zh-CN" altLang="en-US" sz="2400" dirty="0" smtClean="0">
                <a:latin typeface="华文新魏" pitchFamily="2" charset="-122"/>
              </a:rPr>
              <a:t>）</a:t>
            </a:r>
            <a:endParaRPr lang="zh-CN" altLang="en-US" sz="2400" dirty="0"/>
          </a:p>
        </p:txBody>
      </p:sp>
      <p:sp>
        <p:nvSpPr>
          <p:cNvPr id="6860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60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val="2070857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Rectangle 4"/>
          <p:cNvSpPr>
            <a:spLocks noGrp="1" noChangeArrowheads="1"/>
          </p:cNvSpPr>
          <p:nvPr>
            <p:ph type="title"/>
          </p:nvPr>
        </p:nvSpPr>
        <p:spPr/>
        <p:txBody>
          <a:bodyPr/>
          <a:lstStyle/>
          <a:p>
            <a:r>
              <a:rPr lang="zh-CN" altLang="en-US"/>
              <a:t>数  据</a:t>
            </a:r>
          </a:p>
        </p:txBody>
      </p:sp>
      <p:sp>
        <p:nvSpPr>
          <p:cNvPr id="536581" name="Rectangle 5"/>
          <p:cNvSpPr>
            <a:spLocks noGrp="1" noChangeArrowheads="1"/>
          </p:cNvSpPr>
          <p:nvPr>
            <p:ph type="body" idx="1"/>
          </p:nvPr>
        </p:nvSpPr>
        <p:spPr/>
        <p:txBody>
          <a:bodyPr/>
          <a:lstStyle/>
          <a:p>
            <a:pPr>
              <a:lnSpc>
                <a:spcPct val="125000"/>
              </a:lnSpc>
              <a:buFont typeface="Wingdings" pitchFamily="2" charset="2"/>
              <a:buNone/>
            </a:pPr>
            <a:r>
              <a:rPr lang="zh-CN" altLang="en-US" sz="2800"/>
              <a:t>            数据是指描述物体的数字、字母或符号。通常有两类数据：</a:t>
            </a:r>
          </a:p>
          <a:p>
            <a:pPr>
              <a:lnSpc>
                <a:spcPct val="125000"/>
              </a:lnSpc>
            </a:pPr>
            <a:r>
              <a:rPr lang="zh-CN" altLang="en-US" sz="2800">
                <a:solidFill>
                  <a:srgbClr val="FF0000"/>
                </a:solidFill>
              </a:rPr>
              <a:t>模拟数据</a:t>
            </a:r>
          </a:p>
          <a:p>
            <a:pPr lvl="1">
              <a:lnSpc>
                <a:spcPct val="125000"/>
              </a:lnSpc>
            </a:pPr>
            <a:r>
              <a:rPr lang="zh-CN" altLang="en-US" sz="2400"/>
              <a:t>在某个区间内连续变化的值。例如声音和视频是幅度连续变化的波形，温度和压力（传感器收集的数据）也是连续变化的值。</a:t>
            </a:r>
          </a:p>
          <a:p>
            <a:pPr>
              <a:lnSpc>
                <a:spcPct val="125000"/>
              </a:lnSpc>
            </a:pPr>
            <a:r>
              <a:rPr lang="zh-CN" altLang="en-US" sz="2800">
                <a:solidFill>
                  <a:srgbClr val="FF0000"/>
                </a:solidFill>
              </a:rPr>
              <a:t>数字数据</a:t>
            </a:r>
          </a:p>
          <a:p>
            <a:pPr lvl="1">
              <a:lnSpc>
                <a:spcPct val="125000"/>
              </a:lnSpc>
            </a:pPr>
            <a:r>
              <a:rPr lang="zh-CN" altLang="en-US" sz="2400"/>
              <a:t>在某个区间内是离散的值。例如文本信息和整数等。</a:t>
            </a:r>
          </a:p>
        </p:txBody>
      </p:sp>
      <p:sp>
        <p:nvSpPr>
          <p:cNvPr id="5365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65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35108" y="3501008"/>
            <a:ext cx="7958138" cy="936104"/>
          </a:xfrm>
        </p:spPr>
        <p:txBody>
          <a:bodyPr/>
          <a:lstStyle/>
          <a:p>
            <a:r>
              <a:rPr lang="zh-CN" altLang="en-US" sz="2400" dirty="0" smtClean="0">
                <a:solidFill>
                  <a:srgbClr val="FC0404"/>
                </a:solidFill>
                <a:latin typeface="华文新魏" pitchFamily="2" charset="-122"/>
              </a:rPr>
              <a:t>光源：</a:t>
            </a:r>
            <a:r>
              <a:rPr lang="en-US" altLang="zh-CN" sz="2400" dirty="0" smtClean="0">
                <a:solidFill>
                  <a:srgbClr val="0000FF"/>
                </a:solidFill>
                <a:latin typeface="华文新魏" pitchFamily="2" charset="-122"/>
              </a:rPr>
              <a:t>LED</a:t>
            </a:r>
            <a:r>
              <a:rPr lang="zh-CN" altLang="en-US" sz="2400" dirty="0">
                <a:solidFill>
                  <a:srgbClr val="0000FF"/>
                </a:solidFill>
                <a:latin typeface="华文新魏" pitchFamily="2" charset="-122"/>
              </a:rPr>
              <a:t>（发光二极管）</a:t>
            </a:r>
            <a:r>
              <a:rPr lang="zh-CN" altLang="en-US" sz="2400" dirty="0">
                <a:latin typeface="华文新魏" pitchFamily="2" charset="-122"/>
              </a:rPr>
              <a:t>和</a:t>
            </a:r>
            <a:r>
              <a:rPr lang="zh-CN" altLang="en-US" sz="2400" dirty="0">
                <a:solidFill>
                  <a:srgbClr val="0000FF"/>
                </a:solidFill>
                <a:latin typeface="华文新魏" pitchFamily="2" charset="-122"/>
              </a:rPr>
              <a:t>半导体激光</a:t>
            </a:r>
            <a:r>
              <a:rPr lang="zh-CN" altLang="en-US" sz="2400" dirty="0">
                <a:latin typeface="华文新魏" pitchFamily="2" charset="-122"/>
              </a:rPr>
              <a:t>。调节光波的波长采用</a:t>
            </a:r>
            <a:r>
              <a:rPr lang="en-US" altLang="zh-CN" sz="2400" dirty="0" err="1">
                <a:latin typeface="华文新魏" pitchFamily="2" charset="-122"/>
              </a:rPr>
              <a:t>Fabry</a:t>
            </a:r>
            <a:r>
              <a:rPr lang="en-US" altLang="zh-CN" sz="2400" dirty="0">
                <a:latin typeface="华文新魏" pitchFamily="2" charset="-122"/>
              </a:rPr>
              <a:t>-Perot</a:t>
            </a:r>
            <a:r>
              <a:rPr lang="zh-CN" altLang="en-US" sz="2400" dirty="0">
                <a:latin typeface="华文新魏" pitchFamily="2" charset="-122"/>
              </a:rPr>
              <a:t>干涉计或</a:t>
            </a:r>
            <a:r>
              <a:rPr lang="en-US" altLang="zh-CN" sz="2400" dirty="0">
                <a:latin typeface="华文新魏" pitchFamily="2" charset="-122"/>
              </a:rPr>
              <a:t>Mach-</a:t>
            </a:r>
            <a:r>
              <a:rPr lang="en-US" altLang="zh-CN" sz="2400" dirty="0" err="1">
                <a:latin typeface="华文新魏" pitchFamily="2" charset="-122"/>
              </a:rPr>
              <a:t>Zehnder</a:t>
            </a:r>
            <a:r>
              <a:rPr lang="zh-CN" altLang="en-US" sz="2400" dirty="0">
                <a:latin typeface="华文新魏" pitchFamily="2" charset="-122"/>
              </a:rPr>
              <a:t>干涉计</a:t>
            </a:r>
            <a:r>
              <a:rPr lang="zh-CN" altLang="en-US" sz="2400" dirty="0" smtClean="0">
                <a:latin typeface="华文新魏" pitchFamily="2" charset="-122"/>
              </a:rPr>
              <a:t>。</a:t>
            </a:r>
            <a:endParaRPr lang="zh-CN" altLang="en-US" sz="2400" dirty="0">
              <a:latin typeface="华文新魏" pitchFamily="2" charset="-122"/>
            </a:endParaRPr>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7024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939" y="1844824"/>
            <a:ext cx="714849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366" y="4156144"/>
            <a:ext cx="6876058" cy="251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4667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09625" y="3861048"/>
            <a:ext cx="7958138" cy="2520702"/>
          </a:xfrm>
        </p:spPr>
        <p:txBody>
          <a:bodyPr/>
          <a:lstStyle/>
          <a:p>
            <a:r>
              <a:rPr lang="zh-CN" altLang="en-US" sz="2400" dirty="0" smtClean="0">
                <a:solidFill>
                  <a:srgbClr val="FC0404"/>
                </a:solidFill>
                <a:latin typeface="华文新魏" pitchFamily="2" charset="-122"/>
              </a:rPr>
              <a:t>检光器：</a:t>
            </a:r>
            <a:r>
              <a:rPr lang="zh-CN" altLang="en-US" sz="2400" dirty="0" smtClean="0">
                <a:latin typeface="华文新魏" pitchFamily="2" charset="-122"/>
              </a:rPr>
              <a:t>由</a:t>
            </a:r>
            <a:r>
              <a:rPr lang="zh-CN" altLang="en-US" sz="2400" dirty="0">
                <a:latin typeface="华文新魏" pitchFamily="2" charset="-122"/>
              </a:rPr>
              <a:t>光电二极管构成。</a:t>
            </a:r>
          </a:p>
          <a:p>
            <a:r>
              <a:rPr lang="zh-CN" altLang="en-US" sz="2400" dirty="0">
                <a:solidFill>
                  <a:srgbClr val="FC0404"/>
                </a:solidFill>
                <a:latin typeface="华文新魏" pitchFamily="2" charset="-122"/>
              </a:rPr>
              <a:t>传输</a:t>
            </a:r>
            <a:r>
              <a:rPr lang="zh-CN" altLang="en-US" sz="2400" dirty="0" smtClean="0">
                <a:solidFill>
                  <a:srgbClr val="FC0404"/>
                </a:solidFill>
                <a:latin typeface="华文新魏" pitchFamily="2" charset="-122"/>
              </a:rPr>
              <a:t>介质：</a:t>
            </a:r>
            <a:r>
              <a:rPr lang="zh-CN" altLang="en-US" sz="2400" dirty="0" smtClean="0">
                <a:latin typeface="华文新魏" pitchFamily="2" charset="-122"/>
              </a:rPr>
              <a:t>光纤</a:t>
            </a:r>
            <a:r>
              <a:rPr lang="zh-CN" altLang="en-US" sz="2400" dirty="0">
                <a:latin typeface="华文新魏" pitchFamily="2" charset="-122"/>
              </a:rPr>
              <a:t>。光纤的连接方式有：</a:t>
            </a:r>
          </a:p>
          <a:p>
            <a:pPr lvl="1"/>
            <a:r>
              <a:rPr lang="zh-CN" altLang="en-US" sz="2400" dirty="0">
                <a:solidFill>
                  <a:schemeClr val="tx2"/>
                </a:solidFill>
                <a:latin typeface="华文新魏" pitchFamily="2" charset="-122"/>
              </a:rPr>
              <a:t>接入连接头并插入光纤</a:t>
            </a:r>
            <a:r>
              <a:rPr lang="zh-CN" altLang="en-US" sz="2400" dirty="0" smtClean="0">
                <a:solidFill>
                  <a:schemeClr val="tx2"/>
                </a:solidFill>
                <a:latin typeface="华文新魏" pitchFamily="2" charset="-122"/>
              </a:rPr>
              <a:t>插座（</a:t>
            </a:r>
            <a:r>
              <a:rPr lang="en-US" altLang="zh-CN" sz="2400" dirty="0" smtClean="0">
                <a:solidFill>
                  <a:schemeClr val="tx2"/>
                </a:solidFill>
                <a:latin typeface="华文新魏" pitchFamily="2" charset="-122"/>
              </a:rPr>
              <a:t>10%</a:t>
            </a:r>
            <a:r>
              <a:rPr lang="zh-CN" altLang="en-US" sz="2400" dirty="0" smtClean="0">
                <a:solidFill>
                  <a:schemeClr val="tx2"/>
                </a:solidFill>
                <a:latin typeface="华文新魏" pitchFamily="2" charset="-122"/>
              </a:rPr>
              <a:t>～</a:t>
            </a:r>
            <a:r>
              <a:rPr lang="en-US" altLang="zh-CN" sz="2400" dirty="0" smtClean="0">
                <a:solidFill>
                  <a:schemeClr val="tx2"/>
                </a:solidFill>
                <a:latin typeface="华文新魏" pitchFamily="2" charset="-122"/>
              </a:rPr>
              <a:t>20%</a:t>
            </a:r>
            <a:r>
              <a:rPr lang="zh-CN" altLang="en-US" sz="2400" dirty="0" smtClean="0">
                <a:solidFill>
                  <a:schemeClr val="tx2"/>
                </a:solidFill>
                <a:latin typeface="华文新魏" pitchFamily="2" charset="-122"/>
              </a:rPr>
              <a:t>的损失）</a:t>
            </a:r>
            <a:endParaRPr lang="zh-CN" altLang="en-US" sz="2400" dirty="0">
              <a:solidFill>
                <a:schemeClr val="tx2"/>
              </a:solidFill>
              <a:latin typeface="华文新魏" pitchFamily="2" charset="-122"/>
            </a:endParaRPr>
          </a:p>
          <a:p>
            <a:pPr lvl="1"/>
            <a:r>
              <a:rPr lang="zh-CN" altLang="en-US" sz="2400" dirty="0">
                <a:solidFill>
                  <a:schemeClr val="tx2"/>
                </a:solidFill>
                <a:latin typeface="华文新魏" pitchFamily="2" charset="-122"/>
              </a:rPr>
              <a:t>用机械方法将其结合（</a:t>
            </a:r>
            <a:r>
              <a:rPr lang="en-US" altLang="zh-CN" sz="2400" dirty="0">
                <a:solidFill>
                  <a:schemeClr val="tx2"/>
                </a:solidFill>
                <a:latin typeface="华文新魏" pitchFamily="2" charset="-122"/>
              </a:rPr>
              <a:t>10</a:t>
            </a:r>
            <a:r>
              <a:rPr lang="en-US" altLang="zh-CN" sz="2400" dirty="0" smtClean="0">
                <a:solidFill>
                  <a:schemeClr val="tx2"/>
                </a:solidFill>
                <a:latin typeface="华文新魏" pitchFamily="2" charset="-122"/>
              </a:rPr>
              <a:t>%</a:t>
            </a:r>
            <a:r>
              <a:rPr lang="zh-CN" altLang="en-US" sz="2400" dirty="0" smtClean="0">
                <a:solidFill>
                  <a:schemeClr val="tx2"/>
                </a:solidFill>
                <a:latin typeface="华文新魏" pitchFamily="2" charset="-122"/>
              </a:rPr>
              <a:t>的</a:t>
            </a:r>
            <a:r>
              <a:rPr lang="zh-CN" altLang="en-US" sz="2400" dirty="0">
                <a:solidFill>
                  <a:schemeClr val="tx2"/>
                </a:solidFill>
                <a:latin typeface="华文新魏" pitchFamily="2" charset="-122"/>
              </a:rPr>
              <a:t>损失</a:t>
            </a:r>
            <a:r>
              <a:rPr lang="zh-CN" altLang="en-US" sz="2400" dirty="0" smtClean="0">
                <a:solidFill>
                  <a:schemeClr val="tx2"/>
                </a:solidFill>
                <a:latin typeface="华文新魏" pitchFamily="2" charset="-122"/>
              </a:rPr>
              <a:t>）</a:t>
            </a:r>
            <a:endParaRPr lang="zh-CN" altLang="en-US" sz="2400" dirty="0">
              <a:solidFill>
                <a:schemeClr val="tx2"/>
              </a:solidFill>
              <a:latin typeface="华文新魏" pitchFamily="2" charset="-122"/>
            </a:endParaRPr>
          </a:p>
          <a:p>
            <a:pPr lvl="1"/>
            <a:r>
              <a:rPr lang="zh-CN" altLang="en-US" sz="2400" dirty="0">
                <a:solidFill>
                  <a:schemeClr val="tx2"/>
                </a:solidFill>
                <a:latin typeface="华文新魏" pitchFamily="2" charset="-122"/>
              </a:rPr>
              <a:t>用融合方法进行坚实的连接</a:t>
            </a:r>
            <a:endParaRPr lang="zh-CN" altLang="en-US" sz="2400" dirty="0"/>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7024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248" y="1889345"/>
            <a:ext cx="7190184" cy="173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773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a:latin typeface="华文新魏" pitchFamily="2" charset="-122"/>
              </a:rPr>
              <a:t>光缆连接器</a:t>
            </a:r>
          </a:p>
        </p:txBody>
      </p:sp>
      <p:sp>
        <p:nvSpPr>
          <p:cNvPr id="6891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89157" name="Picture 5"/>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00113" y="2349500"/>
            <a:ext cx="7650162"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91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32421879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zh-CN" altLang="en-US">
                <a:latin typeface="华文新魏" pitchFamily="2" charset="-122"/>
              </a:rPr>
              <a:t>环型光纤网络</a:t>
            </a:r>
          </a:p>
        </p:txBody>
      </p:sp>
      <p:sp>
        <p:nvSpPr>
          <p:cNvPr id="690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01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90182" name="Picture 6" descr="2-09"/>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755650" y="1484313"/>
            <a:ext cx="806450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690183" name="Picture 7"/>
          <p:cNvPicPr>
            <a:picLocks noChangeAspect="1" noChangeArrowheads="1"/>
          </p:cNvPicPr>
          <p:nvPr/>
        </p:nvPicPr>
        <p:blipFill>
          <a:blip r:embed="rId7">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1042988" y="4581525"/>
            <a:ext cx="31670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85" name="AutoShape 9"/>
          <p:cNvSpPr>
            <a:spLocks noChangeArrowheads="1"/>
          </p:cNvSpPr>
          <p:nvPr/>
        </p:nvSpPr>
        <p:spPr bwMode="auto">
          <a:xfrm>
            <a:off x="6516688" y="4581525"/>
            <a:ext cx="1439862" cy="504825"/>
          </a:xfrm>
          <a:prstGeom prst="wedgeEllipseCallout">
            <a:avLst>
              <a:gd name="adj1" fmla="val -43056"/>
              <a:gd name="adj2" fmla="val -273583"/>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有源接口</a:t>
            </a:r>
          </a:p>
        </p:txBody>
      </p:sp>
      <p:sp>
        <p:nvSpPr>
          <p:cNvPr id="690186" name="AutoShape 10"/>
          <p:cNvSpPr>
            <a:spLocks noChangeArrowheads="1"/>
          </p:cNvSpPr>
          <p:nvPr/>
        </p:nvSpPr>
        <p:spPr bwMode="auto">
          <a:xfrm>
            <a:off x="3779838" y="5661025"/>
            <a:ext cx="1439862" cy="504825"/>
          </a:xfrm>
          <a:prstGeom prst="wedgeEllipseCallout">
            <a:avLst>
              <a:gd name="adj1" fmla="val -95866"/>
              <a:gd name="adj2" fmla="val -111005"/>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无源接口</a:t>
            </a:r>
          </a:p>
        </p:txBody>
      </p:sp>
    </p:spTree>
    <p:extLst>
      <p:ext uri="{BB962C8B-B14F-4D97-AF65-F5344CB8AC3E}">
        <p14:creationId xmlns:p14="http://schemas.microsoft.com/office/powerpoint/2010/main" val="70407151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0185"/>
                                        </p:tgtEl>
                                        <p:attrNameLst>
                                          <p:attrName>style.visibility</p:attrName>
                                        </p:attrNameLst>
                                      </p:cBhvr>
                                      <p:to>
                                        <p:strVal val="visible"/>
                                      </p:to>
                                    </p:set>
                                    <p:anim calcmode="lin" valueType="num">
                                      <p:cBhvr additive="base">
                                        <p:cTn id="7" dur="500" fill="hold"/>
                                        <p:tgtEl>
                                          <p:spTgt spid="690185"/>
                                        </p:tgtEl>
                                        <p:attrNameLst>
                                          <p:attrName>ppt_x</p:attrName>
                                        </p:attrNameLst>
                                      </p:cBhvr>
                                      <p:tavLst>
                                        <p:tav tm="0">
                                          <p:val>
                                            <p:strVal val="#ppt_x"/>
                                          </p:val>
                                        </p:tav>
                                        <p:tav tm="100000">
                                          <p:val>
                                            <p:strVal val="#ppt_x"/>
                                          </p:val>
                                        </p:tav>
                                      </p:tavLst>
                                    </p:anim>
                                    <p:anim calcmode="lin" valueType="num">
                                      <p:cBhvr additive="base">
                                        <p:cTn id="8" dur="500" fill="hold"/>
                                        <p:tgtEl>
                                          <p:spTgt spid="6901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90186"/>
                                        </p:tgtEl>
                                        <p:attrNameLst>
                                          <p:attrName>style.visibility</p:attrName>
                                        </p:attrNameLst>
                                      </p:cBhvr>
                                      <p:to>
                                        <p:strVal val="visible"/>
                                      </p:to>
                                    </p:set>
                                    <p:animEffect transition="in" filter="dissolve">
                                      <p:cBhvr>
                                        <p:cTn id="13" dur="500"/>
                                        <p:tgtEl>
                                          <p:spTgt spid="690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5" grpId="0" animBg="1"/>
      <p:bldP spid="69018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zh-CN" altLang="en-US">
                <a:latin typeface="华文新魏" pitchFamily="2" charset="-122"/>
              </a:rPr>
              <a:t>接  口</a:t>
            </a:r>
          </a:p>
        </p:txBody>
      </p:sp>
      <p:sp>
        <p:nvSpPr>
          <p:cNvPr id="691203" name="Rectangle 3"/>
          <p:cNvSpPr>
            <a:spLocks noGrp="1" noChangeArrowheads="1"/>
          </p:cNvSpPr>
          <p:nvPr>
            <p:ph type="body" idx="1"/>
          </p:nvPr>
        </p:nvSpPr>
        <p:spPr>
          <a:xfrm>
            <a:off x="809625" y="1773238"/>
            <a:ext cx="7958138" cy="4824412"/>
          </a:xfrm>
        </p:spPr>
        <p:txBody>
          <a:bodyPr/>
          <a:lstStyle/>
          <a:p>
            <a:pPr>
              <a:lnSpc>
                <a:spcPct val="95000"/>
              </a:lnSpc>
            </a:pPr>
            <a:r>
              <a:rPr lang="zh-CN" altLang="en-US" dirty="0">
                <a:solidFill>
                  <a:srgbClr val="FC0404"/>
                </a:solidFill>
                <a:latin typeface="华文新魏" pitchFamily="2" charset="-122"/>
              </a:rPr>
              <a:t>有源接口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接口故障影响整个环路，网络崩溃；</a:t>
            </a:r>
          </a:p>
          <a:p>
            <a:pPr lvl="1">
              <a:lnSpc>
                <a:spcPct val="95000"/>
              </a:lnSpc>
            </a:pPr>
            <a:r>
              <a:rPr lang="zh-CN" altLang="en-US" dirty="0">
                <a:latin typeface="华文新魏" pitchFamily="2" charset="-122"/>
              </a:rPr>
              <a:t>接入的计算机数量和总环长无限制。</a:t>
            </a:r>
          </a:p>
          <a:p>
            <a:pPr>
              <a:lnSpc>
                <a:spcPct val="95000"/>
              </a:lnSpc>
            </a:pPr>
            <a:r>
              <a:rPr lang="zh-CN" altLang="en-US" dirty="0">
                <a:solidFill>
                  <a:srgbClr val="FC0404"/>
                </a:solidFill>
                <a:latin typeface="华文新魏" pitchFamily="2" charset="-122"/>
              </a:rPr>
              <a:t>无源接口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接口故障只影响该计算机，不影响整个环路的运行；</a:t>
            </a:r>
          </a:p>
          <a:p>
            <a:pPr lvl="1">
              <a:lnSpc>
                <a:spcPct val="95000"/>
              </a:lnSpc>
            </a:pPr>
            <a:r>
              <a:rPr lang="zh-CN" altLang="en-US" dirty="0">
                <a:latin typeface="华文新魏" pitchFamily="2" charset="-122"/>
              </a:rPr>
              <a:t>接入的计算机数量和总环长有限制。</a:t>
            </a:r>
            <a:endParaRPr lang="zh-CN" altLang="en-US" dirty="0"/>
          </a:p>
        </p:txBody>
      </p:sp>
      <p:sp>
        <p:nvSpPr>
          <p:cNvPr id="691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1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42034342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r>
              <a:rPr lang="zh-CN" altLang="en-US">
                <a:latin typeface="华文新魏" pitchFamily="2" charset="-122"/>
              </a:rPr>
              <a:t>星型光纤网络</a:t>
            </a:r>
          </a:p>
        </p:txBody>
      </p:sp>
      <p:sp>
        <p:nvSpPr>
          <p:cNvPr id="692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92229" name="Picture 5" descr="2-10"/>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16013" y="1700213"/>
            <a:ext cx="7416800" cy="4773612"/>
          </a:xfrm>
          <a:prstGeom prst="rect">
            <a:avLst/>
          </a:prstGeom>
          <a:noFill/>
          <a:extLst>
            <a:ext uri="{909E8E84-426E-40DD-AFC4-6F175D3DCCD1}">
              <a14:hiddenFill xmlns:a14="http://schemas.microsoft.com/office/drawing/2010/main">
                <a:solidFill>
                  <a:srgbClr val="FFFFFF"/>
                </a:solidFill>
              </a14:hiddenFill>
            </a:ext>
          </a:extLst>
        </p:spPr>
      </p:pic>
      <p:sp>
        <p:nvSpPr>
          <p:cNvPr id="6922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41353635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zh-CN" altLang="en-US">
                <a:latin typeface="华文新魏" pitchFamily="2" charset="-122"/>
              </a:rPr>
              <a:t>电磁波</a:t>
            </a:r>
          </a:p>
        </p:txBody>
      </p:sp>
      <p:sp>
        <p:nvSpPr>
          <p:cNvPr id="657411" name="Rectangle 3"/>
          <p:cNvSpPr>
            <a:spLocks noGrp="1" noChangeArrowheads="1"/>
          </p:cNvSpPr>
          <p:nvPr>
            <p:ph type="body" idx="1"/>
          </p:nvPr>
        </p:nvSpPr>
        <p:spPr>
          <a:xfrm>
            <a:off x="809625" y="1773238"/>
            <a:ext cx="7958138" cy="4679950"/>
          </a:xfrm>
        </p:spPr>
        <p:txBody>
          <a:bodyPr/>
          <a:lstStyle/>
          <a:p>
            <a:pPr>
              <a:lnSpc>
                <a:spcPct val="110000"/>
              </a:lnSpc>
            </a:pPr>
            <a:r>
              <a:rPr lang="zh-CN" altLang="en-US" sz="2400" dirty="0" smtClean="0">
                <a:solidFill>
                  <a:srgbClr val="FF0000"/>
                </a:solidFill>
                <a:latin typeface="+mn-ea"/>
              </a:rPr>
              <a:t>电磁波频率</a:t>
            </a:r>
            <a:r>
              <a:rPr lang="zh-CN" altLang="en-US" sz="2400" dirty="0" smtClean="0">
                <a:solidFill>
                  <a:schemeClr val="tx1"/>
                </a:solidFill>
                <a:latin typeface="+mn-ea"/>
              </a:rPr>
              <a:t>：每秒振动的次数，记为</a:t>
            </a:r>
            <a:r>
              <a:rPr lang="en-US" altLang="zh-CN" sz="2400" dirty="0" smtClean="0">
                <a:solidFill>
                  <a:schemeClr val="tx1"/>
                </a:solidFill>
              </a:rPr>
              <a:t>f</a:t>
            </a:r>
            <a:r>
              <a:rPr lang="zh-CN" altLang="en-US" sz="2400" dirty="0" smtClean="0">
                <a:solidFill>
                  <a:schemeClr val="tx1"/>
                </a:solidFill>
              </a:rPr>
              <a:t>（</a:t>
            </a:r>
            <a:r>
              <a:rPr lang="en-US" altLang="zh-CN" sz="2400" dirty="0" smtClean="0">
                <a:solidFill>
                  <a:schemeClr val="tx1"/>
                </a:solidFill>
              </a:rPr>
              <a:t>Hz</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zh-CN" altLang="en-US" sz="2400" dirty="0" smtClean="0">
                <a:solidFill>
                  <a:srgbClr val="FF0000"/>
                </a:solidFill>
                <a:latin typeface="+mn-ea"/>
              </a:rPr>
              <a:t>电磁波波长：</a:t>
            </a:r>
            <a:r>
              <a:rPr lang="zh-CN" altLang="en-US" sz="2400" dirty="0" smtClean="0">
                <a:latin typeface="+mn-ea"/>
              </a:rPr>
              <a:t>两</a:t>
            </a:r>
            <a:r>
              <a:rPr lang="zh-CN" altLang="en-US" sz="2400" dirty="0">
                <a:latin typeface="+mn-ea"/>
              </a:rPr>
              <a:t>相邻</a:t>
            </a:r>
            <a:r>
              <a:rPr lang="zh-CN" altLang="en-US" sz="2400" dirty="0" smtClean="0">
                <a:latin typeface="+mn-ea"/>
              </a:rPr>
              <a:t>波峰</a:t>
            </a:r>
            <a:r>
              <a:rPr lang="en-US" altLang="zh-CN" sz="2400" dirty="0" smtClean="0">
                <a:latin typeface="+mn-ea"/>
              </a:rPr>
              <a:t>/</a:t>
            </a:r>
            <a:r>
              <a:rPr lang="zh-CN" altLang="en-US" sz="2400" dirty="0" smtClean="0">
                <a:latin typeface="+mn-ea"/>
              </a:rPr>
              <a:t>波谷</a:t>
            </a:r>
            <a:r>
              <a:rPr lang="zh-CN" altLang="en-US" sz="2400" dirty="0">
                <a:latin typeface="+mn-ea"/>
              </a:rPr>
              <a:t>间距离，记为</a:t>
            </a:r>
            <a:r>
              <a:rPr lang="en-US" altLang="zh-CN" sz="2400" dirty="0">
                <a:latin typeface="+mn-ea"/>
              </a:rPr>
              <a:t>λ</a:t>
            </a:r>
            <a:r>
              <a:rPr lang="zh-CN" altLang="en-US" sz="2400" dirty="0">
                <a:latin typeface="+mn-ea"/>
              </a:rPr>
              <a:t>。</a:t>
            </a:r>
          </a:p>
          <a:p>
            <a:pPr>
              <a:lnSpc>
                <a:spcPct val="110000"/>
              </a:lnSpc>
            </a:pPr>
            <a:r>
              <a:rPr lang="zh-CN" altLang="en-US" sz="2400" dirty="0">
                <a:solidFill>
                  <a:srgbClr val="FF0000"/>
                </a:solidFill>
                <a:latin typeface="+mn-ea"/>
              </a:rPr>
              <a:t>电磁波传播速率</a:t>
            </a:r>
          </a:p>
          <a:p>
            <a:pPr lvl="1">
              <a:lnSpc>
                <a:spcPct val="110000"/>
              </a:lnSpc>
            </a:pPr>
            <a:r>
              <a:rPr lang="zh-CN" altLang="en-US" sz="2400" dirty="0">
                <a:solidFill>
                  <a:srgbClr val="0000FF"/>
                </a:solidFill>
                <a:latin typeface="+mn-ea"/>
              </a:rPr>
              <a:t>在真空中</a:t>
            </a:r>
          </a:p>
          <a:p>
            <a:pPr lvl="1">
              <a:lnSpc>
                <a:spcPct val="110000"/>
              </a:lnSpc>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a:t>
            </a:r>
            <a:r>
              <a:rPr lang="en-US" altLang="zh-CN" sz="2400" dirty="0"/>
              <a:t>3×10</a:t>
            </a:r>
            <a:r>
              <a:rPr lang="en-US" altLang="zh-CN" sz="2400" baseline="30000" dirty="0"/>
              <a:t>8</a:t>
            </a:r>
            <a:r>
              <a:rPr lang="en-US" altLang="zh-CN" sz="2400" dirty="0"/>
              <a:t>m/s</a:t>
            </a:r>
            <a:r>
              <a:rPr lang="zh-CN" altLang="en-US" sz="2400" dirty="0" smtClean="0">
                <a:latin typeface="+mn-ea"/>
              </a:rPr>
              <a:t>），</a:t>
            </a:r>
            <a:r>
              <a:rPr lang="zh-CN" altLang="en-US" sz="2400" dirty="0">
                <a:latin typeface="+mn-ea"/>
              </a:rPr>
              <a:t>与频率</a:t>
            </a:r>
            <a:r>
              <a:rPr lang="zh-CN" altLang="en-US" sz="2400" dirty="0" smtClean="0">
                <a:latin typeface="+mn-ea"/>
              </a:rPr>
              <a:t>无关。</a:t>
            </a:r>
            <a:endParaRPr lang="zh-CN" altLang="en-US" sz="2400" dirty="0">
              <a:latin typeface="+mn-ea"/>
            </a:endParaRPr>
          </a:p>
          <a:p>
            <a:pPr lvl="1">
              <a:lnSpc>
                <a:spcPct val="110000"/>
              </a:lnSpc>
            </a:pPr>
            <a:r>
              <a:rPr lang="zh-CN" altLang="en-US" sz="2400" dirty="0">
                <a:solidFill>
                  <a:srgbClr val="0000FF"/>
                </a:solidFill>
                <a:latin typeface="+mn-ea"/>
              </a:rPr>
              <a:t>在铜线和光纤中</a:t>
            </a:r>
          </a:p>
          <a:p>
            <a:pPr lvl="1">
              <a:lnSpc>
                <a:spcPct val="110000"/>
              </a:lnSpc>
              <a:buFont typeface="Wingdings" pitchFamily="2" charset="2"/>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的</a:t>
            </a:r>
            <a:r>
              <a:rPr lang="en-US" altLang="zh-CN" sz="2400" dirty="0"/>
              <a:t>2/3</a:t>
            </a:r>
            <a:r>
              <a:rPr lang="zh-CN" altLang="en-US" sz="2400" dirty="0">
                <a:latin typeface="+mn-ea"/>
              </a:rPr>
              <a:t>，且与频率有关。</a:t>
            </a:r>
          </a:p>
          <a:p>
            <a:pPr>
              <a:lnSpc>
                <a:spcPct val="110000"/>
              </a:lnSpc>
            </a:pPr>
            <a:r>
              <a:rPr lang="zh-CN" altLang="en-US" sz="2400" dirty="0">
                <a:solidFill>
                  <a:srgbClr val="FF0000"/>
                </a:solidFill>
                <a:latin typeface="+mn-ea"/>
              </a:rPr>
              <a:t>波长和频率的关系</a:t>
            </a:r>
          </a:p>
          <a:p>
            <a:pPr lvl="1">
              <a:lnSpc>
                <a:spcPct val="110000"/>
              </a:lnSpc>
            </a:pPr>
            <a:r>
              <a:rPr lang="en-US" altLang="zh-CN" sz="2400" dirty="0" err="1" smtClean="0">
                <a:latin typeface="+mn-ea"/>
              </a:rPr>
              <a:t>λf</a:t>
            </a:r>
            <a:r>
              <a:rPr lang="en-US" altLang="zh-CN" sz="2400" dirty="0" smtClean="0">
                <a:latin typeface="+mn-ea"/>
              </a:rPr>
              <a:t>=c    </a:t>
            </a:r>
            <a:r>
              <a:rPr lang="zh-CN" altLang="en-US" sz="2400" dirty="0" smtClean="0">
                <a:latin typeface="+mn-ea"/>
              </a:rPr>
              <a:t>（</a:t>
            </a:r>
            <a:r>
              <a:rPr lang="en-US" altLang="zh-CN" sz="2400" dirty="0" smtClean="0">
                <a:latin typeface="+mn-ea"/>
              </a:rPr>
              <a:t>c</a:t>
            </a:r>
            <a:r>
              <a:rPr lang="zh-CN" altLang="en-US" sz="2400" dirty="0" smtClean="0">
                <a:latin typeface="+mn-ea"/>
              </a:rPr>
              <a:t>为真空中光速）</a:t>
            </a:r>
            <a:endParaRPr lang="zh-CN" altLang="en-US" sz="2400" dirty="0">
              <a:latin typeface="+mn-ea"/>
            </a:endParaRPr>
          </a:p>
        </p:txBody>
      </p:sp>
      <p:sp>
        <p:nvSpPr>
          <p:cNvPr id="6574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741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val="3078092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a:latin typeface="华文新魏" pitchFamily="2" charset="-122"/>
              </a:rPr>
              <a:t>电磁波谱</a:t>
            </a:r>
          </a:p>
        </p:txBody>
      </p:sp>
      <p:sp>
        <p:nvSpPr>
          <p:cNvPr id="698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98472" name="Picture 104" descr="2-11"/>
          <p:cNvPicPr>
            <a:picLocks noChangeAspect="1" noChangeArrowheads="1"/>
          </p:cNvPicPr>
          <p:nvPr/>
        </p:nvPicPr>
        <p:blipFill>
          <a:blip r:embed="rId5">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827088" y="1844675"/>
            <a:ext cx="7848600" cy="4391025"/>
          </a:xfrm>
          <a:prstGeom prst="rect">
            <a:avLst/>
          </a:prstGeom>
          <a:noFill/>
          <a:extLst>
            <a:ext uri="{909E8E84-426E-40DD-AFC4-6F175D3DCCD1}">
              <a14:hiddenFill xmlns:a14="http://schemas.microsoft.com/office/drawing/2010/main">
                <a:solidFill>
                  <a:srgbClr val="FFFFFF"/>
                </a:solidFill>
              </a14:hiddenFill>
            </a:ext>
          </a:extLst>
        </p:spPr>
      </p:pic>
      <p:sp>
        <p:nvSpPr>
          <p:cNvPr id="698473" name="Text Box 10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val="4710843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zh-CN" altLang="en-US" dirty="0" smtClean="0">
                <a:latin typeface="华文新魏" pitchFamily="2" charset="-122"/>
              </a:rPr>
              <a:t>电磁波频段</a:t>
            </a:r>
            <a:endParaRPr lang="zh-CN" altLang="en-US" dirty="0">
              <a:latin typeface="华文新魏" pitchFamily="2" charset="-122"/>
            </a:endParaRPr>
          </a:p>
        </p:txBody>
      </p:sp>
      <p:sp>
        <p:nvSpPr>
          <p:cNvPr id="699397" name="Rectangle 5"/>
          <p:cNvSpPr>
            <a:spLocks noGrp="1" noChangeArrowheads="1"/>
          </p:cNvSpPr>
          <p:nvPr>
            <p:ph type="body" sz="half" idx="1"/>
          </p:nvPr>
        </p:nvSpPr>
        <p:spPr>
          <a:xfrm>
            <a:off x="809625" y="1773238"/>
            <a:ext cx="7939088" cy="4608512"/>
          </a:xfrm>
        </p:spPr>
        <p:txBody>
          <a:bodyPr/>
          <a:lstStyle/>
          <a:p>
            <a:pPr>
              <a:lnSpc>
                <a:spcPct val="130000"/>
              </a:lnSpc>
            </a:pPr>
            <a:r>
              <a:rPr lang="zh-CN" altLang="en-US" sz="2400" dirty="0">
                <a:solidFill>
                  <a:srgbClr val="FF0000"/>
                </a:solidFill>
                <a:latin typeface="+mn-ea"/>
              </a:rPr>
              <a:t>什么</a:t>
            </a:r>
            <a:r>
              <a:rPr lang="zh-CN" altLang="en-US" sz="2400" dirty="0" smtClean="0">
                <a:solidFill>
                  <a:srgbClr val="FF0000"/>
                </a:solidFill>
                <a:latin typeface="+mn-ea"/>
              </a:rPr>
              <a:t>是频段？</a:t>
            </a:r>
            <a:endParaRPr lang="zh-CN" altLang="en-US" sz="2400" dirty="0">
              <a:solidFill>
                <a:srgbClr val="FF0000"/>
              </a:solidFill>
              <a:latin typeface="+mn-ea"/>
            </a:endParaRPr>
          </a:p>
          <a:p>
            <a:pPr lvl="1">
              <a:lnSpc>
                <a:spcPct val="130000"/>
              </a:lnSpc>
            </a:pPr>
            <a:r>
              <a:rPr lang="zh-CN" altLang="en-US" sz="2000" dirty="0">
                <a:latin typeface="+mn-ea"/>
              </a:rPr>
              <a:t>电磁波谱被分成一系列的区域，这些区域称为</a:t>
            </a:r>
            <a:r>
              <a:rPr lang="zh-CN" altLang="en-US" sz="2000" dirty="0" smtClean="0">
                <a:solidFill>
                  <a:srgbClr val="0000FF"/>
                </a:solidFill>
                <a:latin typeface="+mn-ea"/>
              </a:rPr>
              <a:t>频段</a:t>
            </a:r>
            <a:r>
              <a:rPr lang="zh-CN" altLang="en-US" sz="2000" dirty="0" smtClean="0">
                <a:latin typeface="+mn-ea"/>
              </a:rPr>
              <a:t>（</a:t>
            </a:r>
            <a:r>
              <a:rPr lang="zh-CN" altLang="en-US" sz="2000" dirty="0">
                <a:solidFill>
                  <a:srgbClr val="0000FF"/>
                </a:solidFill>
                <a:latin typeface="+mn-ea"/>
              </a:rPr>
              <a:t>波段</a:t>
            </a:r>
            <a:r>
              <a:rPr lang="zh-CN" altLang="en-US" sz="2000" dirty="0" smtClean="0">
                <a:latin typeface="+mn-ea"/>
              </a:rPr>
              <a:t>）</a:t>
            </a:r>
            <a:r>
              <a:rPr lang="zh-CN" altLang="en-US" sz="2000" dirty="0">
                <a:latin typeface="+mn-ea"/>
              </a:rPr>
              <a:t>。绝大多数通信采用</a:t>
            </a:r>
            <a:r>
              <a:rPr lang="zh-CN" altLang="en-US" sz="2000" dirty="0">
                <a:solidFill>
                  <a:srgbClr val="0000FF"/>
                </a:solidFill>
                <a:latin typeface="+mn-ea"/>
              </a:rPr>
              <a:t>窄频段</a:t>
            </a:r>
            <a:r>
              <a:rPr lang="zh-CN" altLang="en-US" sz="2000" dirty="0">
                <a:latin typeface="+mn-ea"/>
              </a:rPr>
              <a:t>，但也有采用</a:t>
            </a:r>
            <a:r>
              <a:rPr lang="zh-CN" altLang="en-US" sz="2000" dirty="0">
                <a:solidFill>
                  <a:srgbClr val="0000FF"/>
                </a:solidFill>
                <a:latin typeface="+mn-ea"/>
              </a:rPr>
              <a:t>宽</a:t>
            </a:r>
            <a:r>
              <a:rPr lang="zh-CN" altLang="en-US" sz="2000" dirty="0" smtClean="0">
                <a:solidFill>
                  <a:srgbClr val="0000FF"/>
                </a:solidFill>
                <a:latin typeface="+mn-ea"/>
              </a:rPr>
              <a:t>频段</a:t>
            </a:r>
            <a:r>
              <a:rPr lang="zh-CN" altLang="en-US" sz="2000" dirty="0" smtClean="0">
                <a:solidFill>
                  <a:schemeClr val="tx1"/>
                </a:solidFill>
                <a:latin typeface="+mn-ea"/>
              </a:rPr>
              <a:t>（扩频技术）</a:t>
            </a:r>
            <a:r>
              <a:rPr lang="zh-CN" altLang="en-US" sz="2000" dirty="0" smtClean="0">
                <a:latin typeface="+mn-ea"/>
              </a:rPr>
              <a:t>。 </a:t>
            </a:r>
            <a:endParaRPr lang="zh-CN" altLang="en-US" sz="2000" dirty="0">
              <a:solidFill>
                <a:srgbClr val="FF0000"/>
              </a:solidFill>
              <a:latin typeface="+mn-ea"/>
            </a:endParaRPr>
          </a:p>
          <a:p>
            <a:pPr>
              <a:lnSpc>
                <a:spcPct val="130000"/>
              </a:lnSpc>
            </a:pPr>
            <a:r>
              <a:rPr lang="zh-CN" altLang="en-US" sz="2400" dirty="0">
                <a:solidFill>
                  <a:srgbClr val="FF0000"/>
                </a:solidFill>
                <a:latin typeface="+mn-ea"/>
              </a:rPr>
              <a:t>波段越宽，数据传输速率越高</a:t>
            </a:r>
          </a:p>
          <a:p>
            <a:pPr lvl="1">
              <a:lnSpc>
                <a:spcPct val="130000"/>
              </a:lnSpc>
            </a:pPr>
            <a:r>
              <a:rPr lang="en-US" altLang="zh-CN" sz="2000" dirty="0" err="1">
                <a:latin typeface="+mn-ea"/>
              </a:rPr>
              <a:t>λf</a:t>
            </a:r>
            <a:r>
              <a:rPr lang="en-US" altLang="zh-CN" sz="2000" dirty="0">
                <a:latin typeface="+mn-ea"/>
              </a:rPr>
              <a:t>=c</a:t>
            </a:r>
            <a:r>
              <a:rPr lang="zh-CN" altLang="en-US" sz="2000" dirty="0">
                <a:latin typeface="+mn-ea"/>
              </a:rPr>
              <a:t>可得    </a:t>
            </a:r>
            <a:r>
              <a:rPr lang="zh-CN" altLang="en-US" sz="2000" dirty="0" smtClean="0">
                <a:latin typeface="+mn-ea"/>
              </a:rPr>
              <a:t>        ，</a:t>
            </a:r>
            <a:r>
              <a:rPr lang="zh-CN" altLang="en-US" sz="2000" dirty="0">
                <a:latin typeface="+mn-ea"/>
              </a:rPr>
              <a:t>取</a:t>
            </a:r>
            <a:r>
              <a:rPr lang="en-US" altLang="zh-CN" sz="2000" dirty="0">
                <a:latin typeface="+mn-ea"/>
              </a:rPr>
              <a:t>λ</a:t>
            </a:r>
            <a:r>
              <a:rPr lang="zh-CN" altLang="en-US" sz="2000" dirty="0">
                <a:latin typeface="+mn-ea"/>
              </a:rPr>
              <a:t>的微分，则：</a:t>
            </a:r>
          </a:p>
          <a:p>
            <a:pPr lvl="1">
              <a:lnSpc>
                <a:spcPct val="130000"/>
              </a:lnSpc>
            </a:pPr>
            <a:r>
              <a:rPr lang="zh-CN" altLang="en-US" sz="2000" dirty="0">
                <a:latin typeface="+mn-ea"/>
              </a:rPr>
              <a:t>用有限微分代替微分，且仅取绝对值，得：</a:t>
            </a:r>
          </a:p>
          <a:p>
            <a:pPr lvl="1">
              <a:lnSpc>
                <a:spcPct val="130000"/>
              </a:lnSpc>
            </a:pPr>
            <a:r>
              <a:rPr lang="zh-CN" altLang="en-US" sz="2000" dirty="0">
                <a:latin typeface="+mn-ea"/>
              </a:rPr>
              <a:t>由</a:t>
            </a:r>
            <a:r>
              <a:rPr lang="en-US" altLang="zh-CN" sz="2000" dirty="0" err="1"/>
              <a:t>Nyquist</a:t>
            </a:r>
            <a:r>
              <a:rPr lang="zh-CN" altLang="en-US" sz="2000" dirty="0">
                <a:latin typeface="+mn-ea"/>
              </a:rPr>
              <a:t>公式可得上面的结论。</a:t>
            </a:r>
          </a:p>
          <a:p>
            <a:pPr>
              <a:lnSpc>
                <a:spcPct val="130000"/>
              </a:lnSpc>
            </a:pPr>
            <a:r>
              <a:rPr lang="zh-CN" altLang="en-US" sz="2400" dirty="0">
                <a:solidFill>
                  <a:srgbClr val="FF0000"/>
                </a:solidFill>
                <a:latin typeface="+mn-ea"/>
              </a:rPr>
              <a:t>频段</a:t>
            </a:r>
            <a:r>
              <a:rPr lang="zh-CN" altLang="en-US" sz="2400" dirty="0" smtClean="0">
                <a:solidFill>
                  <a:srgbClr val="FF0000"/>
                </a:solidFill>
                <a:latin typeface="+mn-ea"/>
              </a:rPr>
              <a:t>的</a:t>
            </a:r>
            <a:r>
              <a:rPr lang="zh-CN" altLang="en-US" sz="2400" dirty="0">
                <a:solidFill>
                  <a:srgbClr val="FF0000"/>
                </a:solidFill>
                <a:latin typeface="+mn-ea"/>
              </a:rPr>
              <a:t>分配</a:t>
            </a:r>
          </a:p>
          <a:p>
            <a:pPr lvl="1">
              <a:lnSpc>
                <a:spcPct val="130000"/>
              </a:lnSpc>
            </a:pPr>
            <a:r>
              <a:rPr lang="zh-CN" altLang="en-US" sz="2000" dirty="0">
                <a:latin typeface="+mn-ea"/>
              </a:rPr>
              <a:t>投标、抽签、拍卖、自由竞争等。</a:t>
            </a:r>
          </a:p>
        </p:txBody>
      </p:sp>
      <p:graphicFrame>
        <p:nvGraphicFramePr>
          <p:cNvPr id="699398" name="Object 6"/>
          <p:cNvGraphicFramePr>
            <a:graphicFrameLocks noGrp="1" noChangeAspect="1"/>
          </p:cNvGraphicFramePr>
          <p:nvPr>
            <p:ph sz="quarter" idx="2"/>
            <p:extLst>
              <p:ext uri="{D42A27DB-BD31-4B8C-83A1-F6EECF244321}">
                <p14:modId xmlns:p14="http://schemas.microsoft.com/office/powerpoint/2010/main" val="84226830"/>
              </p:ext>
            </p:extLst>
          </p:nvPr>
        </p:nvGraphicFramePr>
        <p:xfrm>
          <a:off x="2843808" y="3662363"/>
          <a:ext cx="647700" cy="608012"/>
        </p:xfrm>
        <a:graphic>
          <a:graphicData uri="http://schemas.openxmlformats.org/presentationml/2006/ole">
            <mc:AlternateContent xmlns:mc="http://schemas.openxmlformats.org/markup-compatibility/2006">
              <mc:Choice xmlns:v="urn:schemas-microsoft-com:vml" Requires="v">
                <p:oleObj spid="_x0000_s707844" name="Equation" r:id="rId4" imgW="419040" imgH="393480" progId="Equation.3">
                  <p:embed/>
                </p:oleObj>
              </mc:Choice>
              <mc:Fallback>
                <p:oleObj name="Equation" r:id="rId4" imgW="4190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3662363"/>
                        <a:ext cx="647700" cy="6080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本章内容</a:t>
            </a:r>
            <a:r>
              <a:rPr lang="en-US" altLang="zh-CN" sz="1200" dirty="0" smtClean="0">
                <a:ea typeface="幼圆" pitchFamily="49" charset="-122"/>
              </a:rPr>
              <a:t>&gt;&gt;</a:t>
            </a:r>
            <a:r>
              <a:rPr lang="zh-CN" altLang="en-US" sz="1200" dirty="0">
                <a:ea typeface="幼圆" pitchFamily="49" charset="-122"/>
                <a:hlinkClick r:id="rId7" action="ppaction://hlinksldjump"/>
              </a:rPr>
              <a:t>传输介质</a:t>
            </a:r>
            <a:endParaRPr lang="en-US" altLang="zh-CN" sz="1200" dirty="0">
              <a:ea typeface="幼圆" pitchFamily="49" charset="-122"/>
            </a:endParaRPr>
          </a:p>
        </p:txBody>
      </p:sp>
      <p:graphicFrame>
        <p:nvGraphicFramePr>
          <p:cNvPr id="699400" name="Object 8"/>
          <p:cNvGraphicFramePr>
            <a:graphicFrameLocks noGrp="1" noChangeAspect="1"/>
          </p:cNvGraphicFramePr>
          <p:nvPr>
            <p:ph sz="quarter" idx="3"/>
            <p:extLst>
              <p:ext uri="{D42A27DB-BD31-4B8C-83A1-F6EECF244321}">
                <p14:modId xmlns:p14="http://schemas.microsoft.com/office/powerpoint/2010/main" val="3833197137"/>
              </p:ext>
            </p:extLst>
          </p:nvPr>
        </p:nvGraphicFramePr>
        <p:xfrm>
          <a:off x="5724128" y="3662363"/>
          <a:ext cx="865187" cy="609600"/>
        </p:xfrm>
        <a:graphic>
          <a:graphicData uri="http://schemas.openxmlformats.org/presentationml/2006/ole">
            <mc:AlternateContent xmlns:mc="http://schemas.openxmlformats.org/markup-compatibility/2006">
              <mc:Choice xmlns:v="urn:schemas-microsoft-com:vml" Requires="v">
                <p:oleObj spid="_x0000_s707845" name="Equation" r:id="rId8" imgW="558720" imgH="393480" progId="Equation.3">
                  <p:embed/>
                </p:oleObj>
              </mc:Choice>
              <mc:Fallback>
                <p:oleObj name="Equation" r:id="rId8" imgW="5587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3662363"/>
                        <a:ext cx="865187" cy="609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9402" name="Object 10"/>
          <p:cNvGraphicFramePr>
            <a:graphicFrameLocks noChangeAspect="1"/>
          </p:cNvGraphicFramePr>
          <p:nvPr/>
        </p:nvGraphicFramePr>
        <p:xfrm>
          <a:off x="6621463" y="4197350"/>
          <a:ext cx="1225550" cy="584200"/>
        </p:xfrm>
        <a:graphic>
          <a:graphicData uri="http://schemas.openxmlformats.org/presentationml/2006/ole">
            <mc:AlternateContent xmlns:mc="http://schemas.openxmlformats.org/markup-compatibility/2006">
              <mc:Choice xmlns:v="urn:schemas-microsoft-com:vml" Requires="v">
                <p:oleObj spid="_x0000_s707846" name="Equation" r:id="rId10" imgW="647640" imgH="393480" progId="Equation.3">
                  <p:embed/>
                </p:oleObj>
              </mc:Choice>
              <mc:Fallback>
                <p:oleObj name="Equation" r:id="rId10" imgW="64764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1463" y="4197350"/>
                        <a:ext cx="1225550" cy="584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extLst>
      <p:ext uri="{BB962C8B-B14F-4D97-AF65-F5344CB8AC3E}">
        <p14:creationId xmlns:p14="http://schemas.microsoft.com/office/powerpoint/2010/main" val="127263562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303834"/>
          </a:xfrm>
        </p:spPr>
        <p:txBody>
          <a:bodyPr/>
          <a:lstStyle/>
          <a:p>
            <a:r>
              <a:rPr lang="zh-CN" altLang="en-US" sz="2400" dirty="0" smtClean="0">
                <a:solidFill>
                  <a:srgbClr val="FF0000"/>
                </a:solidFill>
              </a:rPr>
              <a:t>跳频扩频（</a:t>
            </a:r>
            <a:r>
              <a:rPr lang="en-US" altLang="zh-CN" sz="2400" dirty="0" smtClean="0">
                <a:solidFill>
                  <a:srgbClr val="FF0000"/>
                </a:solidFill>
              </a:rPr>
              <a:t>FHSS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以发送方和接收方共享的</a:t>
            </a:r>
            <a:r>
              <a:rPr lang="zh-CN" altLang="en-US" sz="2400" dirty="0" smtClean="0">
                <a:solidFill>
                  <a:srgbClr val="0000FF"/>
                </a:solidFill>
              </a:rPr>
              <a:t>伪随机序列</a:t>
            </a:r>
            <a:r>
              <a:rPr lang="zh-CN" altLang="en-US" sz="2400" dirty="0" smtClean="0"/>
              <a:t>在许多不同频率信道之间</a:t>
            </a:r>
            <a:r>
              <a:rPr lang="zh-CN" altLang="en-US" sz="2400" dirty="0"/>
              <a:t>快速</a:t>
            </a:r>
            <a:r>
              <a:rPr lang="zh-CN" altLang="en-US" sz="2400" dirty="0" smtClean="0"/>
              <a:t>地（每秒几百次）切换信号。</a:t>
            </a:r>
            <a:endParaRPr lang="en-US" altLang="zh-CN" sz="2400" dirty="0" smtClean="0"/>
          </a:p>
          <a:p>
            <a:pPr lvl="1"/>
            <a:r>
              <a:rPr lang="zh-CN" altLang="en-US" sz="2400" dirty="0"/>
              <a:t>特点：安全保密、抗干扰能力强</a:t>
            </a:r>
          </a:p>
          <a:p>
            <a:pPr lvl="1"/>
            <a:r>
              <a:rPr lang="zh-CN" altLang="en-US" sz="2400" dirty="0" smtClean="0"/>
              <a:t>应用：蓝牙、老版的</a:t>
            </a:r>
            <a:r>
              <a:rPr lang="en-US" altLang="zh-CN" sz="2400" dirty="0" smtClean="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42941977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title"/>
          </p:nvPr>
        </p:nvSpPr>
        <p:spPr/>
        <p:txBody>
          <a:bodyPr/>
          <a:lstStyle/>
          <a:p>
            <a:r>
              <a:rPr lang="zh-CN" altLang="en-US"/>
              <a:t>信  号 </a:t>
            </a:r>
          </a:p>
        </p:txBody>
      </p:sp>
      <p:sp>
        <p:nvSpPr>
          <p:cNvPr id="537604" name="Rectangle 4"/>
          <p:cNvSpPr>
            <a:spLocks noGrp="1" noChangeArrowheads="1"/>
          </p:cNvSpPr>
          <p:nvPr>
            <p:ph type="body" idx="1"/>
          </p:nvPr>
        </p:nvSpPr>
        <p:spPr>
          <a:xfrm>
            <a:off x="809625" y="1773238"/>
            <a:ext cx="7958138" cy="2592387"/>
          </a:xfrm>
        </p:spPr>
        <p:txBody>
          <a:bodyPr/>
          <a:lstStyle/>
          <a:p>
            <a:pPr>
              <a:lnSpc>
                <a:spcPct val="110000"/>
              </a:lnSpc>
              <a:buFont typeface="Wingdings" pitchFamily="2" charset="2"/>
              <a:buNone/>
            </a:pPr>
            <a:r>
              <a:rPr lang="zh-CN" altLang="en-US" sz="2000" dirty="0"/>
              <a:t>      信号是数据的电子或电磁编码。有两类信号：</a:t>
            </a:r>
          </a:p>
          <a:p>
            <a:pPr>
              <a:lnSpc>
                <a:spcPct val="110000"/>
              </a:lnSpc>
            </a:pPr>
            <a:r>
              <a:rPr lang="zh-CN" altLang="en-US" sz="2000" dirty="0">
                <a:solidFill>
                  <a:srgbClr val="FF0000"/>
                </a:solidFill>
              </a:rPr>
              <a:t>模拟信号（连续信号）</a:t>
            </a:r>
          </a:p>
          <a:p>
            <a:pPr lvl="1">
              <a:lnSpc>
                <a:spcPct val="110000"/>
              </a:lnSpc>
            </a:pPr>
            <a:r>
              <a:rPr lang="zh-CN" altLang="en-US" sz="1800" dirty="0"/>
              <a:t>是随时间连续变化的电流、电压或电磁波，可以利用其某个参量（如幅度、频率或相位等）来表示要传输的数据。</a:t>
            </a:r>
          </a:p>
          <a:p>
            <a:pPr>
              <a:lnSpc>
                <a:spcPct val="110000"/>
              </a:lnSpc>
            </a:pPr>
            <a:r>
              <a:rPr lang="zh-CN" altLang="en-US" sz="2000" dirty="0">
                <a:solidFill>
                  <a:srgbClr val="FF0000"/>
                </a:solidFill>
              </a:rPr>
              <a:t>数字信号（离散信号）</a:t>
            </a:r>
          </a:p>
          <a:p>
            <a:pPr lvl="1">
              <a:lnSpc>
                <a:spcPct val="110000"/>
              </a:lnSpc>
            </a:pPr>
            <a:r>
              <a:rPr lang="zh-CN" altLang="en-US" sz="1800" dirty="0"/>
              <a:t>是一系列离散的电脉冲 ，可以利用其某一瞬间的状态来表示要传输的数据。</a:t>
            </a:r>
          </a:p>
        </p:txBody>
      </p:sp>
      <p:pic>
        <p:nvPicPr>
          <p:cNvPr id="537605" name="Picture 5"/>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4292600"/>
            <a:ext cx="80708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76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76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5</a:t>
            </a:r>
          </a:p>
        </p:txBody>
      </p:sp>
      <p:sp>
        <p:nvSpPr>
          <p:cNvPr id="128003" name="Text Box 7"/>
          <p:cNvSpPr txBox="1">
            <a:spLocks noChangeArrowheads="1"/>
          </p:cNvSpPr>
          <p:nvPr/>
        </p:nvSpPr>
        <p:spPr bwMode="auto">
          <a:xfrm>
            <a:off x="7885113" y="1052736"/>
            <a:ext cx="546100" cy="19431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dirty="0" smtClean="0">
                <a:ea typeface="楷体_GB2312" pitchFamily="49" charset="-122"/>
              </a:rPr>
              <a:t>FHSS</a:t>
            </a:r>
            <a:r>
              <a:rPr lang="zh-CN" altLang="en-US" sz="2400" dirty="0" smtClean="0">
                <a:ea typeface="楷体_GB2312" pitchFamily="49" charset="-122"/>
              </a:rPr>
              <a:t>举例</a:t>
            </a:r>
          </a:p>
        </p:txBody>
      </p:sp>
      <p:pic>
        <p:nvPicPr>
          <p:cNvPr id="1280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88913"/>
            <a:ext cx="6138863" cy="626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9634" name="Picture 2" descr="http://a.hiphotos.baidu.com/baike/c0%3Dbaike72%2C5%2C5%2C72%2C24/sign=216f84e2632762d09433acedc185639f/8d5494eef01f3a29a576ee0f9925bc315d607cb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4005064"/>
            <a:ext cx="1990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92793" y="3666510"/>
            <a:ext cx="1080120" cy="338554"/>
          </a:xfrm>
          <a:prstGeom prst="rect">
            <a:avLst/>
          </a:prstGeom>
          <a:noFill/>
        </p:spPr>
        <p:txBody>
          <a:bodyPr wrap="square" rtlCol="0">
            <a:spAutoFit/>
          </a:bodyPr>
          <a:lstStyle/>
          <a:p>
            <a:r>
              <a:rPr lang="zh-CN" altLang="en-US" sz="1600" b="1" dirty="0" smtClean="0"/>
              <a:t>海蒂</a:t>
            </a:r>
            <a:r>
              <a:rPr lang="en-US" altLang="zh-CN" sz="1600" b="1" dirty="0" smtClean="0"/>
              <a:t>.</a:t>
            </a:r>
            <a:r>
              <a:rPr lang="zh-CN" altLang="en-US" sz="1600" b="1" dirty="0" smtClean="0"/>
              <a:t>拉玛</a:t>
            </a:r>
            <a:endParaRPr lang="zh-CN" altLang="en-US" sz="1600" b="1" dirty="0"/>
          </a:p>
        </p:txBody>
      </p:sp>
    </p:spTree>
    <p:extLst>
      <p:ext uri="{BB962C8B-B14F-4D97-AF65-F5344CB8AC3E}">
        <p14:creationId xmlns:p14="http://schemas.microsoft.com/office/powerpoint/2010/main" val="40342252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231826"/>
          </a:xfrm>
        </p:spPr>
        <p:txBody>
          <a:bodyPr/>
          <a:lstStyle/>
          <a:p>
            <a:r>
              <a:rPr lang="zh-CN" altLang="en-US" sz="2400" dirty="0" smtClean="0">
                <a:solidFill>
                  <a:srgbClr val="FF0000"/>
                </a:solidFill>
              </a:rPr>
              <a:t>直接序列扩频（</a:t>
            </a:r>
            <a:r>
              <a:rPr lang="en-US" altLang="zh-CN" sz="2400" dirty="0" smtClean="0">
                <a:solidFill>
                  <a:srgbClr val="FF0000"/>
                </a:solidFill>
              </a:rPr>
              <a:t>DSSS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使用一个</a:t>
            </a:r>
            <a:r>
              <a:rPr lang="zh-CN" altLang="en-US" sz="2400" dirty="0" smtClean="0">
                <a:solidFill>
                  <a:srgbClr val="0000FF"/>
                </a:solidFill>
              </a:rPr>
              <a:t>码片序列</a:t>
            </a:r>
            <a:r>
              <a:rPr lang="zh-CN" altLang="en-US" sz="2400" dirty="0" smtClean="0"/>
              <a:t>将信号扩展到一个很宽的频段上，可实现多个信号共享同一频段的频谱。</a:t>
            </a:r>
            <a:endParaRPr lang="en-US" altLang="zh-CN" sz="2400" dirty="0" smtClean="0"/>
          </a:p>
          <a:p>
            <a:pPr lvl="1"/>
            <a:r>
              <a:rPr lang="zh-CN" altLang="en-US" sz="2400" dirty="0"/>
              <a:t>特点：</a:t>
            </a:r>
            <a:r>
              <a:rPr lang="zh-CN" altLang="en-US" sz="2400" dirty="0" smtClean="0"/>
              <a:t>安全保密、抗干扰</a:t>
            </a:r>
            <a:r>
              <a:rPr lang="zh-CN" altLang="en-US" sz="2400" dirty="0"/>
              <a:t>能力强</a:t>
            </a:r>
          </a:p>
          <a:p>
            <a:pPr lvl="1"/>
            <a:r>
              <a:rPr lang="zh-CN" altLang="en-US" sz="2400" dirty="0" smtClean="0"/>
              <a:t>应用：</a:t>
            </a:r>
            <a:r>
              <a:rPr lang="en-US" altLang="zh-CN" sz="2400" dirty="0" smtClean="0"/>
              <a:t>CDMA</a:t>
            </a:r>
            <a:r>
              <a:rPr lang="zh-CN" altLang="en-US" sz="2400" dirty="0" smtClean="0"/>
              <a:t>、</a:t>
            </a:r>
            <a:r>
              <a:rPr lang="en-US" altLang="zh-CN" sz="2400" dirty="0" smtClean="0"/>
              <a:t>GPS</a:t>
            </a:r>
            <a:r>
              <a:rPr lang="zh-CN" altLang="en-US" sz="2400" dirty="0" smtClean="0"/>
              <a:t>、老</a:t>
            </a:r>
            <a:r>
              <a:rPr lang="zh-CN" altLang="en-US" sz="2400" dirty="0"/>
              <a:t>版的</a:t>
            </a:r>
            <a:r>
              <a:rPr lang="en-US" altLang="zh-CN" sz="2400" dirty="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729577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7</a:t>
            </a:r>
          </a:p>
        </p:txBody>
      </p:sp>
      <p:sp>
        <p:nvSpPr>
          <p:cNvPr id="131075" name="Text Box 5"/>
          <p:cNvSpPr txBox="1">
            <a:spLocks noChangeArrowheads="1"/>
          </p:cNvSpPr>
          <p:nvPr/>
        </p:nvSpPr>
        <p:spPr bwMode="auto">
          <a:xfrm>
            <a:off x="3851275" y="6092825"/>
            <a:ext cx="1641475"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smtClean="0">
                <a:ea typeface="楷体_GB2312" pitchFamily="49" charset="-122"/>
              </a:rPr>
              <a:t>DSSS</a:t>
            </a:r>
            <a:r>
              <a:rPr lang="zh-CN" altLang="en-US" sz="2400" smtClean="0">
                <a:ea typeface="楷体_GB2312" pitchFamily="49" charset="-122"/>
              </a:rPr>
              <a:t>举例</a:t>
            </a:r>
          </a:p>
        </p:txBody>
      </p:sp>
      <p:pic>
        <p:nvPicPr>
          <p:cNvPr id="13107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33375"/>
            <a:ext cx="8064500" cy="550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95029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447850"/>
          </a:xfrm>
        </p:spPr>
        <p:txBody>
          <a:bodyPr/>
          <a:lstStyle/>
          <a:p>
            <a:r>
              <a:rPr lang="zh-CN" altLang="en-US" sz="2400" dirty="0" smtClean="0">
                <a:solidFill>
                  <a:srgbClr val="FF0000"/>
                </a:solidFill>
              </a:rPr>
              <a:t>超宽带通信（</a:t>
            </a:r>
            <a:r>
              <a:rPr lang="en-US" altLang="zh-CN" sz="2400" dirty="0" smtClean="0">
                <a:solidFill>
                  <a:srgbClr val="FF0000"/>
                </a:solidFill>
              </a:rPr>
              <a:t>UWB</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发送一系列快速脉冲，这些脉冲随着通信信息而不断变化自己的位置，这样会导致信号被稀疏分布在一个很宽的频带上； </a:t>
            </a:r>
            <a:endParaRPr lang="en-US" altLang="zh-CN" sz="2400" dirty="0" smtClean="0"/>
          </a:p>
          <a:p>
            <a:pPr lvl="1"/>
            <a:r>
              <a:rPr lang="en-US" altLang="zh-CN" sz="2400" dirty="0" smtClean="0"/>
              <a:t>UWB</a:t>
            </a:r>
            <a:r>
              <a:rPr lang="zh-CN" altLang="en-US" sz="2400" dirty="0" smtClean="0"/>
              <a:t>称为其他信号的衬底，和平共处；</a:t>
            </a:r>
            <a:endParaRPr lang="en-US" altLang="zh-CN" sz="2400" dirty="0" smtClean="0"/>
          </a:p>
          <a:p>
            <a:pPr lvl="1"/>
            <a:r>
              <a:rPr lang="zh-CN" altLang="en-US" sz="2400" dirty="0" smtClean="0"/>
              <a:t>应用：</a:t>
            </a:r>
            <a:r>
              <a:rPr lang="en-US" altLang="zh-CN" sz="2400" dirty="0" smtClean="0"/>
              <a:t>PAN</a:t>
            </a:r>
            <a:r>
              <a:rPr lang="zh-CN" altLang="en-US" sz="2400" dirty="0" smtClean="0"/>
              <a:t>等。</a:t>
            </a:r>
            <a:endParaRPr lang="zh-CN" altLang="en-US" sz="2400" dirty="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6561092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altLang="zh-CN" sz="4000" dirty="0" smtClean="0"/>
              <a:t>ISM</a:t>
            </a:r>
            <a:r>
              <a:rPr lang="zh-CN" altLang="en-US" sz="4000" dirty="0" smtClean="0"/>
              <a:t>频段</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Industrial, Scientific, Medical</a:t>
            </a:r>
            <a:r>
              <a:rPr lang="zh-CN" altLang="en-US" sz="2800" dirty="0">
                <a:latin typeface="华文新魏" pitchFamily="2" charset="-122"/>
              </a:rPr>
              <a:t>）</a:t>
            </a:r>
          </a:p>
        </p:txBody>
      </p:sp>
      <p:sp>
        <p:nvSpPr>
          <p:cNvPr id="702475" name="Rectangle 11"/>
          <p:cNvSpPr>
            <a:spLocks noGrp="1" noChangeArrowheads="1"/>
          </p:cNvSpPr>
          <p:nvPr>
            <p:ph type="body" idx="1"/>
          </p:nvPr>
        </p:nvSpPr>
        <p:spPr>
          <a:xfrm>
            <a:off x="809625" y="1773239"/>
            <a:ext cx="7958138" cy="1367730"/>
          </a:xfrm>
        </p:spPr>
        <p:txBody>
          <a:bodyPr/>
          <a:lstStyle/>
          <a:p>
            <a:r>
              <a:rPr lang="zh-CN" altLang="en-US" sz="2400" dirty="0" smtClean="0"/>
              <a:t>自由</a:t>
            </a:r>
            <a:r>
              <a:rPr lang="zh-CN" altLang="en-US" sz="2400" dirty="0"/>
              <a:t>使用</a:t>
            </a:r>
            <a:r>
              <a:rPr lang="zh-CN" altLang="en-US" sz="2400" dirty="0" smtClean="0"/>
              <a:t>，但为</a:t>
            </a:r>
            <a:r>
              <a:rPr lang="zh-CN" altLang="en-US" sz="2400" dirty="0"/>
              <a:t>防止干扰通常限制发射</a:t>
            </a:r>
            <a:r>
              <a:rPr lang="zh-CN" altLang="en-US" sz="2400" dirty="0" smtClean="0"/>
              <a:t>功率；</a:t>
            </a:r>
            <a:endParaRPr lang="en-US" altLang="zh-CN" sz="2400" dirty="0" smtClean="0"/>
          </a:p>
          <a:p>
            <a:r>
              <a:rPr lang="zh-CN" altLang="en-US" sz="2400" dirty="0" smtClean="0"/>
              <a:t>应用：设备联网、</a:t>
            </a:r>
            <a:r>
              <a:rPr lang="en-US" altLang="zh-CN" sz="2400" dirty="0" err="1" smtClean="0"/>
              <a:t>WiFi</a:t>
            </a:r>
            <a:r>
              <a:rPr lang="zh-CN" altLang="en-US" sz="2400" dirty="0" smtClean="0"/>
              <a:t>、</a:t>
            </a:r>
            <a:r>
              <a:rPr lang="en-US" altLang="zh-CN" sz="2400" dirty="0" smtClean="0"/>
              <a:t>Bluetooth</a:t>
            </a:r>
            <a:r>
              <a:rPr lang="zh-CN" altLang="en-US" sz="2400" dirty="0" smtClean="0"/>
              <a:t>、</a:t>
            </a:r>
            <a:r>
              <a:rPr lang="en-US" altLang="zh-CN" sz="2400" dirty="0" err="1" smtClean="0"/>
              <a:t>Zigbee</a:t>
            </a:r>
            <a:r>
              <a:rPr lang="zh-CN" altLang="en-US" sz="2400" dirty="0" smtClean="0"/>
              <a:t>等；</a:t>
            </a:r>
            <a:endParaRPr lang="zh-CN" altLang="en-US" sz="2400" dirty="0"/>
          </a:p>
          <a:p>
            <a:r>
              <a:rPr lang="zh-CN" altLang="en-US" sz="2400" dirty="0" smtClean="0"/>
              <a:t>不同国家</a:t>
            </a:r>
            <a:r>
              <a:rPr lang="en-US" altLang="zh-CN" sz="2400" dirty="0" smtClean="0"/>
              <a:t>ISM</a:t>
            </a:r>
            <a:r>
              <a:rPr lang="zh-CN" altLang="en-US" sz="2400" dirty="0" smtClean="0"/>
              <a:t>频段的具体内容不同：美国。</a:t>
            </a:r>
            <a:endParaRPr lang="zh-CN" altLang="en-US" sz="2400" dirty="0"/>
          </a:p>
        </p:txBody>
      </p:sp>
      <p:sp>
        <p:nvSpPr>
          <p:cNvPr id="7024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2477"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grpSp>
        <p:nvGrpSpPr>
          <p:cNvPr id="8" name="Group 14"/>
          <p:cNvGrpSpPr>
            <a:grpSpLocks/>
          </p:cNvGrpSpPr>
          <p:nvPr/>
        </p:nvGrpSpPr>
        <p:grpSpPr bwMode="auto">
          <a:xfrm>
            <a:off x="1115616" y="2954313"/>
            <a:ext cx="7486650" cy="3573462"/>
            <a:chOff x="1408906" y="3378922"/>
            <a:chExt cx="7030018" cy="2786490"/>
          </a:xfrm>
        </p:grpSpPr>
        <p:pic>
          <p:nvPicPr>
            <p:cNvPr id="9"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8906" y="3378922"/>
              <a:ext cx="6030119" cy="278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4190503" y="4428653"/>
              <a:ext cx="755772" cy="45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b/g/n</a:t>
              </a:r>
            </a:p>
          </p:txBody>
        </p:sp>
        <p:sp>
          <p:nvSpPr>
            <p:cNvPr id="11" name="TextBox 6"/>
            <p:cNvSpPr txBox="1">
              <a:spLocks noChangeArrowheads="1"/>
            </p:cNvSpPr>
            <p:nvPr/>
          </p:nvSpPr>
          <p:spPr bwMode="auto">
            <a:xfrm>
              <a:off x="7237441" y="4523970"/>
              <a:ext cx="1201483" cy="26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802.11a/g/n</a:t>
              </a:r>
            </a:p>
          </p:txBody>
        </p:sp>
        <p:cxnSp>
          <p:nvCxnSpPr>
            <p:cNvPr id="12" name="Straight Arrow Connector 7"/>
            <p:cNvCxnSpPr>
              <a:stCxn id="11" idx="1"/>
            </p:cNvCxnSpPr>
            <p:nvPr/>
          </p:nvCxnSpPr>
          <p:spPr>
            <a:xfrm rot="10800000">
              <a:off x="6869244" y="4691085"/>
              <a:ext cx="341365" cy="2476"/>
            </a:xfrm>
            <a:prstGeom prst="straightConnector1">
              <a:avLst/>
            </a:prstGeom>
            <a:noFill/>
            <a:ln w="9525" cap="flat" cmpd="sng" algn="ctr">
              <a:solidFill>
                <a:srgbClr val="000000"/>
              </a:solidFill>
              <a:prstDash val="solid"/>
              <a:tailEnd type="arrow"/>
            </a:ln>
            <a:effectLst/>
          </p:spPr>
        </p:cxnSp>
        <p:sp>
          <p:nvSpPr>
            <p:cNvPr id="13" name="Oval 8"/>
            <p:cNvSpPr/>
            <p:nvPr/>
          </p:nvSpPr>
          <p:spPr>
            <a:xfrm>
              <a:off x="5561923" y="4457124"/>
              <a:ext cx="1325209" cy="533531"/>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Oval 9"/>
            <p:cNvSpPr/>
            <p:nvPr/>
          </p:nvSpPr>
          <p:spPr>
            <a:xfrm>
              <a:off x="3495849" y="4486833"/>
              <a:ext cx="466580" cy="466685"/>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5" name="Straight Arrow Connector 10"/>
            <p:cNvCxnSpPr/>
            <p:nvPr/>
          </p:nvCxnSpPr>
          <p:spPr>
            <a:xfrm flipH="1" flipV="1">
              <a:off x="3935598" y="4729460"/>
              <a:ext cx="277265" cy="0"/>
            </a:xfrm>
            <a:prstGeom prst="straightConnector1">
              <a:avLst/>
            </a:prstGeom>
            <a:noFill/>
            <a:ln w="9525" cap="flat" cmpd="sng" algn="ctr">
              <a:solidFill>
                <a:srgbClr val="000000"/>
              </a:solidFill>
              <a:prstDash val="solid"/>
              <a:tailEnd type="arrow"/>
            </a:ln>
            <a:effectLst/>
          </p:spPr>
        </p:cxnSp>
      </p:grpSp>
    </p:spTree>
    <p:extLst>
      <p:ext uri="{BB962C8B-B14F-4D97-AF65-F5344CB8AC3E}">
        <p14:creationId xmlns:p14="http://schemas.microsoft.com/office/powerpoint/2010/main" val="30970706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r>
              <a:rPr lang="zh-CN" altLang="en-US">
                <a:latin typeface="华文新魏" pitchFamily="2" charset="-122"/>
              </a:rPr>
              <a:t>无线电</a:t>
            </a:r>
          </a:p>
        </p:txBody>
      </p:sp>
      <p:sp>
        <p:nvSpPr>
          <p:cNvPr id="6584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8437" name="Rectangle 5"/>
          <p:cNvSpPr>
            <a:spLocks noGrp="1" noChangeArrowheads="1"/>
          </p:cNvSpPr>
          <p:nvPr>
            <p:ph type="body" idx="1"/>
          </p:nvPr>
        </p:nvSpPr>
        <p:spPr>
          <a:xfrm>
            <a:off x="809625" y="1773238"/>
            <a:ext cx="7958138" cy="2808287"/>
          </a:xfrm>
        </p:spPr>
        <p:txBody>
          <a:bodyPr/>
          <a:lstStyle/>
          <a:p>
            <a:r>
              <a:rPr lang="zh-CN" altLang="en-US" sz="2400" dirty="0">
                <a:solidFill>
                  <a:srgbClr val="FF0000"/>
                </a:solidFill>
              </a:rPr>
              <a:t>特点</a:t>
            </a:r>
          </a:p>
          <a:p>
            <a:pPr lvl="1"/>
            <a:r>
              <a:rPr lang="zh-CN" altLang="en-US" sz="2000" dirty="0"/>
              <a:t>容易产生，传播很远，穿透力强，全方向传播。</a:t>
            </a:r>
          </a:p>
          <a:p>
            <a:r>
              <a:rPr lang="zh-CN" altLang="en-US" sz="2400" dirty="0">
                <a:solidFill>
                  <a:srgbClr val="FF0000"/>
                </a:solidFill>
              </a:rPr>
              <a:t>传输</a:t>
            </a:r>
          </a:p>
          <a:p>
            <a:pPr lvl="1"/>
            <a:r>
              <a:rPr lang="en-US" altLang="zh-CN" sz="2000" dirty="0">
                <a:solidFill>
                  <a:srgbClr val="0000FF"/>
                </a:solidFill>
              </a:rPr>
              <a:t>VLF</a:t>
            </a:r>
            <a:r>
              <a:rPr lang="zh-CN" altLang="en-US" sz="2000" dirty="0">
                <a:solidFill>
                  <a:srgbClr val="0000FF"/>
                </a:solidFill>
              </a:rPr>
              <a:t>、</a:t>
            </a:r>
            <a:r>
              <a:rPr lang="en-US" altLang="zh-CN" sz="2000" dirty="0">
                <a:solidFill>
                  <a:srgbClr val="0000FF"/>
                </a:solidFill>
              </a:rPr>
              <a:t>LF</a:t>
            </a:r>
            <a:r>
              <a:rPr lang="zh-CN" altLang="en-US" sz="2000" dirty="0">
                <a:solidFill>
                  <a:srgbClr val="0000FF"/>
                </a:solidFill>
              </a:rPr>
              <a:t>、</a:t>
            </a:r>
            <a:r>
              <a:rPr lang="en-US" altLang="zh-CN" sz="2000" dirty="0">
                <a:solidFill>
                  <a:srgbClr val="0000FF"/>
                </a:solidFill>
              </a:rPr>
              <a:t>MF</a:t>
            </a:r>
            <a:r>
              <a:rPr lang="zh-CN" altLang="en-US" sz="2000" dirty="0">
                <a:solidFill>
                  <a:srgbClr val="0000FF"/>
                </a:solidFill>
              </a:rPr>
              <a:t>频段</a:t>
            </a:r>
          </a:p>
          <a:p>
            <a:pPr lvl="1">
              <a:buFont typeface="Wingdings" pitchFamily="2" charset="2"/>
              <a:buNone/>
            </a:pPr>
            <a:r>
              <a:rPr lang="zh-CN" altLang="en-US" sz="2000" dirty="0"/>
              <a:t>    无线电波沿着地面传播。</a:t>
            </a:r>
          </a:p>
          <a:p>
            <a:pPr lvl="1"/>
            <a:r>
              <a:rPr lang="en-US" altLang="zh-CN" sz="2000" dirty="0">
                <a:solidFill>
                  <a:srgbClr val="0000FF"/>
                </a:solidFill>
              </a:rPr>
              <a:t>HF</a:t>
            </a:r>
            <a:r>
              <a:rPr lang="zh-CN" altLang="en-US" sz="2000" dirty="0">
                <a:solidFill>
                  <a:srgbClr val="0000FF"/>
                </a:solidFill>
              </a:rPr>
              <a:t>、</a:t>
            </a:r>
            <a:r>
              <a:rPr lang="en-US" altLang="zh-CN" sz="2000" dirty="0">
                <a:solidFill>
                  <a:srgbClr val="0000FF"/>
                </a:solidFill>
              </a:rPr>
              <a:t>VHF</a:t>
            </a:r>
            <a:r>
              <a:rPr lang="zh-CN" altLang="en-US" sz="2000" dirty="0">
                <a:solidFill>
                  <a:srgbClr val="0000FF"/>
                </a:solidFill>
              </a:rPr>
              <a:t>频段</a:t>
            </a:r>
          </a:p>
          <a:p>
            <a:pPr lvl="1">
              <a:buFont typeface="Wingdings" pitchFamily="2" charset="2"/>
              <a:buNone/>
            </a:pPr>
            <a:r>
              <a:rPr lang="zh-CN" altLang="en-US" sz="2000" dirty="0"/>
              <a:t>    地表电波被地球吸收，到达电离层的电波被反射回地球 。</a:t>
            </a:r>
          </a:p>
        </p:txBody>
      </p:sp>
      <p:pic>
        <p:nvPicPr>
          <p:cNvPr id="658438" name="Picture 6" descr="2-12"/>
          <p:cNvPicPr>
            <a:picLocks noChangeAspect="1" noChangeArrowheads="1"/>
          </p:cNvPicPr>
          <p:nvPr/>
        </p:nvPicPr>
        <p:blipFill>
          <a:blip r:embed="rId5">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042988" y="4076700"/>
            <a:ext cx="7489825" cy="24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474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462" name="Rectangle 6"/>
          <p:cNvSpPr>
            <a:spLocks noChangeArrowheads="1"/>
          </p:cNvSpPr>
          <p:nvPr/>
        </p:nvSpPr>
        <p:spPr bwMode="auto">
          <a:xfrm>
            <a:off x="1476375" y="6021388"/>
            <a:ext cx="63373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44500" indent="-444500">
              <a:buClr>
                <a:srgbClr val="000000"/>
              </a:buClr>
              <a:buChar char="@"/>
              <a:defRPr kumimoji="1" sz="2800" b="1">
                <a:solidFill>
                  <a:srgbClr val="000000"/>
                </a:solidFill>
                <a:latin typeface="Arial" pitchFamily="34" charset="0"/>
                <a:ea typeface="华文楷体" pitchFamily="2" charset="-122"/>
              </a:defRPr>
            </a:lvl1pPr>
            <a:lvl2pPr marL="909638" indent="-285750">
              <a:buSzPct val="55000"/>
              <a:buBlip>
                <a:blip r:embed="rId5"/>
              </a:buBlip>
              <a:defRPr kumimoji="1" sz="2400" b="1">
                <a:solidFill>
                  <a:srgbClr val="000000"/>
                </a:solidFill>
                <a:latin typeface="Arial" pitchFamily="34" charset="0"/>
                <a:ea typeface="华文楷体" pitchFamily="2" charset="-122"/>
              </a:defRPr>
            </a:lvl2pPr>
            <a:lvl3pPr marL="1317625" indent="-228600">
              <a:buSzPct val="65000"/>
              <a:buBlip>
                <a:blip r:embed="rId6"/>
              </a:buBlip>
              <a:defRPr kumimoji="1" sz="2000" b="1">
                <a:solidFill>
                  <a:srgbClr val="000000"/>
                </a:solidFill>
                <a:latin typeface="Arial" pitchFamily="34" charset="0"/>
                <a:ea typeface="华文楷体" pitchFamily="2" charset="-122"/>
              </a:defRPr>
            </a:lvl3pPr>
            <a:lvl4pPr marL="1725613"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dirty="0">
                <a:solidFill>
                  <a:schemeClr val="tx2"/>
                </a:solidFill>
              </a:rPr>
              <a:t>两个地面站之间传送的距离：</a:t>
            </a:r>
            <a:r>
              <a:rPr lang="en-US" altLang="zh-CN" sz="2000" dirty="0">
                <a:solidFill>
                  <a:schemeClr val="tx2"/>
                </a:solidFill>
              </a:rPr>
              <a:t>50 </a:t>
            </a:r>
            <a:r>
              <a:rPr lang="zh-CN" altLang="en-US" sz="2000" dirty="0">
                <a:solidFill>
                  <a:schemeClr val="tx2"/>
                </a:solidFill>
              </a:rPr>
              <a:t>～</a:t>
            </a:r>
            <a:r>
              <a:rPr lang="en-US" altLang="zh-CN" sz="2000" dirty="0">
                <a:solidFill>
                  <a:schemeClr val="tx2"/>
                </a:solidFill>
              </a:rPr>
              <a:t>100 km</a:t>
            </a:r>
          </a:p>
        </p:txBody>
      </p:sp>
      <p:sp>
        <p:nvSpPr>
          <p:cNvPr id="659463" name="Rectangle 7"/>
          <p:cNvSpPr>
            <a:spLocks noChangeArrowheads="1"/>
          </p:cNvSpPr>
          <p:nvPr/>
        </p:nvSpPr>
        <p:spPr bwMode="auto">
          <a:xfrm flipH="1">
            <a:off x="971550" y="5588000"/>
            <a:ext cx="785813" cy="1571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659464" name="Rectangle 8"/>
          <p:cNvSpPr>
            <a:spLocks noChangeArrowheads="1"/>
          </p:cNvSpPr>
          <p:nvPr/>
        </p:nvSpPr>
        <p:spPr bwMode="auto">
          <a:xfrm>
            <a:off x="1835150" y="5445125"/>
            <a:ext cx="295275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ea"/>
                <a:ea typeface="+mn-ea"/>
              </a:rPr>
              <a:t>地面站之间的直视线路 </a:t>
            </a:r>
          </a:p>
        </p:txBody>
      </p:sp>
      <p:sp>
        <p:nvSpPr>
          <p:cNvPr id="659465" name="Rectangle 9"/>
          <p:cNvSpPr>
            <a:spLocks noChangeArrowheads="1"/>
          </p:cNvSpPr>
          <p:nvPr/>
        </p:nvSpPr>
        <p:spPr bwMode="auto">
          <a:xfrm>
            <a:off x="7237413" y="5446713"/>
            <a:ext cx="165893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ea"/>
                <a:ea typeface="+mn-ea"/>
              </a:rPr>
              <a:t>微波传送塔</a:t>
            </a:r>
          </a:p>
        </p:txBody>
      </p:sp>
      <p:grpSp>
        <p:nvGrpSpPr>
          <p:cNvPr id="659466" name="Group 10"/>
          <p:cNvGrpSpPr>
            <a:grpSpLocks/>
          </p:cNvGrpSpPr>
          <p:nvPr/>
        </p:nvGrpSpPr>
        <p:grpSpPr bwMode="auto">
          <a:xfrm>
            <a:off x="6372225" y="5230813"/>
            <a:ext cx="582613" cy="806450"/>
            <a:chOff x="3138" y="1474"/>
            <a:chExt cx="367" cy="508"/>
          </a:xfrm>
        </p:grpSpPr>
        <p:sp>
          <p:nvSpPr>
            <p:cNvPr id="659467" name="Freeform 11"/>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4" h="128">
                  <a:moveTo>
                    <a:pt x="23" y="127"/>
                  </a:moveTo>
                  <a:lnTo>
                    <a:pt x="22" y="3"/>
                  </a:lnTo>
                  <a:lnTo>
                    <a:pt x="8" y="0"/>
                  </a:lnTo>
                  <a:lnTo>
                    <a:pt x="0" y="57"/>
                  </a:lnTo>
                  <a:lnTo>
                    <a:pt x="6" y="119"/>
                  </a:lnTo>
                  <a:lnTo>
                    <a:pt x="23" y="127"/>
                  </a:lnTo>
                  <a:lnTo>
                    <a:pt x="23" y="12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8" name="Freeform 12"/>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lnTo>
                    <a:pt x="104" y="2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9" name="Freeform 13"/>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lnTo>
                    <a:pt x="73" y="3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0" name="Freeform 14"/>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lnTo>
                    <a:pt x="3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1" name="Freeform 15"/>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Lst>
              <a:ahLst/>
              <a:cxnLst>
                <a:cxn ang="0">
                  <a:pos x="T0" y="T1"/>
                </a:cxn>
                <a:cxn ang="0">
                  <a:pos x="T2" y="T3"/>
                </a:cxn>
                <a:cxn ang="0">
                  <a:pos x="T4" y="T5"/>
                </a:cxn>
                <a:cxn ang="0">
                  <a:pos x="T6" y="T7"/>
                </a:cxn>
                <a:cxn ang="0">
                  <a:pos x="T8" y="T9"/>
                </a:cxn>
                <a:cxn ang="0">
                  <a:pos x="T10" y="T11"/>
                </a:cxn>
              </a:cxnLst>
              <a:rect l="0" t="0" r="r" b="b"/>
              <a:pathLst>
                <a:path w="21" h="85">
                  <a:moveTo>
                    <a:pt x="0" y="81"/>
                  </a:moveTo>
                  <a:lnTo>
                    <a:pt x="20" y="84"/>
                  </a:lnTo>
                  <a:lnTo>
                    <a:pt x="10" y="0"/>
                  </a:lnTo>
                  <a:lnTo>
                    <a:pt x="0" y="5"/>
                  </a:lnTo>
                  <a:lnTo>
                    <a:pt x="0" y="81"/>
                  </a:lnTo>
                  <a:lnTo>
                    <a:pt x="0" y="81"/>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2" name="Freeform 16"/>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lnTo>
                    <a:pt x="0" y="85"/>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3" name="Freeform 17"/>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0" y="17"/>
                  </a:moveTo>
                  <a:lnTo>
                    <a:pt x="25" y="0"/>
                  </a:lnTo>
                  <a:lnTo>
                    <a:pt x="39" y="4"/>
                  </a:lnTo>
                  <a:lnTo>
                    <a:pt x="44" y="14"/>
                  </a:lnTo>
                  <a:lnTo>
                    <a:pt x="2" y="27"/>
                  </a:lnTo>
                  <a:lnTo>
                    <a:pt x="0" y="17"/>
                  </a:lnTo>
                  <a:lnTo>
                    <a:pt x="0" y="17"/>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4" name="Freeform 18"/>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2">
                  <a:moveTo>
                    <a:pt x="0" y="17"/>
                  </a:moveTo>
                  <a:lnTo>
                    <a:pt x="1" y="26"/>
                  </a:lnTo>
                  <a:lnTo>
                    <a:pt x="5" y="36"/>
                  </a:lnTo>
                  <a:lnTo>
                    <a:pt x="14" y="41"/>
                  </a:lnTo>
                  <a:lnTo>
                    <a:pt x="55" y="18"/>
                  </a:lnTo>
                  <a:lnTo>
                    <a:pt x="43" y="15"/>
                  </a:lnTo>
                  <a:lnTo>
                    <a:pt x="38" y="10"/>
                  </a:lnTo>
                  <a:lnTo>
                    <a:pt x="7" y="24"/>
                  </a:lnTo>
                  <a:lnTo>
                    <a:pt x="30" y="0"/>
                  </a:lnTo>
                  <a:lnTo>
                    <a:pt x="0" y="17"/>
                  </a:lnTo>
                  <a:lnTo>
                    <a:pt x="0"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5" name="Freeform 19"/>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8" y="3"/>
                  </a:lnTo>
                  <a:lnTo>
                    <a:pt x="13" y="10"/>
                  </a:lnTo>
                  <a:lnTo>
                    <a:pt x="16" y="18"/>
                  </a:lnTo>
                  <a:lnTo>
                    <a:pt x="5" y="1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6" name="Freeform 20"/>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lnTo>
                    <a:pt x="9" y="5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7" name="Freeform 21"/>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lnTo>
                    <a:pt x="65" y="1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8" name="Freeform 22"/>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lnTo>
                    <a:pt x="105"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9" name="Freeform 23"/>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0" name="Freeform 24"/>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lnTo>
                    <a:pt x="7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1" name="Freeform 25"/>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lnTo>
                    <a:pt x="1" y="9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2" name="Freeform 26"/>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3" name="Freeform 27"/>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grpSp>
        <p:nvGrpSpPr>
          <p:cNvPr id="659484" name="Group 28"/>
          <p:cNvGrpSpPr>
            <a:grpSpLocks/>
          </p:cNvGrpSpPr>
          <p:nvPr/>
        </p:nvGrpSpPr>
        <p:grpSpPr bwMode="auto">
          <a:xfrm>
            <a:off x="1187450" y="3644900"/>
            <a:ext cx="6840538" cy="1646238"/>
            <a:chOff x="499" y="2258"/>
            <a:chExt cx="4928" cy="1535"/>
          </a:xfrm>
        </p:grpSpPr>
        <p:sp>
          <p:nvSpPr>
            <p:cNvPr id="659485" name="Arc 29"/>
            <p:cNvSpPr>
              <a:spLocks/>
            </p:cNvSpPr>
            <p:nvPr/>
          </p:nvSpPr>
          <p:spPr bwMode="auto">
            <a:xfrm rot="10800000">
              <a:off x="664" y="2884"/>
              <a:ext cx="4596" cy="909"/>
            </a:xfrm>
            <a:custGeom>
              <a:avLst/>
              <a:gdLst>
                <a:gd name="G0" fmla="+- 21375 0 0"/>
                <a:gd name="G1" fmla="+- 0 0 0"/>
                <a:gd name="G2" fmla="+- 21600 0 0"/>
                <a:gd name="T0" fmla="*/ 42642 w 42642"/>
                <a:gd name="T1" fmla="*/ 3780 h 21600"/>
                <a:gd name="T2" fmla="*/ 0 w 42642"/>
                <a:gd name="T3" fmla="*/ 3112 h 21600"/>
                <a:gd name="T4" fmla="*/ 21375 w 42642"/>
                <a:gd name="T5" fmla="*/ 0 h 21600"/>
              </a:gdLst>
              <a:ahLst/>
              <a:cxnLst>
                <a:cxn ang="0">
                  <a:pos x="T0" y="T1"/>
                </a:cxn>
                <a:cxn ang="0">
                  <a:pos x="T2" y="T3"/>
                </a:cxn>
                <a:cxn ang="0">
                  <a:pos x="T4" y="T5"/>
                </a:cxn>
              </a:cxnLst>
              <a:rect l="0" t="0" r="r" b="b"/>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6" name="Rectangle 30"/>
            <p:cNvSpPr>
              <a:spLocks noChangeArrowheads="1"/>
            </p:cNvSpPr>
            <p:nvPr/>
          </p:nvSpPr>
          <p:spPr bwMode="auto">
            <a:xfrm>
              <a:off x="2811" y="3205"/>
              <a:ext cx="628"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b="1" dirty="0">
                  <a:effectLst>
                    <a:outerShdw blurRad="38100" dist="38100" dir="2700000" algn="tl">
                      <a:srgbClr val="C0C0C0"/>
                    </a:outerShdw>
                  </a:effectLst>
                  <a:latin typeface="+mn-ea"/>
                  <a:ea typeface="+mn-ea"/>
                </a:rPr>
                <a:t>地球</a:t>
              </a:r>
            </a:p>
          </p:txBody>
        </p:sp>
        <p:sp>
          <p:nvSpPr>
            <p:cNvPr id="659487" name="Rectangle 31"/>
            <p:cNvSpPr>
              <a:spLocks noChangeArrowheads="1"/>
            </p:cNvSpPr>
            <p:nvPr/>
          </p:nvSpPr>
          <p:spPr bwMode="auto">
            <a:xfrm rot="20280000">
              <a:off x="860" y="2719"/>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8" name="Rectangle 32"/>
            <p:cNvSpPr>
              <a:spLocks noChangeArrowheads="1"/>
            </p:cNvSpPr>
            <p:nvPr/>
          </p:nvSpPr>
          <p:spPr bwMode="auto">
            <a:xfrm rot="1320000" flipH="1">
              <a:off x="4091" y="2737"/>
              <a:ext cx="970"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9" name="Rectangle 33"/>
            <p:cNvSpPr>
              <a:spLocks noChangeArrowheads="1"/>
            </p:cNvSpPr>
            <p:nvPr/>
          </p:nvSpPr>
          <p:spPr bwMode="auto">
            <a:xfrm flipH="1">
              <a:off x="2472" y="2478"/>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0" name="Line 34"/>
            <p:cNvSpPr>
              <a:spLocks noChangeShapeType="1"/>
            </p:cNvSpPr>
            <p:nvPr/>
          </p:nvSpPr>
          <p:spPr bwMode="auto">
            <a:xfrm flipH="1">
              <a:off x="819" y="2453"/>
              <a:ext cx="862" cy="323"/>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1" name="Line 35"/>
            <p:cNvSpPr>
              <a:spLocks noChangeShapeType="1"/>
            </p:cNvSpPr>
            <p:nvPr/>
          </p:nvSpPr>
          <p:spPr bwMode="auto">
            <a:xfrm>
              <a:off x="4228" y="2462"/>
              <a:ext cx="862" cy="322"/>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2" name="Line 36"/>
            <p:cNvSpPr>
              <a:spLocks noChangeShapeType="1"/>
            </p:cNvSpPr>
            <p:nvPr/>
          </p:nvSpPr>
          <p:spPr bwMode="auto">
            <a:xfrm>
              <a:off x="2508" y="2376"/>
              <a:ext cx="923" cy="4"/>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9493" name="Group 37"/>
            <p:cNvGrpSpPr>
              <a:grpSpLocks/>
            </p:cNvGrpSpPr>
            <p:nvPr/>
          </p:nvGrpSpPr>
          <p:grpSpPr bwMode="auto">
            <a:xfrm>
              <a:off x="499" y="2782"/>
              <a:ext cx="598" cy="769"/>
              <a:chOff x="579" y="2648"/>
              <a:chExt cx="598" cy="769"/>
            </a:xfrm>
          </p:grpSpPr>
          <p:sp>
            <p:nvSpPr>
              <p:cNvPr id="659494" name="Freeform 38"/>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5"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5" name="Freeform 39"/>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lnTo>
                      <a:pt x="170" y="32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6" name="Freeform 40"/>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lnTo>
                      <a:pt x="120"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7" name="Freeform 41"/>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lnTo>
                      <a:pt x="5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8" name="Freeform 42"/>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Lst>
                <a:ahLst/>
                <a:cxnLst>
                  <a:cxn ang="0">
                    <a:pos x="T0" y="T1"/>
                  </a:cxn>
                  <a:cxn ang="0">
                    <a:pos x="T2" y="T3"/>
                  </a:cxn>
                  <a:cxn ang="0">
                    <a:pos x="T4" y="T5"/>
                  </a:cxn>
                  <a:cxn ang="0">
                    <a:pos x="T6" y="T7"/>
                  </a:cxn>
                  <a:cxn ang="0">
                    <a:pos x="T8" y="T9"/>
                  </a:cxn>
                  <a:cxn ang="0">
                    <a:pos x="T10" y="T11"/>
                  </a:cxn>
                </a:cxnLst>
                <a:rect l="0" t="0" r="r" b="b"/>
                <a:pathLst>
                  <a:path w="34" h="129">
                    <a:moveTo>
                      <a:pt x="0" y="124"/>
                    </a:moveTo>
                    <a:lnTo>
                      <a:pt x="33" y="128"/>
                    </a:lnTo>
                    <a:lnTo>
                      <a:pt x="18" y="0"/>
                    </a:lnTo>
                    <a:lnTo>
                      <a:pt x="0" y="8"/>
                    </a:lnTo>
                    <a:lnTo>
                      <a:pt x="0" y="124"/>
                    </a:lnTo>
                    <a:lnTo>
                      <a:pt x="0" y="12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9" name="Freeform 43"/>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lnTo>
                      <a:pt x="1" y="129"/>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0" name="Freeform 44"/>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0" y="26"/>
                    </a:moveTo>
                    <a:lnTo>
                      <a:pt x="41" y="0"/>
                    </a:lnTo>
                    <a:lnTo>
                      <a:pt x="64" y="5"/>
                    </a:lnTo>
                    <a:lnTo>
                      <a:pt x="72" y="21"/>
                    </a:lnTo>
                    <a:lnTo>
                      <a:pt x="4" y="40"/>
                    </a:lnTo>
                    <a:lnTo>
                      <a:pt x="0" y="26"/>
                    </a:lnTo>
                    <a:lnTo>
                      <a:pt x="0"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1" name="Freeform 45"/>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63">
                    <a:moveTo>
                      <a:pt x="0" y="27"/>
                    </a:moveTo>
                    <a:lnTo>
                      <a:pt x="2" y="39"/>
                    </a:lnTo>
                    <a:lnTo>
                      <a:pt x="9" y="54"/>
                    </a:lnTo>
                    <a:lnTo>
                      <a:pt x="24" y="62"/>
                    </a:lnTo>
                    <a:lnTo>
                      <a:pt x="89" y="28"/>
                    </a:lnTo>
                    <a:lnTo>
                      <a:pt x="69" y="23"/>
                    </a:lnTo>
                    <a:lnTo>
                      <a:pt x="62" y="16"/>
                    </a:lnTo>
                    <a:lnTo>
                      <a:pt x="11" y="37"/>
                    </a:lnTo>
                    <a:lnTo>
                      <a:pt x="49" y="0"/>
                    </a:lnTo>
                    <a:lnTo>
                      <a:pt x="0" y="27"/>
                    </a:lnTo>
                    <a:lnTo>
                      <a:pt x="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2" name="Freeform 46"/>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0"/>
                    </a:moveTo>
                    <a:lnTo>
                      <a:pt x="13" y="4"/>
                    </a:lnTo>
                    <a:lnTo>
                      <a:pt x="22" y="15"/>
                    </a:lnTo>
                    <a:lnTo>
                      <a:pt x="26" y="28"/>
                    </a:lnTo>
                    <a:lnTo>
                      <a:pt x="9" y="20"/>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3" name="Freeform 47"/>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lnTo>
                      <a:pt x="16"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4" name="Freeform 48"/>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lnTo>
                      <a:pt x="107"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5" name="Freeform 49"/>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lnTo>
                      <a:pt x="172" y="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6" name="Freeform 50"/>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lnTo>
                      <a:pt x="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7" name="Freeform 51"/>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lnTo>
                      <a:pt x="12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8" name="Freeform 52"/>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lnTo>
                      <a:pt x="2" y="1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9" name="Freeform 53"/>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0" name="Freeform 54"/>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11" name="Group 55"/>
            <p:cNvGrpSpPr>
              <a:grpSpLocks/>
            </p:cNvGrpSpPr>
            <p:nvPr/>
          </p:nvGrpSpPr>
          <p:grpSpPr bwMode="auto">
            <a:xfrm>
              <a:off x="4829" y="2753"/>
              <a:ext cx="598" cy="769"/>
              <a:chOff x="4909" y="2619"/>
              <a:chExt cx="598" cy="769"/>
            </a:xfrm>
          </p:grpSpPr>
          <p:sp>
            <p:nvSpPr>
              <p:cNvPr id="659512" name="Freeform 56"/>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Lst>
                <a:ahLst/>
                <a:cxnLst>
                  <a:cxn ang="0">
                    <a:pos x="T0" y="T1"/>
                  </a:cxn>
                  <a:cxn ang="0">
                    <a:pos x="T2" y="T3"/>
                  </a:cxn>
                  <a:cxn ang="0">
                    <a:pos x="T4" y="T5"/>
                  </a:cxn>
                  <a:cxn ang="0">
                    <a:pos x="T6" y="T7"/>
                  </a:cxn>
                  <a:cxn ang="0">
                    <a:pos x="T8" y="T9"/>
                  </a:cxn>
                  <a:cxn ang="0">
                    <a:pos x="T10" y="T11"/>
                  </a:cxn>
                  <a:cxn ang="0">
                    <a:pos x="T12" y="T13"/>
                  </a:cxn>
                </a:cxnLst>
                <a:rect l="0" t="0" r="r" b="b"/>
                <a:pathLst>
                  <a:path w="38" h="195">
                    <a:moveTo>
                      <a:pt x="0" y="194"/>
                    </a:moveTo>
                    <a:lnTo>
                      <a:pt x="1" y="7"/>
                    </a:lnTo>
                    <a:lnTo>
                      <a:pt x="24" y="0"/>
                    </a:lnTo>
                    <a:lnTo>
                      <a:pt x="37" y="88"/>
                    </a:lnTo>
                    <a:lnTo>
                      <a:pt x="27" y="181"/>
                    </a:lnTo>
                    <a:lnTo>
                      <a:pt x="0" y="194"/>
                    </a:lnTo>
                    <a:lnTo>
                      <a:pt x="0" y="19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3" name="Freeform 57"/>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lnTo>
                      <a:pt x="269" y="32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4" name="Freeform 58"/>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lnTo>
                      <a:pt x="79"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5" name="Freeform 59"/>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lnTo>
                      <a:pt x="17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6" name="Freeform 60"/>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Lst>
                <a:ahLst/>
                <a:cxnLst>
                  <a:cxn ang="0">
                    <a:pos x="T0" y="T1"/>
                  </a:cxn>
                  <a:cxn ang="0">
                    <a:pos x="T2" y="T3"/>
                  </a:cxn>
                  <a:cxn ang="0">
                    <a:pos x="T4" y="T5"/>
                  </a:cxn>
                  <a:cxn ang="0">
                    <a:pos x="T6" y="T7"/>
                  </a:cxn>
                  <a:cxn ang="0">
                    <a:pos x="T8" y="T9"/>
                  </a:cxn>
                  <a:cxn ang="0">
                    <a:pos x="T10" y="T11"/>
                  </a:cxn>
                </a:cxnLst>
                <a:rect l="0" t="0" r="r" b="b"/>
                <a:pathLst>
                  <a:path w="34" h="129">
                    <a:moveTo>
                      <a:pt x="33" y="125"/>
                    </a:moveTo>
                    <a:lnTo>
                      <a:pt x="0" y="128"/>
                    </a:lnTo>
                    <a:lnTo>
                      <a:pt x="14" y="0"/>
                    </a:lnTo>
                    <a:lnTo>
                      <a:pt x="33" y="8"/>
                    </a:lnTo>
                    <a:lnTo>
                      <a:pt x="33" y="125"/>
                    </a:lnTo>
                    <a:lnTo>
                      <a:pt x="33"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7" name="Freeform 61"/>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lnTo>
                      <a:pt x="200" y="13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8" name="Freeform 62"/>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72" y="26"/>
                    </a:moveTo>
                    <a:lnTo>
                      <a:pt x="30" y="0"/>
                    </a:lnTo>
                    <a:lnTo>
                      <a:pt x="7" y="6"/>
                    </a:lnTo>
                    <a:lnTo>
                      <a:pt x="0" y="21"/>
                    </a:lnTo>
                    <a:lnTo>
                      <a:pt x="67" y="40"/>
                    </a:lnTo>
                    <a:lnTo>
                      <a:pt x="72" y="26"/>
                    </a:lnTo>
                    <a:lnTo>
                      <a:pt x="72"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9" name="Freeform 63"/>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63">
                    <a:moveTo>
                      <a:pt x="90" y="27"/>
                    </a:moveTo>
                    <a:lnTo>
                      <a:pt x="87" y="40"/>
                    </a:lnTo>
                    <a:lnTo>
                      <a:pt x="80" y="55"/>
                    </a:lnTo>
                    <a:lnTo>
                      <a:pt x="65" y="62"/>
                    </a:lnTo>
                    <a:lnTo>
                      <a:pt x="0" y="29"/>
                    </a:lnTo>
                    <a:lnTo>
                      <a:pt x="20" y="24"/>
                    </a:lnTo>
                    <a:lnTo>
                      <a:pt x="27" y="16"/>
                    </a:lnTo>
                    <a:lnTo>
                      <a:pt x="78" y="37"/>
                    </a:lnTo>
                    <a:lnTo>
                      <a:pt x="40" y="0"/>
                    </a:lnTo>
                    <a:lnTo>
                      <a:pt x="90" y="27"/>
                    </a:lnTo>
                    <a:lnTo>
                      <a:pt x="9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0" name="Freeform 64"/>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26" y="0"/>
                    </a:moveTo>
                    <a:lnTo>
                      <a:pt x="12" y="5"/>
                    </a:lnTo>
                    <a:lnTo>
                      <a:pt x="4" y="16"/>
                    </a:lnTo>
                    <a:lnTo>
                      <a:pt x="0" y="28"/>
                    </a:lnTo>
                    <a:lnTo>
                      <a:pt x="16" y="21"/>
                    </a:lnTo>
                    <a:lnTo>
                      <a:pt x="26" y="0"/>
                    </a:lnTo>
                    <a:lnTo>
                      <a:pt x="2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1" name="Freeform 65"/>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lnTo>
                      <a:pt x="182"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2" name="Freeform 66"/>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lnTo>
                      <a:pt x="74"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3" name="Freeform 67"/>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lnTo>
                      <a:pt x="27" y="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4" name="Freeform 68"/>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5" name="Freeform 69"/>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6" name="Freeform 70"/>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lnTo>
                      <a:pt x="211" y="14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7" name="Freeform 71"/>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lnTo>
                      <a:pt x="1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8" name="Freeform 72"/>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lnTo>
                      <a:pt x="25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29" name="Group 73"/>
            <p:cNvGrpSpPr>
              <a:grpSpLocks/>
            </p:cNvGrpSpPr>
            <p:nvPr/>
          </p:nvGrpSpPr>
          <p:grpSpPr bwMode="auto">
            <a:xfrm>
              <a:off x="1640" y="2307"/>
              <a:ext cx="626" cy="606"/>
              <a:chOff x="1720" y="2173"/>
              <a:chExt cx="626" cy="606"/>
            </a:xfrm>
          </p:grpSpPr>
          <p:grpSp>
            <p:nvGrpSpPr>
              <p:cNvPr id="659530" name="Group 74"/>
              <p:cNvGrpSpPr>
                <a:grpSpLocks/>
              </p:cNvGrpSpPr>
              <p:nvPr/>
            </p:nvGrpSpPr>
            <p:grpSpPr bwMode="auto">
              <a:xfrm>
                <a:off x="2171" y="2458"/>
                <a:ext cx="40" cy="321"/>
                <a:chOff x="2171" y="2458"/>
                <a:chExt cx="40" cy="321"/>
              </a:xfrm>
            </p:grpSpPr>
            <p:sp>
              <p:nvSpPr>
                <p:cNvPr id="659531" name="Freeform 75"/>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2" name="Freeform 76"/>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3" name="Freeform 77"/>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34" name="Group 78"/>
              <p:cNvGrpSpPr>
                <a:grpSpLocks/>
              </p:cNvGrpSpPr>
              <p:nvPr/>
            </p:nvGrpSpPr>
            <p:grpSpPr bwMode="auto">
              <a:xfrm>
                <a:off x="1720" y="2173"/>
                <a:ext cx="626" cy="531"/>
                <a:chOff x="1720" y="2173"/>
                <a:chExt cx="626" cy="531"/>
              </a:xfrm>
            </p:grpSpPr>
            <p:sp>
              <p:nvSpPr>
                <p:cNvPr id="659535" name="Freeform 79"/>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lnTo>
                        <a:pt x="319"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6" name="Freeform 80"/>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lnTo>
                        <a:pt x="72"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7" name="Freeform 81"/>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lnTo>
                        <a:pt x="0"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8" name="Freeform 82"/>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lnTo>
                        <a:pt x="175"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9" name="Freeform 83"/>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58" y="0"/>
                      </a:moveTo>
                      <a:lnTo>
                        <a:pt x="11" y="14"/>
                      </a:lnTo>
                      <a:lnTo>
                        <a:pt x="0" y="35"/>
                      </a:lnTo>
                      <a:lnTo>
                        <a:pt x="6" y="51"/>
                      </a:lnTo>
                      <a:lnTo>
                        <a:pt x="65" y="13"/>
                      </a:lnTo>
                      <a:lnTo>
                        <a:pt x="58" y="0"/>
                      </a:lnTo>
                      <a:lnTo>
                        <a:pt x="58"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0" name="Freeform 84"/>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58" y="0"/>
                      </a:moveTo>
                      <a:lnTo>
                        <a:pt x="66" y="10"/>
                      </a:lnTo>
                      <a:lnTo>
                        <a:pt x="72" y="26"/>
                      </a:lnTo>
                      <a:lnTo>
                        <a:pt x="67" y="42"/>
                      </a:lnTo>
                      <a:lnTo>
                        <a:pt x="0" y="67"/>
                      </a:lnTo>
                      <a:lnTo>
                        <a:pt x="9" y="50"/>
                      </a:lnTo>
                      <a:lnTo>
                        <a:pt x="8" y="39"/>
                      </a:lnTo>
                      <a:lnTo>
                        <a:pt x="58" y="15"/>
                      </a:lnTo>
                      <a:lnTo>
                        <a:pt x="5" y="19"/>
                      </a:lnTo>
                      <a:lnTo>
                        <a:pt x="58" y="0"/>
                      </a:lnTo>
                      <a:lnTo>
                        <a:pt x="5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1" name="Freeform 85"/>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6" y="0"/>
                      </a:moveTo>
                      <a:lnTo>
                        <a:pt x="0" y="14"/>
                      </a:lnTo>
                      <a:lnTo>
                        <a:pt x="3" y="27"/>
                      </a:lnTo>
                      <a:lnTo>
                        <a:pt x="9" y="39"/>
                      </a:lnTo>
                      <a:lnTo>
                        <a:pt x="16" y="22"/>
                      </a:lnTo>
                      <a:lnTo>
                        <a:pt x="6" y="0"/>
                      </a:lnTo>
                      <a:lnTo>
                        <a:pt x="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2" name="Freeform 86"/>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lnTo>
                        <a:pt x="7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3" name="Freeform 87"/>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lnTo>
                        <a:pt x="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4" name="Freeform 88"/>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lnTo>
                        <a:pt x="9"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5" name="Freeform 89"/>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lnTo>
                        <a:pt x="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6" name="Freeform 90"/>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lnTo>
                        <a:pt x="181"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7" name="Freeform 91"/>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lnTo>
                        <a:pt x="3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8" name="Freeform 92"/>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lnTo>
                        <a:pt x="4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59549" name="Group 93"/>
            <p:cNvGrpSpPr>
              <a:grpSpLocks/>
            </p:cNvGrpSpPr>
            <p:nvPr/>
          </p:nvGrpSpPr>
          <p:grpSpPr bwMode="auto">
            <a:xfrm>
              <a:off x="3684" y="2352"/>
              <a:ext cx="626" cy="606"/>
              <a:chOff x="3764" y="2218"/>
              <a:chExt cx="626" cy="606"/>
            </a:xfrm>
          </p:grpSpPr>
          <p:grpSp>
            <p:nvGrpSpPr>
              <p:cNvPr id="659550" name="Group 94"/>
              <p:cNvGrpSpPr>
                <a:grpSpLocks/>
              </p:cNvGrpSpPr>
              <p:nvPr/>
            </p:nvGrpSpPr>
            <p:grpSpPr bwMode="auto">
              <a:xfrm>
                <a:off x="3899" y="2503"/>
                <a:ext cx="40" cy="321"/>
                <a:chOff x="3899" y="2503"/>
                <a:chExt cx="40" cy="321"/>
              </a:xfrm>
            </p:grpSpPr>
            <p:sp>
              <p:nvSpPr>
                <p:cNvPr id="659551" name="Freeform 95"/>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2" name="Freeform 96"/>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3" name="Freeform 97"/>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54" name="Group 98"/>
              <p:cNvGrpSpPr>
                <a:grpSpLocks/>
              </p:cNvGrpSpPr>
              <p:nvPr/>
            </p:nvGrpSpPr>
            <p:grpSpPr bwMode="auto">
              <a:xfrm>
                <a:off x="3764" y="2218"/>
                <a:ext cx="626" cy="531"/>
                <a:chOff x="3764" y="2218"/>
                <a:chExt cx="626" cy="531"/>
              </a:xfrm>
            </p:grpSpPr>
            <p:sp>
              <p:nvSpPr>
                <p:cNvPr id="659555" name="Freeform 99"/>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lnTo>
                        <a:pt x="145"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6" name="Freeform 100"/>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lnTo>
                        <a:pt x="147"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7" name="Freeform 101"/>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lnTo>
                        <a:pt x="241"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8" name="Freeform 102"/>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lnTo>
                        <a:pt x="0"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9" name="Freeform 103"/>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7" y="0"/>
                      </a:moveTo>
                      <a:lnTo>
                        <a:pt x="54" y="14"/>
                      </a:lnTo>
                      <a:lnTo>
                        <a:pt x="65" y="35"/>
                      </a:lnTo>
                      <a:lnTo>
                        <a:pt x="59" y="51"/>
                      </a:lnTo>
                      <a:lnTo>
                        <a:pt x="0" y="13"/>
                      </a:lnTo>
                      <a:lnTo>
                        <a:pt x="7" y="0"/>
                      </a:lnTo>
                      <a:lnTo>
                        <a:pt x="7"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0" name="Freeform 104"/>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14" y="0"/>
                      </a:moveTo>
                      <a:lnTo>
                        <a:pt x="6" y="10"/>
                      </a:lnTo>
                      <a:lnTo>
                        <a:pt x="0" y="26"/>
                      </a:lnTo>
                      <a:lnTo>
                        <a:pt x="5" y="42"/>
                      </a:lnTo>
                      <a:lnTo>
                        <a:pt x="72" y="67"/>
                      </a:lnTo>
                      <a:lnTo>
                        <a:pt x="63" y="50"/>
                      </a:lnTo>
                      <a:lnTo>
                        <a:pt x="64" y="39"/>
                      </a:lnTo>
                      <a:lnTo>
                        <a:pt x="14" y="15"/>
                      </a:lnTo>
                      <a:lnTo>
                        <a:pt x="67" y="19"/>
                      </a:lnTo>
                      <a:lnTo>
                        <a:pt x="14" y="0"/>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1" name="Freeform 105"/>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10" y="0"/>
                      </a:moveTo>
                      <a:lnTo>
                        <a:pt x="16" y="14"/>
                      </a:lnTo>
                      <a:lnTo>
                        <a:pt x="13" y="27"/>
                      </a:lnTo>
                      <a:lnTo>
                        <a:pt x="7" y="39"/>
                      </a:lnTo>
                      <a:lnTo>
                        <a:pt x="0" y="22"/>
                      </a:lnTo>
                      <a:lnTo>
                        <a:pt x="10" y="0"/>
                      </a:lnTo>
                      <a:lnTo>
                        <a:pt x="1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2" name="Freeform 106"/>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lnTo>
                        <a:pt x="154"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3" name="Freeform 107"/>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lnTo>
                        <a:pt x="16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4" name="Freeform 108"/>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lnTo>
                        <a:pt x="218"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5" name="Freeform 109"/>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lnTo>
                        <a:pt x="1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6" name="Freeform 110"/>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lnTo>
                        <a:pt x="39"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7" name="Freeform 111"/>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lnTo>
                        <a:pt x="19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8" name="Freeform 112"/>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lnTo>
                        <a:pt x="17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59569" name="Group 113"/>
            <p:cNvGrpSpPr>
              <a:grpSpLocks/>
            </p:cNvGrpSpPr>
            <p:nvPr/>
          </p:nvGrpSpPr>
          <p:grpSpPr bwMode="auto">
            <a:xfrm>
              <a:off x="3306" y="2304"/>
              <a:ext cx="639" cy="631"/>
              <a:chOff x="3386" y="2170"/>
              <a:chExt cx="639" cy="631"/>
            </a:xfrm>
          </p:grpSpPr>
          <p:sp>
            <p:nvSpPr>
              <p:cNvPr id="659570" name="Freeform 114"/>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1" name="Freeform 115"/>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2" name="Freeform 116"/>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3" name="Freeform 117"/>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lnTo>
                      <a:pt x="323"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4" name="Freeform 118"/>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lnTo>
                      <a:pt x="70"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5" name="Freeform 119"/>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lnTo>
                      <a:pt x="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6" name="Freeform 120"/>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lnTo>
                      <a:pt x="19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7" name="Freeform 121"/>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66" y="4"/>
                    </a:moveTo>
                    <a:lnTo>
                      <a:pt x="17" y="0"/>
                    </a:lnTo>
                    <a:lnTo>
                      <a:pt x="0" y="16"/>
                    </a:lnTo>
                    <a:lnTo>
                      <a:pt x="0" y="33"/>
                    </a:lnTo>
                    <a:lnTo>
                      <a:pt x="68" y="18"/>
                    </a:lnTo>
                    <a:lnTo>
                      <a:pt x="66" y="4"/>
                    </a:lnTo>
                    <a:lnTo>
                      <a:pt x="66"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8" name="Freeform 122"/>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78" y="1"/>
                    </a:moveTo>
                    <a:lnTo>
                      <a:pt x="82" y="13"/>
                    </a:lnTo>
                    <a:lnTo>
                      <a:pt x="82" y="30"/>
                    </a:lnTo>
                    <a:lnTo>
                      <a:pt x="71" y="44"/>
                    </a:lnTo>
                    <a:lnTo>
                      <a:pt x="0" y="43"/>
                    </a:lnTo>
                    <a:lnTo>
                      <a:pt x="14" y="31"/>
                    </a:lnTo>
                    <a:lnTo>
                      <a:pt x="18" y="20"/>
                    </a:lnTo>
                    <a:lnTo>
                      <a:pt x="73" y="16"/>
                    </a:lnTo>
                    <a:lnTo>
                      <a:pt x="22" y="0"/>
                    </a:lnTo>
                    <a:lnTo>
                      <a:pt x="78" y="1"/>
                    </a:lnTo>
                    <a:lnTo>
                      <a:pt x="78"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9" name="Freeform 123"/>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14" y="0"/>
                    </a:moveTo>
                    <a:lnTo>
                      <a:pt x="2" y="10"/>
                    </a:lnTo>
                    <a:lnTo>
                      <a:pt x="0" y="24"/>
                    </a:lnTo>
                    <a:lnTo>
                      <a:pt x="3" y="37"/>
                    </a:lnTo>
                    <a:lnTo>
                      <a:pt x="16" y="24"/>
                    </a:lnTo>
                    <a:lnTo>
                      <a:pt x="14" y="0"/>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0" name="Freeform 124"/>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lnTo>
                      <a:pt x="53"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1" name="Freeform 125"/>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lnTo>
                      <a:pt x="5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2" name="Freeform 126"/>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lnTo>
                      <a:pt x="9"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3" name="Freeform 127"/>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4" name="Freeform 128"/>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lnTo>
                      <a:pt x="198"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5" name="Freeform 129"/>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lnTo>
                      <a:pt x="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6" name="Freeform 130"/>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lnTo>
                      <a:pt x="12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87" name="Group 131"/>
            <p:cNvGrpSpPr>
              <a:grpSpLocks/>
            </p:cNvGrpSpPr>
            <p:nvPr/>
          </p:nvGrpSpPr>
          <p:grpSpPr bwMode="auto">
            <a:xfrm>
              <a:off x="1972" y="2258"/>
              <a:ext cx="639" cy="631"/>
              <a:chOff x="2052" y="2124"/>
              <a:chExt cx="639" cy="631"/>
            </a:xfrm>
          </p:grpSpPr>
          <p:sp>
            <p:nvSpPr>
              <p:cNvPr id="659588" name="Freeform 132"/>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9" name="Freeform 133"/>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0" name="Freeform 134"/>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1" name="Freeform 135"/>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lnTo>
                      <a:pt x="169"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2" name="Freeform 136"/>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lnTo>
                      <a:pt x="135"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3" name="Freeform 137"/>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lnTo>
                      <a:pt x="164"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4" name="Freeform 138"/>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lnTo>
                      <a:pt x="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5" name="Freeform 139"/>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2" y="4"/>
                    </a:moveTo>
                    <a:lnTo>
                      <a:pt x="51" y="0"/>
                    </a:lnTo>
                    <a:lnTo>
                      <a:pt x="68" y="16"/>
                    </a:lnTo>
                    <a:lnTo>
                      <a:pt x="68" y="33"/>
                    </a:lnTo>
                    <a:lnTo>
                      <a:pt x="0" y="18"/>
                    </a:lnTo>
                    <a:lnTo>
                      <a:pt x="2" y="4"/>
                    </a:lnTo>
                    <a:lnTo>
                      <a:pt x="2"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6" name="Freeform 140"/>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4" y="1"/>
                    </a:moveTo>
                    <a:lnTo>
                      <a:pt x="0" y="13"/>
                    </a:lnTo>
                    <a:lnTo>
                      <a:pt x="0" y="30"/>
                    </a:lnTo>
                    <a:lnTo>
                      <a:pt x="11" y="44"/>
                    </a:lnTo>
                    <a:lnTo>
                      <a:pt x="82" y="43"/>
                    </a:lnTo>
                    <a:lnTo>
                      <a:pt x="68" y="31"/>
                    </a:lnTo>
                    <a:lnTo>
                      <a:pt x="64" y="20"/>
                    </a:lnTo>
                    <a:lnTo>
                      <a:pt x="9" y="16"/>
                    </a:lnTo>
                    <a:lnTo>
                      <a:pt x="60" y="0"/>
                    </a:lnTo>
                    <a:lnTo>
                      <a:pt x="4" y="1"/>
                    </a:lnTo>
                    <a:lnTo>
                      <a:pt x="4"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7" name="Freeform 141"/>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2" y="0"/>
                    </a:moveTo>
                    <a:lnTo>
                      <a:pt x="14" y="10"/>
                    </a:lnTo>
                    <a:lnTo>
                      <a:pt x="16" y="24"/>
                    </a:lnTo>
                    <a:lnTo>
                      <a:pt x="13" y="37"/>
                    </a:lnTo>
                    <a:lnTo>
                      <a:pt x="0" y="24"/>
                    </a:lnTo>
                    <a:lnTo>
                      <a:pt x="2" y="0"/>
                    </a:lnTo>
                    <a:lnTo>
                      <a:pt x="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8" name="Freeform 142"/>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lnTo>
                      <a:pt x="89"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9" name="Freeform 143"/>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lnTo>
                      <a:pt x="13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0" name="Freeform 144"/>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lnTo>
                      <a:pt x="212"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1" name="Freeform 145"/>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lnTo>
                      <a:pt x="14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2" name="Freeform 146"/>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lnTo>
                      <a:pt x="20"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3" name="Freeform 147"/>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lnTo>
                      <a:pt x="4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4" name="Freeform 148"/>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59605" name="Rectangle 149"/>
          <p:cNvSpPr>
            <a:spLocks noGrp="1" noChangeArrowheads="1"/>
          </p:cNvSpPr>
          <p:nvPr>
            <p:ph type="body" idx="1"/>
          </p:nvPr>
        </p:nvSpPr>
        <p:spPr>
          <a:xfrm>
            <a:off x="809625" y="1773238"/>
            <a:ext cx="7958138" cy="1727200"/>
          </a:xfrm>
        </p:spPr>
        <p:txBody>
          <a:bodyPr/>
          <a:lstStyle/>
          <a:p>
            <a:r>
              <a:rPr lang="zh-CN" altLang="en-US" sz="2400" dirty="0">
                <a:solidFill>
                  <a:srgbClr val="FF0000"/>
                </a:solidFill>
                <a:latin typeface="华文新魏" pitchFamily="2" charset="-122"/>
              </a:rPr>
              <a:t>特点</a:t>
            </a:r>
          </a:p>
          <a:p>
            <a:pPr lvl="1"/>
            <a:r>
              <a:rPr lang="zh-CN" altLang="en-US" sz="2000" dirty="0">
                <a:latin typeface="华文新魏" pitchFamily="2" charset="-122"/>
              </a:rPr>
              <a:t>直线传输、穿透性不强（大气条件和固体物将妨碍微波传播）</a:t>
            </a:r>
          </a:p>
          <a:p>
            <a:r>
              <a:rPr lang="zh-CN" altLang="en-US" sz="2400" dirty="0">
                <a:solidFill>
                  <a:srgbClr val="FF0000"/>
                </a:solidFill>
                <a:latin typeface="华文新魏" pitchFamily="2" charset="-122"/>
              </a:rPr>
              <a:t>应用</a:t>
            </a:r>
          </a:p>
          <a:p>
            <a:pPr lvl="1"/>
            <a:r>
              <a:rPr lang="en-US" altLang="zh-CN" sz="2000" dirty="0" err="1">
                <a:latin typeface="华文新魏" pitchFamily="2" charset="-122"/>
              </a:rPr>
              <a:t>WiFi</a:t>
            </a:r>
            <a:r>
              <a:rPr lang="zh-CN" altLang="en-US" sz="2000" dirty="0">
                <a:latin typeface="华文新魏" pitchFamily="2" charset="-122"/>
              </a:rPr>
              <a:t>、</a:t>
            </a:r>
            <a:r>
              <a:rPr lang="en-US" altLang="zh-CN" sz="2000" dirty="0">
                <a:latin typeface="华文新魏" pitchFamily="2" charset="-122"/>
              </a:rPr>
              <a:t>3G</a:t>
            </a:r>
            <a:r>
              <a:rPr lang="zh-CN" altLang="en-US" sz="2000" dirty="0">
                <a:latin typeface="华文新魏" pitchFamily="2" charset="-122"/>
              </a:rPr>
              <a:t>、卫星等。</a:t>
            </a:r>
          </a:p>
        </p:txBody>
      </p:sp>
      <p:sp>
        <p:nvSpPr>
          <p:cNvPr id="148"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9300838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605" name="Rectangle 149"/>
          <p:cNvSpPr>
            <a:spLocks noGrp="1" noChangeArrowheads="1"/>
          </p:cNvSpPr>
          <p:nvPr>
            <p:ph type="body" idx="1"/>
          </p:nvPr>
        </p:nvSpPr>
        <p:spPr>
          <a:xfrm>
            <a:off x="809625" y="1773238"/>
            <a:ext cx="7958138" cy="1727770"/>
          </a:xfrm>
        </p:spPr>
        <p:txBody>
          <a:bodyPr/>
          <a:lstStyle/>
          <a:p>
            <a:r>
              <a:rPr lang="zh-CN" altLang="en-US" sz="2400" dirty="0" smtClean="0">
                <a:solidFill>
                  <a:srgbClr val="FF0000"/>
                </a:solidFill>
                <a:latin typeface="华文新魏" pitchFamily="2" charset="-122"/>
              </a:rPr>
              <a:t>问题</a:t>
            </a:r>
          </a:p>
          <a:p>
            <a:pPr lvl="1"/>
            <a:r>
              <a:rPr lang="zh-CN" altLang="en-US" sz="2400" dirty="0" smtClean="0">
                <a:latin typeface="华文新魏" pitchFamily="2" charset="-122"/>
              </a:rPr>
              <a:t>信号被</a:t>
            </a:r>
            <a:r>
              <a:rPr lang="zh-CN" altLang="en-US" sz="2400" dirty="0">
                <a:latin typeface="华文新魏" pitchFamily="2" charset="-122"/>
              </a:rPr>
              <a:t>日常物体</a:t>
            </a:r>
            <a:r>
              <a:rPr lang="zh-CN" altLang="en-US" sz="2400" dirty="0" smtClean="0">
                <a:latin typeface="华文新魏" pitchFamily="2" charset="-122"/>
              </a:rPr>
              <a:t>衰减</a:t>
            </a:r>
            <a:r>
              <a:rPr lang="en-US" altLang="zh-CN" sz="2400" dirty="0" smtClean="0">
                <a:latin typeface="华文新魏" pitchFamily="2" charset="-122"/>
              </a:rPr>
              <a:t>/</a:t>
            </a:r>
            <a:r>
              <a:rPr lang="zh-CN" altLang="en-US" sz="2400" dirty="0" smtClean="0">
                <a:latin typeface="华文新魏" pitchFamily="2" charset="-122"/>
              </a:rPr>
              <a:t>反射（多径衰落）</a:t>
            </a:r>
            <a:endParaRPr lang="zh-CN" altLang="en-US" sz="2400" dirty="0">
              <a:latin typeface="华文新魏" pitchFamily="2" charset="-122"/>
            </a:endParaRPr>
          </a:p>
          <a:p>
            <a:pPr lvl="1"/>
            <a:r>
              <a:rPr lang="zh-CN" altLang="en-US" sz="2400" dirty="0" smtClean="0">
                <a:latin typeface="华文新魏" pitchFamily="2" charset="-122"/>
              </a:rPr>
              <a:t>信号被雨水吸收</a:t>
            </a:r>
            <a:endParaRPr lang="en-US" altLang="zh-CN" sz="2400" dirty="0" smtClean="0">
              <a:latin typeface="华文新魏" pitchFamily="2" charset="-122"/>
            </a:endParaRPr>
          </a:p>
          <a:p>
            <a:r>
              <a:rPr lang="zh-CN" altLang="en-US" sz="2400" dirty="0" smtClean="0">
                <a:solidFill>
                  <a:srgbClr val="FF0000"/>
                </a:solidFill>
                <a:latin typeface="华文新魏" pitchFamily="2" charset="-122"/>
              </a:rPr>
              <a:t>解决</a:t>
            </a:r>
            <a:r>
              <a:rPr lang="zh-CN" altLang="en-US" sz="2400" dirty="0" smtClean="0">
                <a:latin typeface="华文新魏" pitchFamily="2" charset="-122"/>
              </a:rPr>
              <a:t>：预留信道，干扰时切换</a:t>
            </a:r>
            <a:endParaRPr lang="zh-CN" altLang="en-US" sz="2400" dirty="0">
              <a:latin typeface="华文新魏" pitchFamily="2" charset="-122"/>
            </a:endParaRPr>
          </a:p>
        </p:txBody>
      </p:sp>
      <p:pic>
        <p:nvPicPr>
          <p:cNvPr id="148"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889" y="3272557"/>
            <a:ext cx="7775575" cy="325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0"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17239258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10" name="Picture 6" descr="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789040"/>
            <a:ext cx="3848050" cy="2592238"/>
          </a:xfrm>
          <a:prstGeom prst="rect">
            <a:avLst/>
          </a:prstGeom>
          <a:noFill/>
          <a:extLst>
            <a:ext uri="{909E8E84-426E-40DD-AFC4-6F175D3DCCD1}">
              <a14:hiddenFill xmlns:a14="http://schemas.microsoft.com/office/drawing/2010/main">
                <a:solidFill>
                  <a:srgbClr val="FFFFFF"/>
                </a:solidFill>
              </a14:hiddenFill>
            </a:ext>
          </a:extLst>
        </p:spPr>
      </p:pic>
      <p:sp>
        <p:nvSpPr>
          <p:cNvPr id="661506" name="Rectangle 2"/>
          <p:cNvSpPr>
            <a:spLocks noGrp="1" noChangeArrowheads="1"/>
          </p:cNvSpPr>
          <p:nvPr>
            <p:ph type="title"/>
          </p:nvPr>
        </p:nvSpPr>
        <p:spPr/>
        <p:txBody>
          <a:bodyPr/>
          <a:lstStyle/>
          <a:p>
            <a:r>
              <a:rPr lang="zh-CN" altLang="en-US"/>
              <a:t>红外线</a:t>
            </a:r>
          </a:p>
        </p:txBody>
      </p:sp>
      <p:sp>
        <p:nvSpPr>
          <p:cNvPr id="661507" name="Rectangle 3"/>
          <p:cNvSpPr>
            <a:spLocks noGrp="1" noChangeArrowheads="1"/>
          </p:cNvSpPr>
          <p:nvPr>
            <p:ph type="body" idx="1"/>
          </p:nvPr>
        </p:nvSpPr>
        <p:spPr>
          <a:xfrm>
            <a:off x="809624" y="1773238"/>
            <a:ext cx="7826450" cy="4464074"/>
          </a:xfrm>
        </p:spPr>
        <p:txBody>
          <a:bodyPr/>
          <a:lstStyle/>
          <a:p>
            <a:pPr marL="360363" indent="-360363">
              <a:lnSpc>
                <a:spcPct val="125000"/>
              </a:lnSpc>
            </a:pPr>
            <a:r>
              <a:rPr lang="zh-CN" altLang="en-US" sz="2400" dirty="0">
                <a:solidFill>
                  <a:srgbClr val="FF0000"/>
                </a:solidFill>
              </a:rPr>
              <a:t>特点</a:t>
            </a:r>
          </a:p>
          <a:p>
            <a:pPr marL="812800" lvl="1" indent="-273050">
              <a:lnSpc>
                <a:spcPct val="125000"/>
              </a:lnSpc>
            </a:pPr>
            <a:r>
              <a:rPr lang="zh-CN" altLang="en-US" sz="2400" dirty="0"/>
              <a:t>相对有方向性、便宜且容易制造，但无法</a:t>
            </a:r>
            <a:r>
              <a:rPr lang="zh-CN" altLang="en-US" sz="2400" dirty="0" smtClean="0"/>
              <a:t>穿透固体物体；</a:t>
            </a:r>
            <a:endParaRPr lang="en-US" altLang="zh-CN" sz="2400" dirty="0" smtClean="0"/>
          </a:p>
          <a:p>
            <a:pPr marL="812800" lvl="1" indent="-273050">
              <a:lnSpc>
                <a:spcPct val="125000"/>
              </a:lnSpc>
            </a:pPr>
            <a:r>
              <a:rPr lang="zh-CN" altLang="en-US" sz="2400" dirty="0"/>
              <a:t>防</a:t>
            </a:r>
            <a:r>
              <a:rPr lang="zh-CN" altLang="en-US" sz="2400" dirty="0" smtClean="0"/>
              <a:t>窃听安全性比无线电系统要好；</a:t>
            </a:r>
            <a:endParaRPr lang="en-US" altLang="zh-CN" sz="2400" dirty="0" smtClean="0"/>
          </a:p>
          <a:p>
            <a:pPr marL="812800" lvl="1" indent="-273050">
              <a:lnSpc>
                <a:spcPct val="125000"/>
              </a:lnSpc>
            </a:pPr>
            <a:r>
              <a:rPr lang="zh-CN" altLang="en-US" sz="2400" dirty="0" smtClean="0"/>
              <a:t>无需许可。</a:t>
            </a:r>
            <a:endParaRPr lang="zh-CN" altLang="en-US" sz="2400" dirty="0"/>
          </a:p>
          <a:p>
            <a:pPr marL="360363" indent="-360363">
              <a:lnSpc>
                <a:spcPct val="125000"/>
              </a:lnSpc>
            </a:pPr>
            <a:r>
              <a:rPr kumimoji="0" lang="zh-CN" altLang="en-US" sz="2400" dirty="0" smtClean="0">
                <a:solidFill>
                  <a:srgbClr val="FF0000"/>
                </a:solidFill>
              </a:rPr>
              <a:t>应用</a:t>
            </a:r>
            <a:endParaRPr kumimoji="0" lang="en-US" altLang="zh-CN" sz="2400" dirty="0" smtClean="0">
              <a:solidFill>
                <a:srgbClr val="FF0000"/>
              </a:solidFill>
            </a:endParaRPr>
          </a:p>
          <a:p>
            <a:pPr marL="0" indent="0">
              <a:lnSpc>
                <a:spcPct val="125000"/>
              </a:lnSpc>
              <a:buNone/>
            </a:pPr>
            <a:r>
              <a:rPr kumimoji="0" lang="zh-CN" altLang="en-US" sz="2400" dirty="0" smtClean="0"/>
              <a:t>    常</a:t>
            </a:r>
            <a:r>
              <a:rPr lang="zh-CN" altLang="en-US" sz="2400" dirty="0" smtClean="0"/>
              <a:t>用</a:t>
            </a:r>
            <a:r>
              <a:rPr lang="zh-CN" altLang="en-US" sz="2400" dirty="0"/>
              <a:t>于短距离</a:t>
            </a:r>
            <a:r>
              <a:rPr lang="zh-CN" altLang="en-US" sz="2400" dirty="0" smtClean="0"/>
              <a:t>通信</a:t>
            </a:r>
            <a:endParaRPr lang="en-US" altLang="zh-CN" sz="2400" dirty="0" smtClean="0"/>
          </a:p>
          <a:p>
            <a:pPr marL="0" indent="0">
              <a:lnSpc>
                <a:spcPct val="125000"/>
              </a:lnSpc>
              <a:buNone/>
            </a:pPr>
            <a:r>
              <a:rPr lang="zh-CN" altLang="en-US" sz="2400" dirty="0" smtClean="0"/>
              <a:t>    例：</a:t>
            </a:r>
            <a:r>
              <a:rPr lang="zh-CN" altLang="en-US" sz="2400" dirty="0"/>
              <a:t>家电的遥控、室内无线网等。   </a:t>
            </a:r>
          </a:p>
        </p:txBody>
      </p:sp>
      <p:sp>
        <p:nvSpPr>
          <p:cNvPr id="6615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Tree>
    <p:extLst>
      <p:ext uri="{BB962C8B-B14F-4D97-AF65-F5344CB8AC3E}">
        <p14:creationId xmlns:p14="http://schemas.microsoft.com/office/powerpoint/2010/main" val="40839811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zh-CN" altLang="en-US"/>
              <a:t>激光</a:t>
            </a:r>
          </a:p>
        </p:txBody>
      </p:sp>
      <p:sp>
        <p:nvSpPr>
          <p:cNvPr id="663555" name="Rectangle 3"/>
          <p:cNvSpPr>
            <a:spLocks noGrp="1" noChangeArrowheads="1"/>
          </p:cNvSpPr>
          <p:nvPr>
            <p:ph type="body" idx="1"/>
          </p:nvPr>
        </p:nvSpPr>
        <p:spPr>
          <a:xfrm>
            <a:off x="809625" y="1773238"/>
            <a:ext cx="2466975" cy="4464050"/>
          </a:xfrm>
        </p:spPr>
        <p:txBody>
          <a:bodyPr/>
          <a:lstStyle/>
          <a:p>
            <a:pPr marL="266700" indent="-266700">
              <a:lnSpc>
                <a:spcPct val="130000"/>
              </a:lnSpc>
            </a:pPr>
            <a:r>
              <a:rPr lang="zh-CN" altLang="en-US" sz="2400" dirty="0">
                <a:solidFill>
                  <a:srgbClr val="FF0000"/>
                </a:solidFill>
                <a:latin typeface="华文新魏" pitchFamily="2" charset="-122"/>
              </a:rPr>
              <a:t>特点</a:t>
            </a:r>
          </a:p>
          <a:p>
            <a:pPr marL="627063" lvl="1" indent="-180975">
              <a:lnSpc>
                <a:spcPct val="130000"/>
              </a:lnSpc>
            </a:pPr>
            <a:r>
              <a:rPr lang="zh-CN" altLang="en-US" sz="2000" dirty="0">
                <a:latin typeface="华文新魏" pitchFamily="2" charset="-122"/>
              </a:rPr>
              <a:t>方向性好、成本低、安装容易、高带宽、</a:t>
            </a:r>
            <a:r>
              <a:rPr lang="zh-CN" altLang="en-US" sz="2000" dirty="0" smtClean="0">
                <a:latin typeface="华文新魏" pitchFamily="2" charset="-122"/>
              </a:rPr>
              <a:t>无需许可，</a:t>
            </a:r>
            <a:r>
              <a:rPr lang="zh-CN" altLang="en-US" sz="2000" dirty="0">
                <a:latin typeface="华文新魏" pitchFamily="2" charset="-122"/>
              </a:rPr>
              <a:t>但不能穿透雨或浓雾。</a:t>
            </a:r>
          </a:p>
          <a:p>
            <a:pPr marL="266700" indent="-266700">
              <a:lnSpc>
                <a:spcPct val="130000"/>
              </a:lnSpc>
            </a:pPr>
            <a:r>
              <a:rPr lang="zh-CN" altLang="en-US" sz="2400" dirty="0">
                <a:solidFill>
                  <a:srgbClr val="FF0000"/>
                </a:solidFill>
                <a:latin typeface="华文新魏" pitchFamily="2" charset="-122"/>
              </a:rPr>
              <a:t>应用</a:t>
            </a:r>
          </a:p>
          <a:p>
            <a:pPr marL="627063" lvl="1" indent="-180975">
              <a:lnSpc>
                <a:spcPct val="130000"/>
              </a:lnSpc>
            </a:pPr>
            <a:r>
              <a:rPr lang="zh-CN" altLang="en-US" sz="2000" dirty="0">
                <a:latin typeface="华文新魏" pitchFamily="2" charset="-122"/>
              </a:rPr>
              <a:t>常用于地面通信。  </a:t>
            </a:r>
          </a:p>
          <a:p>
            <a:pPr marL="266700" indent="-266700">
              <a:lnSpc>
                <a:spcPct val="90000"/>
              </a:lnSpc>
            </a:pPr>
            <a:endParaRPr lang="zh-CN" altLang="en-US" sz="2400" dirty="0"/>
          </a:p>
        </p:txBody>
      </p:sp>
      <p:sp>
        <p:nvSpPr>
          <p:cNvPr id="6635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3557" name="Picture 5"/>
          <p:cNvPicPr>
            <a:picLocks noChangeAspect="1" noChangeArrowheads="1"/>
          </p:cNvPicPr>
          <p:nvPr/>
        </p:nvPicPr>
        <p:blipFill>
          <a:blip r:embed="rId5">
            <a:clrChange>
              <a:clrFrom>
                <a:srgbClr val="FEFEFE"/>
              </a:clrFrom>
              <a:clrTo>
                <a:srgbClr val="FEFEFE">
                  <a:alpha val="0"/>
                </a:srgbClr>
              </a:clrTo>
            </a:clrChange>
            <a:lum bright="-10000"/>
            <a:extLst>
              <a:ext uri="{28A0092B-C50C-407E-A947-70E740481C1C}">
                <a14:useLocalDpi xmlns:a14="http://schemas.microsoft.com/office/drawing/2010/main" val="0"/>
              </a:ext>
            </a:extLst>
          </a:blip>
          <a:srcRect r="716" b="974"/>
          <a:stretch>
            <a:fillRect/>
          </a:stretch>
        </p:blipFill>
        <p:spPr bwMode="auto">
          <a:xfrm>
            <a:off x="3203575" y="1989138"/>
            <a:ext cx="5648325" cy="413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7862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r>
              <a:rPr lang="zh-CN" altLang="en-US"/>
              <a:t>图示三者之间的关系 </a:t>
            </a:r>
          </a:p>
        </p:txBody>
      </p:sp>
      <p:sp>
        <p:nvSpPr>
          <p:cNvPr id="538650" name="Rectangle 26"/>
          <p:cNvSpPr>
            <a:spLocks noGrp="1" noChangeArrowheads="1"/>
          </p:cNvSpPr>
          <p:nvPr>
            <p:ph type="body" idx="1"/>
          </p:nvPr>
        </p:nvSpPr>
        <p:spPr>
          <a:xfrm>
            <a:off x="809625" y="4868863"/>
            <a:ext cx="7958138" cy="1368425"/>
          </a:xfrm>
        </p:spPr>
        <p:txBody>
          <a:bodyPr/>
          <a:lstStyle/>
          <a:p>
            <a:pPr>
              <a:lnSpc>
                <a:spcPct val="130000"/>
              </a:lnSpc>
            </a:pPr>
            <a:r>
              <a:rPr lang="zh-CN" altLang="en-US" sz="2000"/>
              <a:t>在源点与终点之间交流的是</a:t>
            </a:r>
            <a:r>
              <a:rPr lang="zh-CN" altLang="en-US" sz="2000">
                <a:solidFill>
                  <a:srgbClr val="0000FF"/>
                </a:solidFill>
              </a:rPr>
              <a:t>信息</a:t>
            </a:r>
            <a:r>
              <a:rPr lang="zh-CN" altLang="en-US" sz="2000"/>
              <a:t>，但信息在不同的位置有不同的表示方式：在源点</a:t>
            </a:r>
            <a:r>
              <a:rPr lang="en-US" altLang="zh-CN" sz="2000"/>
              <a:t>/</a:t>
            </a:r>
            <a:r>
              <a:rPr lang="zh-CN" altLang="en-US" sz="2000"/>
              <a:t>终点内是以</a:t>
            </a:r>
            <a:r>
              <a:rPr lang="zh-CN" altLang="en-US" sz="2000">
                <a:solidFill>
                  <a:srgbClr val="0000FF"/>
                </a:solidFill>
              </a:rPr>
              <a:t>数据</a:t>
            </a:r>
            <a:r>
              <a:rPr lang="zh-CN" altLang="en-US" sz="2000"/>
              <a:t>形式（模拟</a:t>
            </a:r>
            <a:r>
              <a:rPr lang="en-US" altLang="zh-CN" sz="2000"/>
              <a:t>/</a:t>
            </a:r>
            <a:r>
              <a:rPr lang="zh-CN" altLang="en-US" sz="2000"/>
              <a:t>数字数据）存在，而在信道上却以</a:t>
            </a:r>
            <a:r>
              <a:rPr lang="zh-CN" altLang="en-US" sz="2000">
                <a:solidFill>
                  <a:srgbClr val="0000FF"/>
                </a:solidFill>
              </a:rPr>
              <a:t>信号</a:t>
            </a:r>
            <a:r>
              <a:rPr lang="zh-CN" altLang="en-US" sz="2000"/>
              <a:t>形式（模拟</a:t>
            </a:r>
            <a:r>
              <a:rPr lang="en-US" altLang="zh-CN" sz="2000"/>
              <a:t>/</a:t>
            </a:r>
            <a:r>
              <a:rPr lang="zh-CN" altLang="en-US" sz="2000"/>
              <a:t>数字信号）存在。</a:t>
            </a:r>
          </a:p>
        </p:txBody>
      </p:sp>
      <p:graphicFrame>
        <p:nvGraphicFramePr>
          <p:cNvPr id="538630" name="Object 6"/>
          <p:cNvGraphicFramePr>
            <a:graphicFrameLocks noGrp="1" noChangeAspect="1"/>
          </p:cNvGraphicFramePr>
          <p:nvPr>
            <p:ph sz="quarter" idx="4294967295"/>
            <p:extLst>
              <p:ext uri="{D42A27DB-BD31-4B8C-83A1-F6EECF244321}">
                <p14:modId xmlns:p14="http://schemas.microsoft.com/office/powerpoint/2010/main" val="2767740532"/>
              </p:ext>
            </p:extLst>
          </p:nvPr>
        </p:nvGraphicFramePr>
        <p:xfrm>
          <a:off x="1547813" y="2781300"/>
          <a:ext cx="1027112" cy="947738"/>
        </p:xfrm>
        <a:graphic>
          <a:graphicData uri="http://schemas.openxmlformats.org/presentationml/2006/ole">
            <mc:AlternateContent xmlns:mc="http://schemas.openxmlformats.org/markup-compatibility/2006">
              <mc:Choice xmlns:v="urn:schemas-microsoft-com:vml" Requires="v">
                <p:oleObj spid="_x0000_s538914" name="Visio" r:id="rId4" imgW="1027176" imgH="947547" progId="Visio.Drawing.11">
                  <p:embed/>
                </p:oleObj>
              </mc:Choice>
              <mc:Fallback>
                <p:oleObj name="Visio" r:id="rId4" imgW="1027176" imgH="947547"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781300"/>
                        <a:ext cx="10271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8632" name="Object 8"/>
          <p:cNvGraphicFramePr>
            <a:graphicFrameLocks noChangeAspect="1"/>
          </p:cNvGraphicFramePr>
          <p:nvPr>
            <p:extLst>
              <p:ext uri="{D42A27DB-BD31-4B8C-83A1-F6EECF244321}">
                <p14:modId xmlns:p14="http://schemas.microsoft.com/office/powerpoint/2010/main" val="3703668727"/>
              </p:ext>
            </p:extLst>
          </p:nvPr>
        </p:nvGraphicFramePr>
        <p:xfrm>
          <a:off x="7092950" y="2708275"/>
          <a:ext cx="1027113" cy="947738"/>
        </p:xfrm>
        <a:graphic>
          <a:graphicData uri="http://schemas.openxmlformats.org/presentationml/2006/ole">
            <mc:AlternateContent xmlns:mc="http://schemas.openxmlformats.org/markup-compatibility/2006">
              <mc:Choice xmlns:v="urn:schemas-microsoft-com:vml" Requires="v">
                <p:oleObj spid="_x0000_s538915" name="Visio" r:id="rId6" imgW="1027176" imgH="947547" progId="Visio.Drawing.11">
                  <p:embed/>
                </p:oleObj>
              </mc:Choice>
              <mc:Fallback>
                <p:oleObj name="Visio" r:id="rId6" imgW="1027176" imgH="94754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2708275"/>
                        <a:ext cx="1027113"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8635" name="Object 11"/>
          <p:cNvGraphicFramePr>
            <a:graphicFrameLocks noGrp="1" noChangeAspect="1"/>
          </p:cNvGraphicFramePr>
          <p:nvPr>
            <p:ph sz="quarter" idx="4294967295"/>
            <p:extLst>
              <p:ext uri="{D42A27DB-BD31-4B8C-83A1-F6EECF244321}">
                <p14:modId xmlns:p14="http://schemas.microsoft.com/office/powerpoint/2010/main" val="2659272207"/>
              </p:ext>
            </p:extLst>
          </p:nvPr>
        </p:nvGraphicFramePr>
        <p:xfrm>
          <a:off x="2627313" y="3068638"/>
          <a:ext cx="4392612" cy="360362"/>
        </p:xfrm>
        <a:graphic>
          <a:graphicData uri="http://schemas.openxmlformats.org/presentationml/2006/ole">
            <mc:AlternateContent xmlns:mc="http://schemas.openxmlformats.org/markup-compatibility/2006">
              <mc:Choice xmlns:v="urn:schemas-microsoft-com:vml" Requires="v">
                <p:oleObj spid="_x0000_s538916" name="Visio" r:id="rId7" imgW="3755517" imgH="272796" progId="Visio.Drawing.11">
                  <p:embed/>
                </p:oleObj>
              </mc:Choice>
              <mc:Fallback>
                <p:oleObj name="Visio" r:id="rId7" imgW="3755517" imgH="272796" progId="Visio.Drawing.11">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3068638"/>
                        <a:ext cx="439261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8638" name="Text Box 14"/>
          <p:cNvSpPr txBox="1">
            <a:spLocks noChangeArrowheads="1"/>
          </p:cNvSpPr>
          <p:nvPr/>
        </p:nvSpPr>
        <p:spPr bwMode="auto">
          <a:xfrm>
            <a:off x="1042988" y="3789363"/>
            <a:ext cx="172878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39" name="Text Box 15"/>
          <p:cNvSpPr txBox="1">
            <a:spLocks noChangeArrowheads="1"/>
          </p:cNvSpPr>
          <p:nvPr/>
        </p:nvSpPr>
        <p:spPr bwMode="auto">
          <a:xfrm>
            <a:off x="6661150" y="3787775"/>
            <a:ext cx="17287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40" name="Text Box 16"/>
          <p:cNvSpPr txBox="1">
            <a:spLocks noChangeArrowheads="1"/>
          </p:cNvSpPr>
          <p:nvPr/>
        </p:nvSpPr>
        <p:spPr bwMode="auto">
          <a:xfrm>
            <a:off x="1547813" y="4221163"/>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1" name="Text Box 17"/>
          <p:cNvSpPr txBox="1">
            <a:spLocks noChangeArrowheads="1"/>
          </p:cNvSpPr>
          <p:nvPr/>
        </p:nvSpPr>
        <p:spPr bwMode="auto">
          <a:xfrm>
            <a:off x="7308850" y="4219575"/>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2" name="Line 18"/>
          <p:cNvSpPr>
            <a:spLocks noChangeShapeType="1"/>
          </p:cNvSpPr>
          <p:nvPr/>
        </p:nvSpPr>
        <p:spPr bwMode="auto">
          <a:xfrm>
            <a:off x="212407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3" name="Line 19"/>
          <p:cNvSpPr>
            <a:spLocks noChangeShapeType="1"/>
          </p:cNvSpPr>
          <p:nvPr/>
        </p:nvSpPr>
        <p:spPr bwMode="auto">
          <a:xfrm>
            <a:off x="2124075" y="2276475"/>
            <a:ext cx="2303463" cy="0"/>
          </a:xfrm>
          <a:prstGeom prst="line">
            <a:avLst/>
          </a:prstGeom>
          <a:noFill/>
          <a:ln w="28575">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4" name="Line 20"/>
          <p:cNvSpPr>
            <a:spLocks noChangeShapeType="1"/>
          </p:cNvSpPr>
          <p:nvPr/>
        </p:nvSpPr>
        <p:spPr bwMode="auto">
          <a:xfrm>
            <a:off x="766762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5" name="Text Box 21"/>
          <p:cNvSpPr txBox="1">
            <a:spLocks noChangeArrowheads="1"/>
          </p:cNvSpPr>
          <p:nvPr/>
        </p:nvSpPr>
        <p:spPr bwMode="auto">
          <a:xfrm>
            <a:off x="4500563" y="2060575"/>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信息</a:t>
            </a:r>
          </a:p>
        </p:txBody>
      </p:sp>
      <p:sp>
        <p:nvSpPr>
          <p:cNvPr id="538646" name="Line 22"/>
          <p:cNvSpPr>
            <a:spLocks noChangeShapeType="1"/>
          </p:cNvSpPr>
          <p:nvPr/>
        </p:nvSpPr>
        <p:spPr bwMode="auto">
          <a:xfrm>
            <a:off x="5292725" y="2276475"/>
            <a:ext cx="2374900"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538648" name="Picture 24"/>
          <p:cNvPicPr>
            <a:picLocks noChangeAspect="1" noChangeArrowheads="1"/>
          </p:cNvPicPr>
          <p:nvPr/>
        </p:nvPicPr>
        <p:blipFill>
          <a:blip r:embed="rId9"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r="72165" b="32629"/>
          <a:stretch>
            <a:fillRect/>
          </a:stretch>
        </p:blipFill>
        <p:spPr bwMode="auto">
          <a:xfrm>
            <a:off x="4165600" y="3119438"/>
            <a:ext cx="8636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8649" name="Text Box 25"/>
          <p:cNvSpPr txBox="1">
            <a:spLocks noChangeArrowheads="1"/>
          </p:cNvSpPr>
          <p:nvPr/>
        </p:nvSpPr>
        <p:spPr bwMode="auto">
          <a:xfrm>
            <a:off x="4284663" y="3573463"/>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信号</a:t>
            </a:r>
          </a:p>
        </p:txBody>
      </p:sp>
      <p:sp>
        <p:nvSpPr>
          <p:cNvPr id="53865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3865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0" action="ppaction://hlinksldjump"/>
              </a:rPr>
              <a:t>本章内容</a:t>
            </a:r>
            <a:r>
              <a:rPr lang="en-US" altLang="zh-CN" sz="1200">
                <a:ea typeface="幼圆" pitchFamily="49" charset="-122"/>
              </a:rPr>
              <a:t>&gt;&gt;</a:t>
            </a:r>
            <a:r>
              <a:rPr lang="zh-CN" altLang="en-US" sz="1200">
                <a:ea typeface="幼圆" pitchFamily="49" charset="-122"/>
                <a:hlinkClick r:id="rId11"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zh-CN" altLang="en-US"/>
              <a:t>卫星</a:t>
            </a:r>
          </a:p>
        </p:txBody>
      </p:sp>
      <p:sp>
        <p:nvSpPr>
          <p:cNvPr id="662531" name="Rectangle 3"/>
          <p:cNvSpPr>
            <a:spLocks noGrp="1" noChangeArrowheads="1"/>
          </p:cNvSpPr>
          <p:nvPr>
            <p:ph type="body" idx="1"/>
          </p:nvPr>
        </p:nvSpPr>
        <p:spPr>
          <a:xfrm>
            <a:off x="1908175" y="5876925"/>
            <a:ext cx="5761038" cy="431800"/>
          </a:xfrm>
        </p:spPr>
        <p:txBody>
          <a:bodyPr/>
          <a:lstStyle/>
          <a:p>
            <a:pPr algn="ctr">
              <a:lnSpc>
                <a:spcPct val="90000"/>
              </a:lnSpc>
              <a:buFont typeface="Wingdings" pitchFamily="2" charset="2"/>
              <a:buNone/>
            </a:pPr>
            <a:r>
              <a:rPr lang="zh-CN" altLang="en-US" sz="2000" dirty="0"/>
              <a:t>通信卫星是微波通信的中继站。 </a:t>
            </a:r>
          </a:p>
        </p:txBody>
      </p:sp>
      <p:sp>
        <p:nvSpPr>
          <p:cNvPr id="66253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2533" name="Picture 5"/>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590240" y="2061270"/>
            <a:ext cx="7121959" cy="367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2534" name="Rectangle 6"/>
          <p:cNvSpPr>
            <a:spLocks noChangeArrowheads="1"/>
          </p:cNvSpPr>
          <p:nvPr/>
        </p:nvSpPr>
        <p:spPr bwMode="auto">
          <a:xfrm>
            <a:off x="1043509" y="1664164"/>
            <a:ext cx="2592387" cy="191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52352" rIns="90000" bIns="41262" anchor="ctr">
            <a:spAutoFit/>
          </a:bodyPr>
          <a:lstStyle>
            <a:lvl1pPr marL="355600" indent="-355600">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solidFill>
                  <a:srgbClr val="FF0000"/>
                </a:solidFill>
                <a:latin typeface="+mn-ea"/>
                <a:ea typeface="+mn-ea"/>
              </a:rPr>
              <a:t>特点：</a:t>
            </a:r>
          </a:p>
          <a:p>
            <a:pPr>
              <a:spcBef>
                <a:spcPct val="20000"/>
              </a:spcBef>
              <a:buFont typeface="Wingdings" pitchFamily="2" charset="2"/>
              <a:buChar char="ü"/>
            </a:pPr>
            <a:r>
              <a:rPr lang="zh-CN" altLang="en-US" sz="2000" b="1" dirty="0">
                <a:latin typeface="+mn-ea"/>
                <a:ea typeface="+mn-ea"/>
              </a:rPr>
              <a:t>通信成本与两站点之间的距离无关</a:t>
            </a:r>
          </a:p>
          <a:p>
            <a:pPr>
              <a:spcBef>
                <a:spcPct val="20000"/>
              </a:spcBef>
              <a:buFont typeface="Wingdings" pitchFamily="2" charset="2"/>
              <a:buChar char="ü"/>
            </a:pPr>
            <a:r>
              <a:rPr lang="zh-CN" altLang="en-US" sz="2000" b="1" dirty="0">
                <a:latin typeface="+mn-ea"/>
                <a:ea typeface="+mn-ea"/>
              </a:rPr>
              <a:t>广播特征</a:t>
            </a:r>
          </a:p>
          <a:p>
            <a:pPr>
              <a:spcBef>
                <a:spcPct val="20000"/>
              </a:spcBef>
              <a:buFont typeface="Wingdings" pitchFamily="2" charset="2"/>
              <a:buChar char="ü"/>
            </a:pPr>
            <a:r>
              <a:rPr lang="zh-CN" altLang="en-US" sz="2000" b="1" dirty="0">
                <a:latin typeface="+mn-ea"/>
                <a:ea typeface="+mn-ea"/>
              </a:rPr>
              <a:t>端</a:t>
            </a:r>
            <a:r>
              <a:rPr lang="en-US" altLang="zh-CN" sz="2000" b="1" dirty="0">
                <a:latin typeface="+mn-ea"/>
                <a:ea typeface="+mn-ea"/>
              </a:rPr>
              <a:t>-</a:t>
            </a:r>
            <a:r>
              <a:rPr lang="zh-CN" altLang="en-US" sz="2000" b="1" dirty="0">
                <a:latin typeface="+mn-ea"/>
                <a:ea typeface="+mn-ea"/>
              </a:rPr>
              <a:t>端传输时间长</a:t>
            </a:r>
          </a:p>
        </p:txBody>
      </p:sp>
      <p:sp>
        <p:nvSpPr>
          <p:cNvPr id="66253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val="22398040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zh-CN" altLang="en-US">
                <a:latin typeface="华文新魏" pitchFamily="2" charset="-122"/>
              </a:rPr>
              <a:t>通信卫星的分类</a:t>
            </a:r>
          </a:p>
        </p:txBody>
      </p:sp>
      <p:sp>
        <p:nvSpPr>
          <p:cNvPr id="705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5543" name="Picture 7" descr="2-15"/>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773238"/>
            <a:ext cx="8064500" cy="4564062"/>
          </a:xfrm>
          <a:prstGeom prst="rect">
            <a:avLst/>
          </a:prstGeom>
          <a:noFill/>
          <a:extLst>
            <a:ext uri="{909E8E84-426E-40DD-AFC4-6F175D3DCCD1}">
              <a14:hiddenFill xmlns:a14="http://schemas.microsoft.com/office/drawing/2010/main">
                <a:solidFill>
                  <a:srgbClr val="FFFFFF"/>
                </a:solidFill>
              </a14:hiddenFill>
            </a:ext>
          </a:extLst>
        </p:spPr>
      </p:pic>
      <p:sp>
        <p:nvSpPr>
          <p:cNvPr id="705544"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val="42565247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zh-CN" altLang="en-US" sz="4000" dirty="0">
                <a:latin typeface="华文新魏" pitchFamily="2" charset="-122"/>
              </a:rPr>
              <a:t>地球同步卫星</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GEO</a:t>
            </a:r>
            <a:r>
              <a:rPr lang="zh-CN" altLang="en-US" sz="2800" dirty="0">
                <a:latin typeface="华文新魏" pitchFamily="2" charset="-122"/>
              </a:rPr>
              <a:t>）</a:t>
            </a:r>
          </a:p>
        </p:txBody>
      </p:sp>
      <p:sp>
        <p:nvSpPr>
          <p:cNvPr id="71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0661" name="Rectangle 5"/>
          <p:cNvSpPr>
            <a:spLocks noGrp="1" noChangeArrowheads="1"/>
          </p:cNvSpPr>
          <p:nvPr>
            <p:ph type="body" idx="1"/>
          </p:nvPr>
        </p:nvSpPr>
        <p:spPr>
          <a:xfrm>
            <a:off x="899592" y="1772816"/>
            <a:ext cx="8010847" cy="2304256"/>
          </a:xfrm>
        </p:spPr>
        <p:txBody>
          <a:bodyPr/>
          <a:lstStyle/>
          <a:p>
            <a:r>
              <a:rPr lang="zh-CN" altLang="en-US" sz="2400" dirty="0" smtClean="0"/>
              <a:t>位于</a:t>
            </a:r>
            <a:r>
              <a:rPr lang="zh-CN" altLang="en-US" sz="2400" dirty="0"/>
              <a:t>赤道上方</a:t>
            </a:r>
            <a:r>
              <a:rPr lang="en-US" altLang="zh-CN" sz="2400" dirty="0"/>
              <a:t>35800km</a:t>
            </a:r>
            <a:r>
              <a:rPr lang="zh-CN" altLang="en-US" sz="2400" dirty="0"/>
              <a:t>的</a:t>
            </a:r>
            <a:r>
              <a:rPr lang="zh-CN" altLang="en-US" sz="2400" dirty="0" smtClean="0"/>
              <a:t>地方。</a:t>
            </a:r>
            <a:endParaRPr lang="en-US" altLang="zh-CN" sz="2400" dirty="0" smtClean="0"/>
          </a:p>
          <a:p>
            <a:r>
              <a:rPr lang="en-US" altLang="zh-CN" sz="2400" dirty="0" smtClean="0"/>
              <a:t>3</a:t>
            </a:r>
            <a:r>
              <a:rPr lang="zh-CN" altLang="en-US" sz="2400" dirty="0" smtClean="0"/>
              <a:t>颗</a:t>
            </a:r>
            <a:r>
              <a:rPr lang="en-US" altLang="zh-CN" sz="2400" dirty="0"/>
              <a:t>GEO</a:t>
            </a:r>
            <a:r>
              <a:rPr lang="zh-CN" altLang="en-US" sz="2400" dirty="0"/>
              <a:t>就可以覆盖整个地球表面，除了一些两极地区</a:t>
            </a:r>
            <a:r>
              <a:rPr lang="zh-CN" altLang="en-US" sz="2400" dirty="0" smtClean="0"/>
              <a:t>。</a:t>
            </a:r>
            <a:endParaRPr lang="en-US" altLang="zh-CN" sz="2400" dirty="0" smtClean="0"/>
          </a:p>
          <a:p>
            <a:r>
              <a:rPr lang="zh-CN" altLang="en-US" sz="2400" dirty="0" smtClean="0"/>
              <a:t>主要问题：</a:t>
            </a:r>
            <a:endParaRPr lang="en-US" altLang="zh-CN" sz="2400" dirty="0" smtClean="0"/>
          </a:p>
          <a:p>
            <a:pPr lvl="1"/>
            <a:r>
              <a:rPr lang="zh-CN" altLang="en-US" sz="2400" dirty="0" smtClean="0">
                <a:solidFill>
                  <a:srgbClr val="FF0000"/>
                </a:solidFill>
              </a:rPr>
              <a:t>轨道槽的分配</a:t>
            </a:r>
            <a:r>
              <a:rPr lang="zh-CN" altLang="en-US" sz="2400" dirty="0" smtClean="0"/>
              <a:t>：由</a:t>
            </a:r>
            <a:r>
              <a:rPr lang="en-US" altLang="zh-CN" sz="2400" dirty="0" smtClean="0"/>
              <a:t>ITU</a:t>
            </a:r>
            <a:r>
              <a:rPr lang="zh-CN" altLang="en-US" sz="2400" dirty="0" smtClean="0"/>
              <a:t>统一进行</a:t>
            </a:r>
            <a:endParaRPr lang="en-US" altLang="zh-CN" sz="2400" dirty="0" smtClean="0"/>
          </a:p>
          <a:p>
            <a:pPr lvl="1"/>
            <a:r>
              <a:rPr lang="zh-CN" altLang="en-US" sz="2400" dirty="0" smtClean="0">
                <a:solidFill>
                  <a:srgbClr val="FF0000"/>
                </a:solidFill>
              </a:rPr>
              <a:t>频率的</a:t>
            </a:r>
            <a:r>
              <a:rPr lang="zh-CN" altLang="en-US" sz="2400" dirty="0">
                <a:solidFill>
                  <a:srgbClr val="FF0000"/>
                </a:solidFill>
              </a:rPr>
              <a:t>分配</a:t>
            </a:r>
            <a:r>
              <a:rPr lang="zh-CN" altLang="en-US" sz="2400" dirty="0"/>
              <a:t>：由</a:t>
            </a:r>
            <a:r>
              <a:rPr lang="en-US" altLang="zh-CN" sz="2400" dirty="0"/>
              <a:t>ITU</a:t>
            </a:r>
            <a:r>
              <a:rPr lang="zh-CN" altLang="en-US" sz="2400" dirty="0" smtClean="0"/>
              <a:t>统一分配</a:t>
            </a:r>
            <a:endParaRPr lang="zh-CN" altLang="en-US" sz="2400" dirty="0"/>
          </a:p>
        </p:txBody>
      </p:sp>
      <p:sp>
        <p:nvSpPr>
          <p:cNvPr id="7106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184974"/>
            <a:ext cx="7545388"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0660" name="Picture 4"/>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04248" y="2645296"/>
            <a:ext cx="1716528" cy="141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0768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zh-CN" altLang="en-US" dirty="0" smtClean="0">
                <a:latin typeface="华文新魏" pitchFamily="2" charset="-122"/>
              </a:rPr>
              <a:t>甚小孔径终端</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VSAT</a:t>
            </a:r>
            <a:r>
              <a:rPr lang="zh-CN" altLang="en-US" sz="3200" dirty="0" smtClean="0">
                <a:latin typeface="华文新魏" pitchFamily="2" charset="-122"/>
              </a:rPr>
              <a:t>）</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9637" name="Picture 5"/>
          <p:cNvPicPr>
            <a:picLocks noGrp="1" noChangeAspect="1" noChangeArrowheads="1"/>
          </p:cNvPicPr>
          <p:nvPr>
            <p:ph type="body" idx="1"/>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a:xfrm>
            <a:off x="1116013" y="1700213"/>
            <a:ext cx="7272337" cy="4643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2" name="TextBox 1"/>
          <p:cNvSpPr txBox="1"/>
          <p:nvPr/>
        </p:nvSpPr>
        <p:spPr>
          <a:xfrm>
            <a:off x="971600" y="2060848"/>
            <a:ext cx="3456384" cy="1077218"/>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rgbClr val="FF0000"/>
                </a:solidFill>
                <a:latin typeface="+mn-ea"/>
                <a:ea typeface="+mn-ea"/>
              </a:rPr>
              <a:t>特点</a:t>
            </a:r>
            <a:r>
              <a:rPr lang="zh-CN" altLang="en-US" sz="2000" b="1" dirty="0" smtClean="0">
                <a:latin typeface="+mn-ea"/>
                <a:ea typeface="+mn-ea"/>
              </a:rPr>
              <a:t>：低成本的微型站</a:t>
            </a:r>
            <a:endParaRPr lang="en-US" altLang="zh-CN" sz="2000" b="1" dirty="0" smtClean="0">
              <a:latin typeface="+mn-ea"/>
              <a:ea typeface="+mn-ea"/>
            </a:endParaRPr>
          </a:p>
          <a:p>
            <a:pPr marL="342900" indent="-342900">
              <a:buFont typeface="Wingdings" panose="05000000000000000000" pitchFamily="2" charset="2"/>
              <a:buChar char="ü"/>
            </a:pPr>
            <a:r>
              <a:rPr lang="zh-CN" altLang="en-US" sz="2000" b="1" dirty="0" smtClean="0">
                <a:solidFill>
                  <a:srgbClr val="FF0000"/>
                </a:solidFill>
                <a:latin typeface="+mn-ea"/>
                <a:ea typeface="+mn-ea"/>
              </a:rPr>
              <a:t>应用</a:t>
            </a:r>
            <a:r>
              <a:rPr lang="zh-CN" altLang="en-US" sz="2000" b="1" dirty="0" smtClean="0">
                <a:latin typeface="+mn-ea"/>
                <a:ea typeface="+mn-ea"/>
              </a:rPr>
              <a:t>：直播卫星电视、股票行情等</a:t>
            </a:r>
            <a:endParaRPr lang="zh-CN" altLang="en-US" sz="2000" b="1" dirty="0">
              <a:latin typeface="+mn-ea"/>
              <a:ea typeface="+mn-ea"/>
            </a:endParaRPr>
          </a:p>
        </p:txBody>
      </p:sp>
    </p:spTree>
    <p:extLst>
      <p:ext uri="{BB962C8B-B14F-4D97-AF65-F5344CB8AC3E}">
        <p14:creationId xmlns:p14="http://schemas.microsoft.com/office/powerpoint/2010/main" val="41974349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en-US" altLang="zh-CN">
                <a:latin typeface="华文新魏" pitchFamily="2" charset="-122"/>
                <a:ea typeface="华文新魏" pitchFamily="2" charset="-122"/>
              </a:rPr>
              <a:t>VSAT</a:t>
            </a:r>
            <a:r>
              <a:rPr lang="zh-CN" altLang="en-US"/>
              <a:t>系统组成</a:t>
            </a:r>
          </a:p>
        </p:txBody>
      </p:sp>
      <p:sp>
        <p:nvSpPr>
          <p:cNvPr id="71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1685" name="Rectangle 5"/>
          <p:cNvSpPr>
            <a:spLocks noGrp="1" noChangeArrowheads="1"/>
          </p:cNvSpPr>
          <p:nvPr>
            <p:ph type="body" idx="1"/>
          </p:nvPr>
        </p:nvSpPr>
        <p:spPr>
          <a:xfrm>
            <a:off x="809625" y="1773238"/>
            <a:ext cx="7958138" cy="4608512"/>
          </a:xfrm>
        </p:spPr>
        <p:txBody>
          <a:bodyPr/>
          <a:lstStyle/>
          <a:p>
            <a:pPr>
              <a:lnSpc>
                <a:spcPct val="95000"/>
              </a:lnSpc>
            </a:pPr>
            <a:r>
              <a:rPr lang="zh-CN" altLang="en-US" sz="2400" dirty="0">
                <a:solidFill>
                  <a:srgbClr val="FF0000"/>
                </a:solidFill>
                <a:latin typeface="华文新魏" pitchFamily="2" charset="-122"/>
              </a:rPr>
              <a:t>中心站（</a:t>
            </a:r>
            <a:r>
              <a:rPr lang="en-US" altLang="zh-CN" sz="2400" dirty="0">
                <a:solidFill>
                  <a:srgbClr val="FF0000"/>
                </a:solidFill>
                <a:latin typeface="华文新魏" pitchFamily="2" charset="-122"/>
              </a:rPr>
              <a:t>Hub</a:t>
            </a:r>
            <a:r>
              <a:rPr lang="zh-CN" altLang="en-US" sz="2400" dirty="0">
                <a:solidFill>
                  <a:srgbClr val="FF0000"/>
                </a:solidFill>
                <a:latin typeface="华文新魏" pitchFamily="2" charset="-122"/>
              </a:rPr>
              <a:t>）</a:t>
            </a:r>
          </a:p>
          <a:p>
            <a:pPr lvl="1">
              <a:lnSpc>
                <a:spcPct val="95000"/>
              </a:lnSpc>
            </a:pPr>
            <a:r>
              <a:rPr lang="zh-CN" altLang="en-US" sz="2400" dirty="0">
                <a:latin typeface="华文新魏" pitchFamily="2" charset="-122"/>
              </a:rPr>
              <a:t>中心站是</a:t>
            </a:r>
            <a:r>
              <a:rPr lang="en-US" altLang="zh-CN" sz="2400" dirty="0">
                <a:latin typeface="华文新魏" pitchFamily="2" charset="-122"/>
              </a:rPr>
              <a:t>VSAT</a:t>
            </a:r>
            <a:r>
              <a:rPr lang="zh-CN" altLang="en-US" sz="2400" dirty="0">
                <a:latin typeface="华文新魏" pitchFamily="2" charset="-122"/>
              </a:rPr>
              <a:t>网的心脏。它与普通</a:t>
            </a:r>
            <a:r>
              <a:rPr lang="zh-CN" altLang="en-US" sz="2400" dirty="0" smtClean="0">
                <a:latin typeface="华文新魏" pitchFamily="2" charset="-122"/>
              </a:rPr>
              <a:t>地面站</a:t>
            </a:r>
            <a:r>
              <a:rPr lang="zh-CN" altLang="en-US" sz="2400" dirty="0">
                <a:latin typeface="华文新魏" pitchFamily="2" charset="-122"/>
              </a:rPr>
              <a:t>一样，使用大型天线，天线直径一般约为</a:t>
            </a:r>
            <a:r>
              <a:rPr lang="en-US" altLang="zh-CN" sz="2400" dirty="0">
                <a:latin typeface="华文新魏" pitchFamily="2" charset="-122"/>
              </a:rPr>
              <a:t>3.5m</a:t>
            </a:r>
            <a:r>
              <a:rPr lang="zh-CN" altLang="en-US" sz="2400" dirty="0">
                <a:latin typeface="华文新魏" pitchFamily="2" charset="-122"/>
              </a:rPr>
              <a:t>～</a:t>
            </a:r>
            <a:r>
              <a:rPr lang="en-US" altLang="zh-CN" sz="2400" dirty="0">
                <a:latin typeface="华文新魏" pitchFamily="2" charset="-122"/>
              </a:rPr>
              <a:t>8m</a:t>
            </a:r>
            <a:r>
              <a:rPr lang="zh-CN" altLang="en-US" sz="2400" dirty="0">
                <a:latin typeface="华文新魏" pitchFamily="2" charset="-122"/>
              </a:rPr>
              <a:t>（</a:t>
            </a:r>
            <a:r>
              <a:rPr lang="en-US" altLang="zh-CN" sz="2400" dirty="0" smtClean="0">
                <a:latin typeface="华文新魏" pitchFamily="2" charset="-122"/>
              </a:rPr>
              <a:t>Ku</a:t>
            </a:r>
            <a:r>
              <a:rPr lang="zh-CN" altLang="en-US" sz="2400" dirty="0" smtClean="0">
                <a:latin typeface="华文新魏" pitchFamily="2" charset="-122"/>
              </a:rPr>
              <a:t>频段</a:t>
            </a:r>
            <a:r>
              <a:rPr lang="zh-CN" altLang="en-US" sz="2400" dirty="0">
                <a:latin typeface="华文新魏" pitchFamily="2" charset="-122"/>
              </a:rPr>
              <a:t>）或</a:t>
            </a:r>
            <a:r>
              <a:rPr lang="en-US" altLang="zh-CN" sz="2400" dirty="0">
                <a:latin typeface="华文新魏" pitchFamily="2" charset="-122"/>
              </a:rPr>
              <a:t>7m</a:t>
            </a:r>
            <a:r>
              <a:rPr lang="zh-CN" altLang="en-US" sz="2400" dirty="0">
                <a:latin typeface="华文新魏" pitchFamily="2" charset="-122"/>
              </a:rPr>
              <a:t>～</a:t>
            </a:r>
            <a:r>
              <a:rPr lang="en-US" altLang="zh-CN" sz="2400" dirty="0">
                <a:latin typeface="华文新魏" pitchFamily="2" charset="-122"/>
              </a:rPr>
              <a:t>13m</a:t>
            </a:r>
            <a:r>
              <a:rPr lang="zh-CN" altLang="en-US" sz="2400" dirty="0">
                <a:latin typeface="华文新魏" pitchFamily="2" charset="-122"/>
              </a:rPr>
              <a:t>（</a:t>
            </a:r>
            <a:r>
              <a:rPr lang="en-US" altLang="zh-CN" sz="2400" dirty="0" smtClean="0">
                <a:latin typeface="华文新魏" pitchFamily="2" charset="-122"/>
              </a:rPr>
              <a:t>C</a:t>
            </a:r>
            <a:r>
              <a:rPr lang="zh-CN" altLang="en-US" sz="2400" dirty="0" smtClean="0">
                <a:latin typeface="华文新魏" pitchFamily="2" charset="-122"/>
              </a:rPr>
              <a:t>频段</a:t>
            </a:r>
            <a:r>
              <a:rPr lang="zh-CN" altLang="en-US" sz="2400" dirty="0">
                <a:latin typeface="华文新魏" pitchFamily="2" charset="-122"/>
              </a:rPr>
              <a:t>）。</a:t>
            </a:r>
          </a:p>
          <a:p>
            <a:pPr>
              <a:lnSpc>
                <a:spcPct val="95000"/>
              </a:lnSpc>
            </a:pPr>
            <a:r>
              <a:rPr lang="en-US" altLang="zh-CN" sz="2400" dirty="0">
                <a:solidFill>
                  <a:srgbClr val="FF0000"/>
                </a:solidFill>
                <a:latin typeface="华文新魏" pitchFamily="2" charset="-122"/>
              </a:rPr>
              <a:t>VSAT</a:t>
            </a:r>
            <a:r>
              <a:rPr lang="zh-CN" altLang="en-US" sz="2400" dirty="0">
                <a:solidFill>
                  <a:srgbClr val="FF0000"/>
                </a:solidFill>
                <a:latin typeface="华文新魏" pitchFamily="2" charset="-122"/>
              </a:rPr>
              <a:t>小站</a:t>
            </a:r>
          </a:p>
          <a:p>
            <a:pPr lvl="1">
              <a:lnSpc>
                <a:spcPct val="95000"/>
              </a:lnSpc>
            </a:pPr>
            <a:r>
              <a:rPr lang="en-US" altLang="zh-CN" sz="2400" dirty="0">
                <a:latin typeface="华文新魏" pitchFamily="2" charset="-122"/>
              </a:rPr>
              <a:t>VSAT</a:t>
            </a:r>
            <a:r>
              <a:rPr lang="zh-CN" altLang="en-US" sz="2400" dirty="0">
                <a:latin typeface="华文新魏" pitchFamily="2" charset="-122"/>
              </a:rPr>
              <a:t>小站由小口径天线、室外单元（</a:t>
            </a:r>
            <a:r>
              <a:rPr lang="en-US" altLang="zh-CN" sz="2400" dirty="0">
                <a:latin typeface="华文新魏" pitchFamily="2" charset="-122"/>
              </a:rPr>
              <a:t>ODU</a:t>
            </a:r>
            <a:r>
              <a:rPr lang="zh-CN" altLang="en-US" sz="2400" dirty="0">
                <a:latin typeface="华文新魏" pitchFamily="2" charset="-122"/>
              </a:rPr>
              <a:t>）和室内单元（</a:t>
            </a:r>
            <a:r>
              <a:rPr lang="en-US" altLang="zh-CN" sz="2400" dirty="0">
                <a:latin typeface="华文新魏" pitchFamily="2" charset="-122"/>
              </a:rPr>
              <a:t>IDU</a:t>
            </a:r>
            <a:r>
              <a:rPr lang="zh-CN" altLang="en-US" sz="2400" dirty="0">
                <a:latin typeface="华文新魏" pitchFamily="2" charset="-122"/>
              </a:rPr>
              <a:t>）组成。可以方便地架设在办公地点，口径为</a:t>
            </a:r>
            <a:r>
              <a:rPr lang="en-US" altLang="zh-CN" sz="2400" dirty="0">
                <a:latin typeface="华文新魏" pitchFamily="2" charset="-122"/>
              </a:rPr>
              <a:t>1m</a:t>
            </a:r>
            <a:r>
              <a:rPr lang="zh-CN" altLang="en-US" sz="2400" dirty="0">
                <a:latin typeface="华文新魏" pitchFamily="2" charset="-122"/>
              </a:rPr>
              <a:t>或更小</a:t>
            </a:r>
            <a:r>
              <a:rPr lang="zh-CN" altLang="en-US" sz="2400" dirty="0" smtClean="0">
                <a:latin typeface="华文新魏" pitchFamily="2" charset="-122"/>
              </a:rPr>
              <a:t>。上行可达</a:t>
            </a:r>
            <a:r>
              <a:rPr lang="en-US" altLang="zh-CN" sz="2400" dirty="0" smtClean="0">
                <a:latin typeface="华文新魏" pitchFamily="2" charset="-122"/>
              </a:rPr>
              <a:t>1Mbps</a:t>
            </a:r>
            <a:r>
              <a:rPr lang="zh-CN" altLang="en-US" sz="2400" dirty="0" smtClean="0">
                <a:latin typeface="华文新魏" pitchFamily="2" charset="-122"/>
              </a:rPr>
              <a:t>，下行可达数</a:t>
            </a:r>
            <a:r>
              <a:rPr lang="en-US" altLang="zh-CN" sz="2400" dirty="0" smtClean="0">
                <a:latin typeface="华文新魏" pitchFamily="2" charset="-122"/>
              </a:rPr>
              <a:t>Mbps</a:t>
            </a:r>
            <a:r>
              <a:rPr lang="zh-CN" altLang="en-US" sz="2400" dirty="0" smtClean="0">
                <a:latin typeface="华文新魏" pitchFamily="2" charset="-122"/>
              </a:rPr>
              <a:t>。</a:t>
            </a:r>
            <a:endParaRPr lang="zh-CN" altLang="en-US" sz="2400" dirty="0">
              <a:latin typeface="华文新魏" pitchFamily="2" charset="-122"/>
            </a:endParaRPr>
          </a:p>
          <a:p>
            <a:pPr>
              <a:lnSpc>
                <a:spcPct val="95000"/>
              </a:lnSpc>
            </a:pPr>
            <a:r>
              <a:rPr lang="zh-CN" altLang="en-US" sz="2400" dirty="0">
                <a:solidFill>
                  <a:srgbClr val="FF0000"/>
                </a:solidFill>
                <a:latin typeface="华文新魏" pitchFamily="2" charset="-122"/>
              </a:rPr>
              <a:t>卫星转发器</a:t>
            </a:r>
          </a:p>
          <a:p>
            <a:pPr lvl="1">
              <a:lnSpc>
                <a:spcPct val="95000"/>
              </a:lnSpc>
            </a:pPr>
            <a:r>
              <a:rPr lang="zh-CN" altLang="en-US" sz="2400" dirty="0">
                <a:latin typeface="华文新魏" pitchFamily="2" charset="-122"/>
              </a:rPr>
              <a:t>一般采用工作于</a:t>
            </a:r>
            <a:r>
              <a:rPr lang="en-US" altLang="zh-CN" sz="2400" dirty="0">
                <a:latin typeface="华文新魏" pitchFamily="2" charset="-122"/>
              </a:rPr>
              <a:t>C</a:t>
            </a:r>
            <a:r>
              <a:rPr lang="zh-CN" altLang="en-US" sz="2400" dirty="0">
                <a:latin typeface="华文新魏" pitchFamily="2" charset="-122"/>
              </a:rPr>
              <a:t>或</a:t>
            </a:r>
            <a:r>
              <a:rPr lang="en-US" altLang="zh-CN" sz="2400" dirty="0">
                <a:latin typeface="华文新魏" pitchFamily="2" charset="-122"/>
              </a:rPr>
              <a:t>Ku</a:t>
            </a:r>
            <a:r>
              <a:rPr lang="zh-CN" altLang="en-US" sz="2400" dirty="0">
                <a:latin typeface="华文新魏" pitchFamily="2" charset="-122"/>
              </a:rPr>
              <a:t>波段的</a:t>
            </a:r>
            <a:r>
              <a:rPr lang="zh-CN" altLang="en-US" sz="2400" dirty="0" smtClean="0">
                <a:latin typeface="华文新魏" pitchFamily="2" charset="-122"/>
              </a:rPr>
              <a:t>同步卫星</a:t>
            </a:r>
            <a:r>
              <a:rPr lang="zh-CN" altLang="en-US" sz="2400" dirty="0">
                <a:solidFill>
                  <a:srgbClr val="0000FF"/>
                </a:solidFill>
                <a:latin typeface="华文新魏" pitchFamily="2" charset="-122"/>
              </a:rPr>
              <a:t>弯管</a:t>
            </a:r>
            <a:r>
              <a:rPr lang="zh-CN" altLang="en-US" sz="2400" dirty="0">
                <a:latin typeface="华文新魏" pitchFamily="2" charset="-122"/>
              </a:rPr>
              <a:t>（</a:t>
            </a:r>
            <a:r>
              <a:rPr lang="en-US" altLang="zh-CN" sz="2400" dirty="0">
                <a:latin typeface="华文新魏" pitchFamily="2" charset="-122"/>
              </a:rPr>
              <a:t>bent-pipe</a:t>
            </a:r>
            <a:r>
              <a:rPr lang="zh-CN" altLang="en-US" sz="2400" dirty="0">
                <a:latin typeface="华文新魏" pitchFamily="2" charset="-122"/>
              </a:rPr>
              <a:t>）转发器。</a:t>
            </a:r>
            <a:endParaRPr lang="zh-CN" altLang="en-US" sz="2400" dirty="0"/>
          </a:p>
        </p:txBody>
      </p:sp>
      <p:sp>
        <p:nvSpPr>
          <p:cNvPr id="71168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9034224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altLang="zh-CN" dirty="0" smtClean="0">
                <a:latin typeface="华文新魏" pitchFamily="2" charset="-122"/>
              </a:rPr>
              <a:t>VSAT</a:t>
            </a:r>
            <a:r>
              <a:rPr lang="zh-CN" altLang="en-US" dirty="0" smtClean="0">
                <a:latin typeface="华文新魏" pitchFamily="2" charset="-122"/>
              </a:rPr>
              <a:t>使用中继</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dirty="0">
                <a:solidFill>
                  <a:srgbClr val="000000"/>
                </a:solidFill>
                <a:ea typeface="幼圆" pitchFamily="49" charset="-122"/>
                <a:hlinkClick r:id="rId3" action="ppaction://hlinksldjump"/>
              </a:rPr>
              <a:t>本章内容</a:t>
            </a:r>
            <a:r>
              <a:rPr lang="en-US" altLang="zh-CN" sz="1200" dirty="0" smtClean="0">
                <a:solidFill>
                  <a:srgbClr val="000000"/>
                </a:solidFill>
                <a:ea typeface="幼圆" pitchFamily="49" charset="-122"/>
              </a:rPr>
              <a:t>&gt;&gt;</a:t>
            </a:r>
            <a:r>
              <a:rPr lang="zh-CN" altLang="en-US" sz="1200" dirty="0">
                <a:ea typeface="幼圆" pitchFamily="49" charset="-122"/>
                <a:hlinkClick r:id="rId4" action="ppaction://hlinksldjump"/>
              </a:rPr>
              <a:t>传输介质</a:t>
            </a:r>
            <a:endParaRPr lang="en-US" altLang="zh-CN" sz="1200" dirty="0">
              <a:solidFill>
                <a:srgbClr val="000000"/>
              </a:solidFill>
              <a:ea typeface="幼圆" pitchFamily="49" charset="-122"/>
            </a:endParaRPr>
          </a:p>
        </p:txBody>
      </p:sp>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buClr>
                <a:srgbClr val="003366"/>
              </a:buClr>
            </a:pPr>
            <a:r>
              <a:rPr lang="en-US" altLang="zh-CN" sz="1200" dirty="0" smtClean="0">
                <a:solidFill>
                  <a:srgbClr val="000000"/>
                </a:solidFill>
                <a:latin typeface="幼圆" pitchFamily="49" charset="-122"/>
                <a:ea typeface="幼圆" pitchFamily="49" charset="-122"/>
              </a:rPr>
              <a:t>9 </a:t>
            </a:r>
            <a:r>
              <a:rPr lang="zh-CN" altLang="en-US" sz="1200" dirty="0">
                <a:solidFill>
                  <a:srgbClr val="000000"/>
                </a:solidFill>
                <a:latin typeface="幼圆" pitchFamily="49" charset="-122"/>
                <a:ea typeface="幼圆" pitchFamily="49" charset="-122"/>
              </a:rPr>
              <a:t>之 </a:t>
            </a:r>
            <a:r>
              <a:rPr lang="en-US" altLang="zh-CN" sz="1200" dirty="0" smtClean="0">
                <a:solidFill>
                  <a:srgbClr val="000000"/>
                </a:solidFill>
                <a:latin typeface="幼圆" pitchFamily="49" charset="-122"/>
                <a:ea typeface="幼圆" pitchFamily="49" charset="-122"/>
              </a:rPr>
              <a:t>6</a:t>
            </a:r>
            <a:endParaRPr lang="en-US" altLang="zh-CN" sz="1200" dirty="0">
              <a:solidFill>
                <a:srgbClr val="000000"/>
              </a:solidFill>
              <a:latin typeface="幼圆" pitchFamily="49" charset="-122"/>
              <a:ea typeface="幼圆" pitchFamily="49" charset="-122"/>
            </a:endParaRPr>
          </a:p>
        </p:txBody>
      </p:sp>
      <p:sp>
        <p:nvSpPr>
          <p:cNvPr id="2" name="TextBox 1"/>
          <p:cNvSpPr txBox="1"/>
          <p:nvPr/>
        </p:nvSpPr>
        <p:spPr>
          <a:xfrm>
            <a:off x="832063" y="1988840"/>
            <a:ext cx="3456384" cy="400110"/>
          </a:xfrm>
          <a:prstGeom prst="rect">
            <a:avLst/>
          </a:prstGeom>
          <a:noFill/>
        </p:spPr>
        <p:txBody>
          <a:bodyPr wrap="square" rtlCol="0">
            <a:spAutoFit/>
          </a:bodyPr>
          <a:lstStyle/>
          <a:p>
            <a:pPr algn="ctr">
              <a:buClr>
                <a:srgbClr val="003366"/>
              </a:buClr>
            </a:pPr>
            <a:r>
              <a:rPr lang="zh-CN" altLang="en-US" sz="2000" b="1" dirty="0" smtClean="0">
                <a:solidFill>
                  <a:srgbClr val="000000"/>
                </a:solidFill>
                <a:latin typeface="华文楷体"/>
                <a:ea typeface="华文楷体"/>
              </a:rPr>
              <a:t>可实现微型站之间的通信</a:t>
            </a:r>
            <a:endParaRPr lang="en-US" altLang="zh-CN" sz="2000" b="1" dirty="0" smtClean="0">
              <a:solidFill>
                <a:srgbClr val="000000"/>
              </a:solidFill>
              <a:latin typeface="华文楷体"/>
              <a:ea typeface="华文楷体"/>
            </a:endParaRPr>
          </a:p>
        </p:txBody>
      </p:sp>
      <p:pic>
        <p:nvPicPr>
          <p:cNvPr id="70656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3728" y="1772816"/>
            <a:ext cx="6572596" cy="437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0" y="6154512"/>
            <a:ext cx="1080120" cy="400110"/>
          </a:xfrm>
          <a:prstGeom prst="rect">
            <a:avLst/>
          </a:prstGeom>
          <a:noFill/>
        </p:spPr>
        <p:txBody>
          <a:bodyPr wrap="square" rtlCol="0">
            <a:spAutoFit/>
          </a:bodyPr>
          <a:lstStyle/>
          <a:p>
            <a:pPr algn="ctr">
              <a:buClr>
                <a:srgbClr val="003366"/>
              </a:buClr>
            </a:pPr>
            <a:r>
              <a:rPr lang="zh-CN" altLang="en-US" sz="2000" b="1" dirty="0">
                <a:solidFill>
                  <a:srgbClr val="000000"/>
                </a:solidFill>
                <a:latin typeface="华文楷体"/>
                <a:ea typeface="华文楷体"/>
              </a:rPr>
              <a:t>中继站</a:t>
            </a:r>
            <a:endParaRPr lang="en-US" altLang="zh-CN" sz="2000" b="1" dirty="0" smtClean="0">
              <a:solidFill>
                <a:srgbClr val="000000"/>
              </a:solidFill>
              <a:latin typeface="华文楷体"/>
              <a:ea typeface="华文楷体"/>
            </a:endParaRPr>
          </a:p>
        </p:txBody>
      </p:sp>
    </p:spTree>
    <p:extLst>
      <p:ext uri="{BB962C8B-B14F-4D97-AF65-F5344CB8AC3E}">
        <p14:creationId xmlns:p14="http://schemas.microsoft.com/office/powerpoint/2010/main" val="8734024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zh-CN" altLang="en-US" sz="4000">
                <a:latin typeface="华文新魏" pitchFamily="2" charset="-122"/>
              </a:rPr>
              <a:t>中轨道卫星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MEO</a:t>
            </a:r>
            <a:r>
              <a:rPr lang="zh-CN" altLang="en-US" sz="2800">
                <a:latin typeface="华文新魏" pitchFamily="2" charset="-122"/>
              </a:rPr>
              <a:t>）</a:t>
            </a:r>
          </a:p>
        </p:txBody>
      </p:sp>
      <p:sp>
        <p:nvSpPr>
          <p:cNvPr id="70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6564" name="Rectangle 4"/>
          <p:cNvSpPr>
            <a:spLocks noGrp="1" noChangeArrowheads="1"/>
          </p:cNvSpPr>
          <p:nvPr>
            <p:ph type="body" idx="1"/>
          </p:nvPr>
        </p:nvSpPr>
        <p:spPr>
          <a:xfrm>
            <a:off x="809625" y="1773238"/>
            <a:ext cx="4770487" cy="4464050"/>
          </a:xfrm>
        </p:spPr>
        <p:txBody>
          <a:bodyPr/>
          <a:lstStyle/>
          <a:p>
            <a:pPr>
              <a:lnSpc>
                <a:spcPct val="150000"/>
              </a:lnSpc>
            </a:pPr>
            <a:r>
              <a:rPr lang="en-US" altLang="zh-CN" sz="2400" dirty="0" smtClean="0"/>
              <a:t>MEO</a:t>
            </a:r>
            <a:r>
              <a:rPr lang="zh-CN" altLang="en-US" sz="2400" dirty="0"/>
              <a:t>轨道位于两个</a:t>
            </a:r>
            <a:r>
              <a:rPr lang="en-US" altLang="zh-CN" sz="2400" dirty="0"/>
              <a:t>Van Allen</a:t>
            </a:r>
            <a:r>
              <a:rPr lang="zh-CN" altLang="en-US" sz="2400" dirty="0"/>
              <a:t>带之间，从地球上看它在缓慢地移动</a:t>
            </a:r>
            <a:r>
              <a:rPr lang="zh-CN" altLang="en-US" sz="2400" dirty="0" smtClean="0"/>
              <a:t>。</a:t>
            </a:r>
            <a:endParaRPr lang="en-US" altLang="zh-CN" sz="2400" dirty="0" smtClean="0"/>
          </a:p>
          <a:p>
            <a:pPr>
              <a:lnSpc>
                <a:spcPct val="150000"/>
              </a:lnSpc>
            </a:pPr>
            <a:r>
              <a:rPr lang="zh-CN" altLang="en-US" sz="2400" dirty="0" smtClean="0">
                <a:solidFill>
                  <a:srgbClr val="FF0000"/>
                </a:solidFill>
              </a:rPr>
              <a:t>应用</a:t>
            </a:r>
            <a:r>
              <a:rPr lang="zh-CN" altLang="en-US" sz="2400" dirty="0" smtClean="0"/>
              <a:t>：目前只用于导航系统，尚未用于通信领域。</a:t>
            </a:r>
            <a:endParaRPr lang="en-US" altLang="zh-CN" sz="2400" dirty="0" smtClean="0"/>
          </a:p>
          <a:p>
            <a:pPr>
              <a:lnSpc>
                <a:spcPct val="150000"/>
              </a:lnSpc>
            </a:pPr>
            <a:r>
              <a:rPr lang="zh-CN" altLang="en-US" sz="2400" dirty="0" smtClean="0">
                <a:solidFill>
                  <a:srgbClr val="FF0000"/>
                </a:solidFill>
              </a:rPr>
              <a:t>例如</a:t>
            </a:r>
            <a:r>
              <a:rPr lang="zh-CN" altLang="en-US" sz="2400" dirty="0" smtClean="0"/>
              <a:t>：</a:t>
            </a:r>
            <a:r>
              <a:rPr lang="en-US" altLang="zh-CN" sz="2400" dirty="0" smtClean="0">
                <a:solidFill>
                  <a:srgbClr val="0000FF"/>
                </a:solidFill>
              </a:rPr>
              <a:t>GPS</a:t>
            </a:r>
            <a:r>
              <a:rPr lang="zh-CN" altLang="en-US" sz="2400" dirty="0"/>
              <a:t>（</a:t>
            </a:r>
            <a:r>
              <a:rPr lang="zh-CN" altLang="en-US" sz="2400" dirty="0" smtClean="0"/>
              <a:t>全球定位系统），在</a:t>
            </a:r>
            <a:r>
              <a:rPr lang="en-US" altLang="zh-CN" sz="2400" dirty="0" smtClean="0"/>
              <a:t>20200km</a:t>
            </a:r>
            <a:r>
              <a:rPr lang="zh-CN" altLang="en-US" sz="2400" dirty="0" smtClean="0"/>
              <a:t>高空的轨道上有</a:t>
            </a:r>
            <a:r>
              <a:rPr lang="en-US" altLang="zh-CN" sz="2400" dirty="0" smtClean="0"/>
              <a:t>30</a:t>
            </a:r>
            <a:r>
              <a:rPr lang="zh-CN" altLang="en-US" sz="2400" dirty="0" smtClean="0"/>
              <a:t>颗卫星组成。 </a:t>
            </a:r>
            <a:endParaRPr lang="zh-CN" altLang="en-US" sz="2400" dirty="0"/>
          </a:p>
        </p:txBody>
      </p:sp>
      <p:pic>
        <p:nvPicPr>
          <p:cNvPr id="706565" name="Picture 5"/>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5580112" y="2564904"/>
            <a:ext cx="3023444" cy="283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6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82743067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zh-CN" altLang="en-US" sz="4000">
                <a:latin typeface="华文新魏" pitchFamily="2" charset="-122"/>
              </a:rPr>
              <a:t>低轨道卫星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LEO</a:t>
            </a:r>
            <a:r>
              <a:rPr lang="zh-CN" altLang="en-US" sz="2800">
                <a:latin typeface="华文新魏" pitchFamily="2" charset="-122"/>
              </a:rPr>
              <a:t>）</a:t>
            </a:r>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88" name="Rectangle 4"/>
          <p:cNvSpPr>
            <a:spLocks noGrp="1" noChangeArrowheads="1"/>
          </p:cNvSpPr>
          <p:nvPr>
            <p:ph type="body" idx="1"/>
          </p:nvPr>
        </p:nvSpPr>
        <p:spPr>
          <a:xfrm>
            <a:off x="809625" y="1773238"/>
            <a:ext cx="7958138" cy="1943100"/>
          </a:xfrm>
        </p:spPr>
        <p:txBody>
          <a:bodyPr/>
          <a:lstStyle/>
          <a:p>
            <a:pPr marL="0" indent="0">
              <a:lnSpc>
                <a:spcPct val="120000"/>
              </a:lnSpc>
              <a:buFont typeface="Wingdings" pitchFamily="2" charset="2"/>
              <a:buNone/>
            </a:pPr>
            <a:r>
              <a:rPr lang="en-US" altLang="zh-CN" sz="2400" dirty="0"/>
              <a:t>        LEO</a:t>
            </a:r>
            <a:r>
              <a:rPr lang="zh-CN" altLang="en-US" sz="2400" dirty="0"/>
              <a:t>轨道较低，从地球上看卫星移动较快，构成完整通信系统所需卫星数目较多（一颗卫星超出视野时，另一颗可以代替它），但卫星所需能量小，通信时间短。例如：</a:t>
            </a:r>
            <a:r>
              <a:rPr lang="en-US" altLang="zh-CN" sz="2400" dirty="0"/>
              <a:t>Iridium</a:t>
            </a:r>
            <a:r>
              <a:rPr lang="zh-CN" altLang="en-US" sz="2400" dirty="0" smtClean="0"/>
              <a:t>系统（铱星）、</a:t>
            </a:r>
            <a:r>
              <a:rPr lang="en-US" altLang="zh-CN" sz="2400" dirty="0" err="1"/>
              <a:t>Globalstar</a:t>
            </a:r>
            <a:r>
              <a:rPr lang="zh-CN" altLang="en-US" sz="2400" dirty="0" smtClean="0"/>
              <a:t>系统（全球星）等</a:t>
            </a:r>
            <a:r>
              <a:rPr lang="zh-CN" altLang="en-US" sz="2400" dirty="0"/>
              <a:t>。</a:t>
            </a:r>
          </a:p>
        </p:txBody>
      </p:sp>
      <p:pic>
        <p:nvPicPr>
          <p:cNvPr id="707589" name="Picture 5"/>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3716338"/>
            <a:ext cx="80645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7119085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en-US" altLang="zh-CN" sz="4000" dirty="0" smtClean="0">
                <a:latin typeface="华文新魏" pitchFamily="2" charset="-122"/>
              </a:rPr>
              <a:t>LEO</a:t>
            </a:r>
            <a:r>
              <a:rPr lang="zh-CN" altLang="en-US" dirty="0" smtClean="0">
                <a:latin typeface="华文新魏" pitchFamily="2" charset="-122"/>
              </a:rPr>
              <a:t>举例</a:t>
            </a:r>
            <a:endParaRPr lang="zh-CN" altLang="en-US" dirty="0">
              <a:latin typeface="华文新魏" pitchFamily="2" charset="-122"/>
            </a:endParaRPr>
          </a:p>
        </p:txBody>
      </p:sp>
      <p:sp>
        <p:nvSpPr>
          <p:cNvPr id="3" name="内容占位符 2"/>
          <p:cNvSpPr>
            <a:spLocks noGrp="1"/>
          </p:cNvSpPr>
          <p:nvPr>
            <p:ph sz="half" idx="1"/>
          </p:nvPr>
        </p:nvSpPr>
        <p:spPr>
          <a:xfrm>
            <a:off x="809625" y="1773238"/>
            <a:ext cx="3902075" cy="2159818"/>
          </a:xfrm>
        </p:spPr>
        <p:txBody>
          <a:bodyPr/>
          <a:lstStyle/>
          <a:p>
            <a:r>
              <a:rPr lang="en-US" altLang="zh-CN" sz="2000" dirty="0" smtClean="0">
                <a:solidFill>
                  <a:srgbClr val="FF0000"/>
                </a:solidFill>
              </a:rPr>
              <a:t>Iridium</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66</a:t>
            </a:r>
            <a:r>
              <a:rPr lang="zh-CN" altLang="en-US" sz="2000" dirty="0" smtClean="0"/>
              <a:t>颗卫星构成了围绕地球的</a:t>
            </a:r>
            <a:r>
              <a:rPr lang="en-US" altLang="zh-CN" sz="2000" dirty="0" smtClean="0"/>
              <a:t>6</a:t>
            </a:r>
            <a:r>
              <a:rPr lang="zh-CN" altLang="en-US" sz="2000" dirty="0" smtClean="0"/>
              <a:t>条南北向项链</a:t>
            </a:r>
            <a:endParaRPr lang="en-US" altLang="zh-CN" sz="2000" dirty="0" smtClean="0"/>
          </a:p>
          <a:p>
            <a:pPr lvl="1"/>
            <a:r>
              <a:rPr lang="zh-CN" altLang="en-US" sz="2000" dirty="0"/>
              <a:t>每</a:t>
            </a:r>
            <a:r>
              <a:rPr lang="zh-CN" altLang="en-US" sz="2000" dirty="0" smtClean="0"/>
              <a:t>颗卫星</a:t>
            </a:r>
            <a:r>
              <a:rPr lang="en-US" altLang="zh-CN" sz="2000" dirty="0" smtClean="0"/>
              <a:t>4</a:t>
            </a:r>
            <a:r>
              <a:rPr lang="zh-CN" altLang="en-US" sz="2000" dirty="0" smtClean="0"/>
              <a:t>个邻居</a:t>
            </a:r>
            <a:endParaRPr lang="en-US" altLang="zh-CN" sz="2000" dirty="0" smtClean="0"/>
          </a:p>
          <a:p>
            <a:pPr lvl="1"/>
            <a:r>
              <a:rPr lang="zh-CN" altLang="en-US" sz="2000" dirty="0"/>
              <a:t>远</a:t>
            </a:r>
            <a:r>
              <a:rPr lang="zh-CN" altLang="en-US" sz="2000" dirty="0" smtClean="0"/>
              <a:t>距离通信：空中中继</a:t>
            </a:r>
            <a:endParaRPr lang="zh-CN" altLang="en-US" sz="2000" dirty="0"/>
          </a:p>
        </p:txBody>
      </p:sp>
      <p:sp>
        <p:nvSpPr>
          <p:cNvPr id="4" name="内容占位符 3"/>
          <p:cNvSpPr>
            <a:spLocks noGrp="1"/>
          </p:cNvSpPr>
          <p:nvPr>
            <p:ph sz="half" idx="2"/>
          </p:nvPr>
        </p:nvSpPr>
        <p:spPr>
          <a:xfrm>
            <a:off x="4864100" y="1773238"/>
            <a:ext cx="3903663" cy="2159818"/>
          </a:xfrm>
        </p:spPr>
        <p:txBody>
          <a:bodyPr/>
          <a:lstStyle/>
          <a:p>
            <a:r>
              <a:rPr lang="en-US" altLang="zh-CN" sz="2000" dirty="0" err="1" smtClean="0">
                <a:solidFill>
                  <a:srgbClr val="FF0000"/>
                </a:solidFill>
              </a:rPr>
              <a:t>Globalstar</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48</a:t>
            </a:r>
            <a:r>
              <a:rPr lang="zh-CN" altLang="en-US" sz="2000" dirty="0" smtClean="0"/>
              <a:t>颗卫星</a:t>
            </a:r>
            <a:endParaRPr lang="en-US" altLang="zh-CN" sz="2000" dirty="0" smtClean="0"/>
          </a:p>
          <a:p>
            <a:pPr lvl="1"/>
            <a:r>
              <a:rPr lang="zh-CN" altLang="en-US" sz="2000" dirty="0"/>
              <a:t>远距离通信</a:t>
            </a:r>
            <a:r>
              <a:rPr lang="zh-CN" altLang="en-US" sz="2000" dirty="0" smtClean="0"/>
              <a:t>：地面中继</a:t>
            </a:r>
            <a:endParaRPr lang="zh-CN" altLang="en-US" sz="2000" dirty="0"/>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pic>
        <p:nvPicPr>
          <p:cNvPr id="70553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3516536"/>
            <a:ext cx="6617568" cy="3080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059832" y="6093296"/>
            <a:ext cx="1005403" cy="338554"/>
          </a:xfrm>
          <a:prstGeom prst="rect">
            <a:avLst/>
          </a:prstGeom>
        </p:spPr>
        <p:txBody>
          <a:bodyPr wrap="none">
            <a:spAutoFit/>
          </a:bodyPr>
          <a:lstStyle/>
          <a:p>
            <a:r>
              <a:rPr lang="zh-CN" altLang="en-US" sz="1600" b="1" dirty="0">
                <a:latin typeface="+mn-ea"/>
                <a:ea typeface="+mn-ea"/>
              </a:rPr>
              <a:t>空中中继</a:t>
            </a:r>
          </a:p>
        </p:txBody>
      </p:sp>
      <p:sp>
        <p:nvSpPr>
          <p:cNvPr id="15" name="矩形 14"/>
          <p:cNvSpPr/>
          <p:nvPr/>
        </p:nvSpPr>
        <p:spPr>
          <a:xfrm>
            <a:off x="6660232" y="6093296"/>
            <a:ext cx="1005403" cy="338554"/>
          </a:xfrm>
          <a:prstGeom prst="rect">
            <a:avLst/>
          </a:prstGeom>
        </p:spPr>
        <p:txBody>
          <a:bodyPr wrap="none">
            <a:spAutoFit/>
          </a:bodyPr>
          <a:lstStyle/>
          <a:p>
            <a:r>
              <a:rPr lang="zh-CN" altLang="en-US" sz="1600" b="1" dirty="0" smtClean="0">
                <a:latin typeface="+mn-ea"/>
                <a:ea typeface="+mn-ea"/>
              </a:rPr>
              <a:t>地面中继</a:t>
            </a:r>
            <a:endParaRPr lang="zh-CN" altLang="en-US" sz="1600" b="1" dirty="0">
              <a:latin typeface="+mn-ea"/>
              <a:ea typeface="+mn-ea"/>
            </a:endParaRPr>
          </a:p>
        </p:txBody>
      </p:sp>
    </p:spTree>
    <p:extLst>
      <p:ext uri="{BB962C8B-B14F-4D97-AF65-F5344CB8AC3E}">
        <p14:creationId xmlns:p14="http://schemas.microsoft.com/office/powerpoint/2010/main" val="251674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第一次</a:t>
            </a:r>
            <a:r>
              <a:rPr lang="zh-CN" altLang="en-US" dirty="0" smtClean="0"/>
              <a:t>报告</a:t>
            </a:r>
            <a:endParaRPr lang="zh-CN" altLang="en-US" dirty="0"/>
          </a:p>
        </p:txBody>
      </p:sp>
      <p:sp>
        <p:nvSpPr>
          <p:cNvPr id="6" name="内容占位符 5"/>
          <p:cNvSpPr>
            <a:spLocks noGrp="1"/>
          </p:cNvSpPr>
          <p:nvPr>
            <p:ph idx="1"/>
          </p:nvPr>
        </p:nvSpPr>
        <p:spPr>
          <a:xfrm>
            <a:off x="611560" y="1773238"/>
            <a:ext cx="8532440" cy="4608090"/>
          </a:xfrm>
        </p:spPr>
        <p:txBody>
          <a:bodyPr/>
          <a:lstStyle/>
          <a:p>
            <a:r>
              <a:rPr lang="zh-CN" altLang="en-US" sz="2400" dirty="0" smtClean="0"/>
              <a:t>查阅资料了解“</a:t>
            </a:r>
            <a:r>
              <a:rPr lang="zh-CN" altLang="en-US" sz="2400" dirty="0" smtClean="0">
                <a:solidFill>
                  <a:srgbClr val="FF0000"/>
                </a:solidFill>
              </a:rPr>
              <a:t>北斗卫星导航系统</a:t>
            </a:r>
            <a:r>
              <a:rPr lang="zh-CN" altLang="en-US" sz="2400" dirty="0" smtClean="0"/>
              <a:t>”</a:t>
            </a:r>
            <a:endParaRPr lang="en-US" altLang="zh-CN" sz="2400" dirty="0" smtClean="0"/>
          </a:p>
          <a:p>
            <a:pPr lvl="1"/>
            <a:r>
              <a:rPr lang="zh-CN" altLang="en-US" sz="2400" dirty="0" smtClean="0"/>
              <a:t>发展历史</a:t>
            </a:r>
            <a:endParaRPr lang="en-US" altLang="zh-CN" sz="2400" dirty="0" smtClean="0"/>
          </a:p>
          <a:p>
            <a:pPr lvl="1"/>
            <a:r>
              <a:rPr lang="zh-CN" altLang="en-US" sz="2400" dirty="0" smtClean="0"/>
              <a:t>系统构成</a:t>
            </a:r>
            <a:endParaRPr lang="en-US" altLang="zh-CN" sz="2400" dirty="0" smtClean="0"/>
          </a:p>
          <a:p>
            <a:pPr lvl="1"/>
            <a:r>
              <a:rPr lang="zh-CN" altLang="en-US" sz="2400" dirty="0"/>
              <a:t>系统功能</a:t>
            </a:r>
            <a:endParaRPr lang="en-US" altLang="zh-CN" sz="2400" dirty="0"/>
          </a:p>
          <a:p>
            <a:pPr lvl="1"/>
            <a:r>
              <a:rPr lang="zh-CN" altLang="en-US" sz="2400" dirty="0" smtClean="0"/>
              <a:t>核心技术</a:t>
            </a:r>
            <a:endParaRPr lang="en-US" altLang="zh-CN" sz="2400" dirty="0" smtClean="0"/>
          </a:p>
          <a:p>
            <a:pPr lvl="1"/>
            <a:r>
              <a:rPr lang="zh-CN" altLang="en-US" sz="2400" dirty="0" smtClean="0"/>
              <a:t>市场应用</a:t>
            </a:r>
            <a:endParaRPr lang="en-US" altLang="zh-CN" sz="2400" dirty="0" smtClean="0"/>
          </a:p>
          <a:p>
            <a:pPr lvl="1"/>
            <a:r>
              <a:rPr lang="en-US" altLang="zh-CN" sz="2400" dirty="0" smtClean="0"/>
              <a:t>……</a:t>
            </a:r>
          </a:p>
          <a:p>
            <a:r>
              <a:rPr lang="zh-CN" altLang="en-US" sz="2400" dirty="0" smtClean="0"/>
              <a:t>要求：以</a:t>
            </a:r>
            <a:r>
              <a:rPr lang="en-US" altLang="zh-CN" sz="2400" dirty="0" smtClean="0">
                <a:solidFill>
                  <a:srgbClr val="FF0000"/>
                </a:solidFill>
              </a:rPr>
              <a:t>PPT</a:t>
            </a:r>
            <a:r>
              <a:rPr lang="zh-CN" altLang="en-US" sz="2400" dirty="0" smtClean="0"/>
              <a:t>形式。一周时间内完成，会随机请一位同学在课前化</a:t>
            </a:r>
            <a:r>
              <a:rPr lang="en-US" altLang="zh-CN" sz="2400" dirty="0" smtClean="0"/>
              <a:t>10</a:t>
            </a:r>
            <a:r>
              <a:rPr lang="zh-CN" altLang="en-US" sz="2400" dirty="0" smtClean="0"/>
              <a:t>分钟进行介绍。所有学生的电子稿</a:t>
            </a:r>
            <a:r>
              <a:rPr lang="en-US" altLang="zh-CN" sz="2400" dirty="0" smtClean="0"/>
              <a:t>PPT</a:t>
            </a:r>
            <a:r>
              <a:rPr lang="zh-CN" altLang="en-US" sz="2400" dirty="0" smtClean="0"/>
              <a:t>（</a:t>
            </a:r>
            <a:r>
              <a:rPr lang="zh-CN" altLang="en-US" sz="2400" dirty="0" smtClean="0">
                <a:solidFill>
                  <a:srgbClr val="0000FF"/>
                </a:solidFill>
              </a:rPr>
              <a:t>学号</a:t>
            </a:r>
            <a:r>
              <a:rPr lang="en-US" altLang="zh-CN" sz="2400" dirty="0" smtClean="0">
                <a:solidFill>
                  <a:srgbClr val="0000FF"/>
                </a:solidFill>
              </a:rPr>
              <a:t>-</a:t>
            </a:r>
            <a:r>
              <a:rPr lang="zh-CN" altLang="en-US" sz="2400" dirty="0" smtClean="0">
                <a:solidFill>
                  <a:srgbClr val="0000FF"/>
                </a:solidFill>
              </a:rPr>
              <a:t>姓名</a:t>
            </a:r>
            <a:r>
              <a:rPr lang="en-US" altLang="zh-CN" sz="2400" dirty="0" smtClean="0">
                <a:solidFill>
                  <a:srgbClr val="0000FF"/>
                </a:solidFill>
              </a:rPr>
              <a:t>-</a:t>
            </a:r>
            <a:r>
              <a:rPr lang="zh-CN" altLang="en-US" sz="2400" dirty="0">
                <a:solidFill>
                  <a:srgbClr val="0000FF"/>
                </a:solidFill>
              </a:rPr>
              <a:t>北斗</a:t>
            </a:r>
            <a:r>
              <a:rPr lang="zh-CN" altLang="en-US" sz="2400" dirty="0" smtClean="0">
                <a:solidFill>
                  <a:srgbClr val="0000FF"/>
                </a:solidFill>
              </a:rPr>
              <a:t>卫星导航系统</a:t>
            </a:r>
            <a:r>
              <a:rPr lang="en-US" altLang="zh-CN" sz="2400" dirty="0" smtClean="0">
                <a:solidFill>
                  <a:srgbClr val="0000FF"/>
                </a:solidFill>
              </a:rPr>
              <a:t>.</a:t>
            </a:r>
            <a:r>
              <a:rPr lang="en-US" altLang="zh-CN" sz="2400" dirty="0" err="1" smtClean="0">
                <a:solidFill>
                  <a:srgbClr val="0000FF"/>
                </a:solidFill>
              </a:rPr>
              <a:t>pptx</a:t>
            </a:r>
            <a:r>
              <a:rPr lang="zh-CN" altLang="en-US" sz="2400" dirty="0" smtClean="0"/>
              <a:t>）上传至：</a:t>
            </a:r>
            <a:r>
              <a:rPr lang="en-US" altLang="zh-CN" sz="2400" dirty="0" smtClean="0"/>
              <a:t>canvas</a:t>
            </a:r>
            <a:r>
              <a:rPr lang="zh-CN" altLang="en-US" sz="2400" dirty="0" smtClean="0"/>
              <a:t>课程网站，由助教进行评分。</a:t>
            </a:r>
            <a:endParaRPr lang="zh-CN" altLang="en-US" sz="2400" dirty="0"/>
          </a:p>
        </p:txBody>
      </p:sp>
    </p:spTree>
    <p:extLst>
      <p:ext uri="{BB962C8B-B14F-4D97-AF65-F5344CB8AC3E}">
        <p14:creationId xmlns:p14="http://schemas.microsoft.com/office/powerpoint/2010/main" val="21080542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type="title"/>
          </p:nvPr>
        </p:nvSpPr>
        <p:spPr/>
        <p:txBody>
          <a:bodyPr/>
          <a:lstStyle/>
          <a:p>
            <a:r>
              <a:rPr lang="zh-CN" altLang="en-US"/>
              <a:t>信道</a:t>
            </a:r>
          </a:p>
        </p:txBody>
      </p:sp>
      <p:sp>
        <p:nvSpPr>
          <p:cNvPr id="539652" name="Rectangle 4"/>
          <p:cNvSpPr>
            <a:spLocks noGrp="1" noChangeArrowheads="1"/>
          </p:cNvSpPr>
          <p:nvPr>
            <p:ph type="body" idx="1"/>
          </p:nvPr>
        </p:nvSpPr>
        <p:spPr>
          <a:xfrm>
            <a:off x="809625" y="1773238"/>
            <a:ext cx="7958138" cy="4392612"/>
          </a:xfrm>
        </p:spPr>
        <p:txBody>
          <a:bodyPr/>
          <a:lstStyle/>
          <a:p>
            <a:pPr>
              <a:lnSpc>
                <a:spcPct val="115000"/>
              </a:lnSpc>
            </a:pPr>
            <a:r>
              <a:rPr lang="zh-CN" altLang="en-US">
                <a:solidFill>
                  <a:srgbClr val="FF0000"/>
                </a:solidFill>
              </a:rPr>
              <a:t>信道</a:t>
            </a:r>
          </a:p>
          <a:p>
            <a:pPr lvl="1">
              <a:lnSpc>
                <a:spcPct val="115000"/>
              </a:lnSpc>
            </a:pPr>
            <a:r>
              <a:rPr lang="zh-CN" altLang="en-US"/>
              <a:t>信道是传输信号的通路；</a:t>
            </a:r>
          </a:p>
          <a:p>
            <a:pPr lvl="1">
              <a:lnSpc>
                <a:spcPct val="115000"/>
              </a:lnSpc>
            </a:pPr>
            <a:r>
              <a:rPr lang="zh-CN" altLang="en-US"/>
              <a:t>一条传输线路上可以有多个信道。</a:t>
            </a:r>
          </a:p>
          <a:p>
            <a:pPr>
              <a:lnSpc>
                <a:spcPct val="115000"/>
              </a:lnSpc>
            </a:pPr>
            <a:r>
              <a:rPr lang="zh-CN" altLang="en-US">
                <a:solidFill>
                  <a:srgbClr val="FF0000"/>
                </a:solidFill>
              </a:rPr>
              <a:t>模拟信道</a:t>
            </a:r>
          </a:p>
          <a:p>
            <a:pPr lvl="1">
              <a:lnSpc>
                <a:spcPct val="115000"/>
              </a:lnSpc>
            </a:pPr>
            <a:r>
              <a:rPr lang="zh-CN" altLang="en-US"/>
              <a:t>传输模拟信号的信道。</a:t>
            </a:r>
          </a:p>
          <a:p>
            <a:pPr>
              <a:lnSpc>
                <a:spcPct val="115000"/>
              </a:lnSpc>
            </a:pPr>
            <a:r>
              <a:rPr lang="zh-CN" altLang="en-US">
                <a:solidFill>
                  <a:srgbClr val="FF0000"/>
                </a:solidFill>
              </a:rPr>
              <a:t>数字信道</a:t>
            </a:r>
          </a:p>
          <a:p>
            <a:pPr lvl="1">
              <a:lnSpc>
                <a:spcPct val="115000"/>
              </a:lnSpc>
            </a:pPr>
            <a:r>
              <a:rPr lang="zh-CN" altLang="en-US"/>
              <a:t>传输数字信号的信道。</a:t>
            </a:r>
          </a:p>
        </p:txBody>
      </p:sp>
      <p:sp>
        <p:nvSpPr>
          <p:cNvPr id="53965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396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body" idx="1"/>
          </p:nvPr>
        </p:nvSpPr>
        <p:spPr>
          <a:xfrm>
            <a:off x="899593" y="2349500"/>
            <a:ext cx="7704855" cy="3168650"/>
          </a:xfrm>
        </p:spPr>
        <p:txBody>
          <a:bodyPr/>
          <a:lstStyle/>
          <a:p>
            <a:r>
              <a:rPr lang="zh-CN" altLang="en-US" dirty="0">
                <a:hlinkClick r:id="rId3" action="ppaction://hlinksldjump"/>
              </a:rPr>
              <a:t>数字数据在模拟信道上</a:t>
            </a:r>
            <a:r>
              <a:rPr lang="zh-CN" altLang="en-US" dirty="0" smtClean="0">
                <a:hlinkClick r:id="rId3" action="ppaction://hlinksldjump"/>
              </a:rPr>
              <a:t>传输</a:t>
            </a:r>
            <a:r>
              <a:rPr lang="zh-CN" altLang="en-US" dirty="0" smtClean="0"/>
              <a:t>（通带传输）</a:t>
            </a:r>
            <a:endParaRPr lang="zh-CN" altLang="en-US" dirty="0"/>
          </a:p>
          <a:p>
            <a:endParaRPr lang="zh-CN" altLang="en-US" dirty="0"/>
          </a:p>
          <a:p>
            <a:r>
              <a:rPr lang="zh-CN" altLang="en-US" dirty="0">
                <a:hlinkClick r:id="rId4" action="ppaction://hlinksldjump"/>
              </a:rPr>
              <a:t>数字数据在数字信道上</a:t>
            </a:r>
            <a:r>
              <a:rPr lang="zh-CN" altLang="en-US" dirty="0" smtClean="0">
                <a:hlinkClick r:id="rId4" action="ppaction://hlinksldjump"/>
              </a:rPr>
              <a:t>传输</a:t>
            </a:r>
            <a:r>
              <a:rPr lang="zh-CN" altLang="en-US" dirty="0" smtClean="0"/>
              <a:t>（基带传输）</a:t>
            </a:r>
            <a:endParaRPr lang="zh-CN" altLang="en-US" dirty="0"/>
          </a:p>
          <a:p>
            <a:endParaRPr lang="zh-CN" altLang="en-US" dirty="0"/>
          </a:p>
          <a:p>
            <a:r>
              <a:rPr lang="zh-CN" altLang="en-US" dirty="0">
                <a:hlinkClick r:id="rId5" action="ppaction://hlinksldjump"/>
              </a:rPr>
              <a:t>模拟数据在数字信道上传输</a:t>
            </a:r>
            <a:endParaRPr lang="zh-CN" altLang="en-US" dirty="0"/>
          </a:p>
        </p:txBody>
      </p:sp>
      <p:sp>
        <p:nvSpPr>
          <p:cNvPr id="577539" name="Rectangle 3"/>
          <p:cNvSpPr>
            <a:spLocks noGrp="1" noChangeArrowheads="1"/>
          </p:cNvSpPr>
          <p:nvPr>
            <p:ph type="title"/>
          </p:nvPr>
        </p:nvSpPr>
        <p:spPr/>
        <p:txBody>
          <a:bodyPr/>
          <a:lstStyle/>
          <a:p>
            <a:r>
              <a:rPr lang="zh-CN" altLang="en-US"/>
              <a:t>数据编码技术</a:t>
            </a:r>
          </a:p>
        </p:txBody>
      </p:sp>
      <p:sp>
        <p:nvSpPr>
          <p:cNvPr id="577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3" name="Rectangle 3"/>
          <p:cNvSpPr>
            <a:spLocks noGrp="1" noChangeArrowheads="1"/>
          </p:cNvSpPr>
          <p:nvPr>
            <p:ph type="title"/>
          </p:nvPr>
        </p:nvSpPr>
        <p:spPr/>
        <p:txBody>
          <a:bodyPr/>
          <a:lstStyle/>
          <a:p>
            <a:r>
              <a:rPr lang="zh-CN" altLang="en-US" sz="4000"/>
              <a:t>数字数据在模拟信道</a:t>
            </a:r>
            <a:br>
              <a:rPr lang="zh-CN" altLang="en-US" sz="4000"/>
            </a:br>
            <a:r>
              <a:rPr lang="zh-CN" altLang="en-US" sz="4000"/>
              <a:t>上传输</a:t>
            </a:r>
          </a:p>
        </p:txBody>
      </p:sp>
      <p:sp>
        <p:nvSpPr>
          <p:cNvPr id="5785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78566" name="Rectangle 6"/>
          <p:cNvSpPr>
            <a:spLocks noGrp="1" noChangeArrowheads="1"/>
          </p:cNvSpPr>
          <p:nvPr>
            <p:ph type="body" idx="1"/>
          </p:nvPr>
        </p:nvSpPr>
        <p:spPr>
          <a:xfrm>
            <a:off x="2124075" y="1916113"/>
            <a:ext cx="4968875" cy="4321175"/>
          </a:xfrm>
          <a:noFill/>
          <a:ln/>
        </p:spPr>
        <p:txBody>
          <a:bodyPr/>
          <a:lstStyle/>
          <a:p>
            <a:pPr>
              <a:lnSpc>
                <a:spcPct val="130000"/>
              </a:lnSpc>
            </a:pPr>
            <a:r>
              <a:rPr lang="zh-CN" altLang="en-US"/>
              <a:t>基本调制技术 </a:t>
            </a:r>
          </a:p>
          <a:p>
            <a:pPr lvl="1">
              <a:lnSpc>
                <a:spcPct val="130000"/>
              </a:lnSpc>
            </a:pPr>
            <a:r>
              <a:rPr lang="zh-CN" altLang="en-US">
                <a:hlinkClick r:id="rId5" action="ppaction://hlinksldjump"/>
              </a:rPr>
              <a:t>幅移键控法（</a:t>
            </a:r>
            <a:r>
              <a:rPr lang="en-US" altLang="zh-CN">
                <a:hlinkClick r:id="rId5" action="ppaction://hlinksldjump"/>
              </a:rPr>
              <a:t>ASK</a:t>
            </a:r>
            <a:r>
              <a:rPr lang="zh-CN" altLang="en-US">
                <a:hlinkClick r:id="rId5" action="ppaction://hlinksldjump"/>
              </a:rPr>
              <a:t>）</a:t>
            </a:r>
            <a:endParaRPr lang="zh-CN" altLang="en-US"/>
          </a:p>
          <a:p>
            <a:pPr lvl="1">
              <a:lnSpc>
                <a:spcPct val="130000"/>
              </a:lnSpc>
            </a:pPr>
            <a:r>
              <a:rPr lang="zh-CN" altLang="en-US">
                <a:hlinkClick r:id="rId6" action="ppaction://hlinksldjump"/>
              </a:rPr>
              <a:t>频移键控法（</a:t>
            </a:r>
            <a:r>
              <a:rPr lang="en-US" altLang="zh-CN">
                <a:hlinkClick r:id="rId6" action="ppaction://hlinksldjump"/>
              </a:rPr>
              <a:t>FSK</a:t>
            </a:r>
            <a:r>
              <a:rPr lang="zh-CN" altLang="en-US">
                <a:hlinkClick r:id="rId6" action="ppaction://hlinksldjump"/>
              </a:rPr>
              <a:t>） </a:t>
            </a:r>
            <a:endParaRPr lang="zh-CN" altLang="en-US"/>
          </a:p>
          <a:p>
            <a:pPr lvl="1">
              <a:lnSpc>
                <a:spcPct val="130000"/>
              </a:lnSpc>
            </a:pPr>
            <a:r>
              <a:rPr lang="zh-CN" altLang="en-US">
                <a:hlinkClick r:id="rId7" action="ppaction://hlinksldjump"/>
              </a:rPr>
              <a:t>相移键控法（</a:t>
            </a:r>
            <a:r>
              <a:rPr lang="en-US" altLang="zh-CN">
                <a:hlinkClick r:id="rId7" action="ppaction://hlinksldjump"/>
              </a:rPr>
              <a:t>PSK</a:t>
            </a:r>
            <a:r>
              <a:rPr lang="zh-CN" altLang="en-US">
                <a:hlinkClick r:id="rId7" action="ppaction://hlinksldjump"/>
              </a:rPr>
              <a:t>） </a:t>
            </a:r>
            <a:endParaRPr lang="zh-CN" altLang="en-US"/>
          </a:p>
          <a:p>
            <a:pPr>
              <a:lnSpc>
                <a:spcPct val="130000"/>
              </a:lnSpc>
            </a:pPr>
            <a:r>
              <a:rPr lang="zh-CN" altLang="en-US"/>
              <a:t>高速调制技术 </a:t>
            </a:r>
          </a:p>
          <a:p>
            <a:pPr lvl="1">
              <a:lnSpc>
                <a:spcPct val="130000"/>
              </a:lnSpc>
            </a:pPr>
            <a:r>
              <a:rPr lang="zh-CN" altLang="en-US">
                <a:hlinkClick r:id="rId8" action="ppaction://hlinksldjump"/>
              </a:rPr>
              <a:t>正交幅度调制（</a:t>
            </a:r>
            <a:r>
              <a:rPr lang="en-US" altLang="zh-CN">
                <a:hlinkClick r:id="rId8" action="ppaction://hlinksldjump"/>
              </a:rPr>
              <a:t>QAM</a:t>
            </a:r>
            <a:r>
              <a:rPr lang="zh-CN" altLang="en-US">
                <a:hlinkClick r:id="rId8" action="ppaction://hlinksldjump"/>
              </a:rPr>
              <a:t>）</a:t>
            </a:r>
            <a:r>
              <a:rPr lang="zh-CN" altLang="en-US" sz="3200">
                <a:hlinkClick r:id="rId8" action="ppaction://hlinksldjump"/>
              </a:rPr>
              <a:t> </a:t>
            </a:r>
            <a:endParaRPr lang="zh-CN" altLang="en-US" sz="320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zh-CN" altLang="en-US"/>
              <a:t>幅移键控法</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ASK</a:t>
            </a:r>
            <a:r>
              <a:rPr lang="zh-CN" altLang="en-US" sz="2800">
                <a:latin typeface="华文新魏" pitchFamily="2" charset="-122"/>
              </a:rPr>
              <a:t>）</a:t>
            </a:r>
          </a:p>
        </p:txBody>
      </p:sp>
      <p:sp>
        <p:nvSpPr>
          <p:cNvPr id="621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1573" name="Rectangle 5"/>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用两个不同振幅的载波分别表示两个二进制值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1574" name="Picture 6"/>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187450" y="2420938"/>
            <a:ext cx="7140575" cy="366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zh-CN" altLang="en-US" sz="4800"/>
              <a:t>频移键控法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FSK</a:t>
            </a:r>
            <a:r>
              <a:rPr lang="zh-CN" altLang="en-US" sz="3200">
                <a:latin typeface="华文新魏" pitchFamily="2" charset="-122"/>
              </a:rPr>
              <a:t>）</a:t>
            </a:r>
          </a:p>
        </p:txBody>
      </p:sp>
      <p:sp>
        <p:nvSpPr>
          <p:cNvPr id="622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2596" name="Rectangle 4"/>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用两个不同频率的载波分别表示两个二进制值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p>
        </p:txBody>
      </p:sp>
      <p:pic>
        <p:nvPicPr>
          <p:cNvPr id="622598" name="Picture 6"/>
          <p:cNvPicPr>
            <a:picLocks noChangeAspect="1" noChangeArrowheads="1"/>
          </p:cNvPicPr>
          <p:nvPr/>
        </p:nvPicPr>
        <p:blipFill>
          <a:blip r:embed="rId6">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187450" y="2420938"/>
            <a:ext cx="72850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zh-CN" altLang="en-US" sz="4800"/>
              <a:t>相移键控法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PSK</a:t>
            </a:r>
            <a:r>
              <a:rPr lang="zh-CN" altLang="en-US" sz="3200">
                <a:latin typeface="华文新魏" pitchFamily="2" charset="-122"/>
              </a:rPr>
              <a:t>）</a:t>
            </a:r>
          </a:p>
        </p:txBody>
      </p:sp>
      <p:sp>
        <p:nvSpPr>
          <p:cNvPr id="623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3620"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用两个不同相位的载波分别表示两个二进制值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3622" name="Picture 6"/>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87450" y="2420938"/>
            <a:ext cx="73564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zh-CN" altLang="en-US" sz="4800"/>
              <a:t>正交幅度调制</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QAM</a:t>
            </a:r>
            <a:r>
              <a:rPr lang="zh-CN" altLang="en-US" sz="3200">
                <a:latin typeface="华文新魏" pitchFamily="2" charset="-122"/>
              </a:rPr>
              <a:t>）</a:t>
            </a:r>
          </a:p>
        </p:txBody>
      </p:sp>
      <p:sp>
        <p:nvSpPr>
          <p:cNvPr id="624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4644"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同时结合</a:t>
            </a:r>
            <a:r>
              <a:rPr lang="en-US" altLang="zh-CN" sz="2000">
                <a:latin typeface="华文新魏" pitchFamily="2" charset="-122"/>
              </a:rPr>
              <a:t>PSK</a:t>
            </a:r>
            <a:r>
              <a:rPr lang="zh-CN" altLang="en-US" sz="2000">
                <a:latin typeface="华文新魏" pitchFamily="2" charset="-122"/>
              </a:rPr>
              <a:t>和</a:t>
            </a:r>
            <a:r>
              <a:rPr lang="en-US" altLang="zh-CN" sz="2000">
                <a:latin typeface="华文新魏" pitchFamily="2" charset="-122"/>
              </a:rPr>
              <a:t>ASK</a:t>
            </a:r>
            <a:r>
              <a:rPr lang="zh-CN" altLang="en-US" sz="2000">
                <a:latin typeface="华文新魏" pitchFamily="2" charset="-122"/>
              </a:rPr>
              <a:t>进行混合调制。</a:t>
            </a:r>
          </a:p>
        </p:txBody>
      </p:sp>
      <p:pic>
        <p:nvPicPr>
          <p:cNvPr id="624646" name="Picture 6"/>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2205038"/>
            <a:ext cx="7650163" cy="412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4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zh-CN" altLang="en-US">
                <a:latin typeface="华文新魏" pitchFamily="2" charset="-122"/>
              </a:rPr>
              <a:t>星座图</a:t>
            </a:r>
          </a:p>
        </p:txBody>
      </p:sp>
      <p:sp>
        <p:nvSpPr>
          <p:cNvPr id="625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567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25671" name="Rectangle 7"/>
          <p:cNvSpPr>
            <a:spLocks noGrp="1" noChangeArrowheads="1"/>
          </p:cNvSpPr>
          <p:nvPr>
            <p:ph type="body" idx="1"/>
          </p:nvPr>
        </p:nvSpPr>
        <p:spPr>
          <a:xfrm>
            <a:off x="809625" y="1773238"/>
            <a:ext cx="7958138" cy="1800225"/>
          </a:xfrm>
        </p:spPr>
        <p:txBody>
          <a:bodyPr/>
          <a:lstStyle/>
          <a:p>
            <a:pPr marL="0" indent="0">
              <a:lnSpc>
                <a:spcPct val="130000"/>
              </a:lnSpc>
              <a:buFont typeface="Wingdings" pitchFamily="2" charset="2"/>
              <a:buNone/>
            </a:pPr>
            <a:r>
              <a:rPr lang="zh-CN" altLang="en-US" sz="2400" dirty="0">
                <a:latin typeface="华文新魏" pitchFamily="2" charset="-122"/>
              </a:rPr>
              <a:t>        在高速调制技术中，因为一</a:t>
            </a:r>
            <a:r>
              <a:rPr lang="zh-CN" altLang="en-US" sz="2400" dirty="0" smtClean="0">
                <a:latin typeface="华文新魏" pitchFamily="2" charset="-122"/>
              </a:rPr>
              <a:t>个符号的</a:t>
            </a:r>
            <a:r>
              <a:rPr lang="zh-CN" altLang="en-US" sz="2400" dirty="0">
                <a:latin typeface="华文新魏" pitchFamily="2" charset="-122"/>
              </a:rPr>
              <a:t>状态较多，为</a:t>
            </a:r>
            <a:r>
              <a:rPr lang="zh-CN" altLang="en-US" sz="2400" dirty="0" smtClean="0">
                <a:latin typeface="华文新魏" pitchFamily="2" charset="-122"/>
              </a:rPr>
              <a:t>方便，采用</a:t>
            </a:r>
            <a:r>
              <a:rPr lang="zh-CN" altLang="en-US" sz="2400" dirty="0">
                <a:latin typeface="华文新魏" pitchFamily="2" charset="-122"/>
              </a:rPr>
              <a:t>坐标轴的点阵来表示（即：</a:t>
            </a:r>
            <a:r>
              <a:rPr lang="zh-CN" altLang="en-US" sz="2400" dirty="0">
                <a:solidFill>
                  <a:srgbClr val="FF0000"/>
                </a:solidFill>
                <a:latin typeface="华文新魏" pitchFamily="2" charset="-122"/>
              </a:rPr>
              <a:t>星座图</a:t>
            </a:r>
            <a:r>
              <a:rPr lang="zh-CN" altLang="en-US" sz="2400" dirty="0">
                <a:latin typeface="华文新魏" pitchFamily="2" charset="-122"/>
              </a:rPr>
              <a:t>）。星座图中每个点表示一个状态，可以看出</a:t>
            </a:r>
            <a:r>
              <a:rPr lang="zh-CN" altLang="en-US" sz="2400" dirty="0" smtClean="0">
                <a:latin typeface="华文新魏" pitchFamily="2" charset="-122"/>
              </a:rPr>
              <a:t>此时符号的</a:t>
            </a:r>
            <a:r>
              <a:rPr lang="zh-CN" altLang="en-US" sz="2400" dirty="0">
                <a:latin typeface="华文新魏" pitchFamily="2" charset="-122"/>
              </a:rPr>
              <a:t>振幅和相位。</a:t>
            </a:r>
          </a:p>
        </p:txBody>
      </p:sp>
      <p:sp>
        <p:nvSpPr>
          <p:cNvPr id="625672" name="Line 8"/>
          <p:cNvSpPr>
            <a:spLocks noChangeShapeType="1"/>
          </p:cNvSpPr>
          <p:nvPr/>
        </p:nvSpPr>
        <p:spPr bwMode="auto">
          <a:xfrm>
            <a:off x="4437063" y="3497263"/>
            <a:ext cx="0" cy="2584450"/>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3" name="Oval 9"/>
          <p:cNvSpPr>
            <a:spLocks noChangeArrowheads="1"/>
          </p:cNvSpPr>
          <p:nvPr/>
        </p:nvSpPr>
        <p:spPr bwMode="auto">
          <a:xfrm>
            <a:off x="36020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4" name="Oval 10"/>
          <p:cNvSpPr>
            <a:spLocks noChangeArrowheads="1"/>
          </p:cNvSpPr>
          <p:nvPr/>
        </p:nvSpPr>
        <p:spPr bwMode="auto">
          <a:xfrm>
            <a:off x="3602038" y="40084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5" name="Oval 11"/>
          <p:cNvSpPr>
            <a:spLocks noChangeArrowheads="1"/>
          </p:cNvSpPr>
          <p:nvPr/>
        </p:nvSpPr>
        <p:spPr bwMode="auto">
          <a:xfrm>
            <a:off x="4683125"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6" name="Oval 12"/>
          <p:cNvSpPr>
            <a:spLocks noChangeArrowheads="1"/>
          </p:cNvSpPr>
          <p:nvPr/>
        </p:nvSpPr>
        <p:spPr bwMode="auto">
          <a:xfrm>
            <a:off x="41338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7" name="Oval 13"/>
          <p:cNvSpPr>
            <a:spLocks noChangeArrowheads="1"/>
          </p:cNvSpPr>
          <p:nvPr/>
        </p:nvSpPr>
        <p:spPr bwMode="auto">
          <a:xfrm>
            <a:off x="36020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8" name="Oval 14"/>
          <p:cNvSpPr>
            <a:spLocks noChangeArrowheads="1"/>
          </p:cNvSpPr>
          <p:nvPr/>
        </p:nvSpPr>
        <p:spPr bwMode="auto">
          <a:xfrm>
            <a:off x="4684713" y="45529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9" name="Oval 15"/>
          <p:cNvSpPr>
            <a:spLocks noChangeArrowheads="1"/>
          </p:cNvSpPr>
          <p:nvPr/>
        </p:nvSpPr>
        <p:spPr bwMode="auto">
          <a:xfrm>
            <a:off x="41354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0" name="Oval 16"/>
          <p:cNvSpPr>
            <a:spLocks noChangeArrowheads="1"/>
          </p:cNvSpPr>
          <p:nvPr/>
        </p:nvSpPr>
        <p:spPr bwMode="auto">
          <a:xfrm>
            <a:off x="52133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endParaRPr kumimoji="0" lang="zh-CN" altLang="en-US" sz="2000">
              <a:solidFill>
                <a:srgbClr val="333399"/>
              </a:solidFill>
              <a:latin typeface="Tahoma" pitchFamily="34" charset="0"/>
            </a:endParaRPr>
          </a:p>
        </p:txBody>
      </p:sp>
      <p:sp>
        <p:nvSpPr>
          <p:cNvPr id="625681" name="Oval 17"/>
          <p:cNvSpPr>
            <a:spLocks noChangeArrowheads="1"/>
          </p:cNvSpPr>
          <p:nvPr/>
        </p:nvSpPr>
        <p:spPr bwMode="auto">
          <a:xfrm>
            <a:off x="4684713" y="50863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2" name="Oval 18"/>
          <p:cNvSpPr>
            <a:spLocks noChangeArrowheads="1"/>
          </p:cNvSpPr>
          <p:nvPr/>
        </p:nvSpPr>
        <p:spPr bwMode="auto">
          <a:xfrm>
            <a:off x="41354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3" name="Oval 19"/>
          <p:cNvSpPr>
            <a:spLocks noChangeArrowheads="1"/>
          </p:cNvSpPr>
          <p:nvPr/>
        </p:nvSpPr>
        <p:spPr bwMode="auto">
          <a:xfrm>
            <a:off x="5213350" y="4552950"/>
            <a:ext cx="74613"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4" name="Oval 20"/>
          <p:cNvSpPr>
            <a:spLocks noChangeArrowheads="1"/>
          </p:cNvSpPr>
          <p:nvPr/>
        </p:nvSpPr>
        <p:spPr bwMode="auto">
          <a:xfrm>
            <a:off x="4683125"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5" name="Oval 21"/>
          <p:cNvSpPr>
            <a:spLocks noChangeArrowheads="1"/>
          </p:cNvSpPr>
          <p:nvPr/>
        </p:nvSpPr>
        <p:spPr bwMode="auto">
          <a:xfrm>
            <a:off x="3602038" y="5643563"/>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6" name="Oval 22"/>
          <p:cNvSpPr>
            <a:spLocks noChangeArrowheads="1"/>
          </p:cNvSpPr>
          <p:nvPr/>
        </p:nvSpPr>
        <p:spPr bwMode="auto">
          <a:xfrm>
            <a:off x="5213350" y="50879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7" name="Oval 23"/>
          <p:cNvSpPr>
            <a:spLocks noChangeArrowheads="1"/>
          </p:cNvSpPr>
          <p:nvPr/>
        </p:nvSpPr>
        <p:spPr bwMode="auto">
          <a:xfrm>
            <a:off x="41338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8" name="Oval 24"/>
          <p:cNvSpPr>
            <a:spLocks noChangeArrowheads="1"/>
          </p:cNvSpPr>
          <p:nvPr/>
        </p:nvSpPr>
        <p:spPr bwMode="auto">
          <a:xfrm>
            <a:off x="52133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9" name="Line 25"/>
          <p:cNvSpPr>
            <a:spLocks noChangeShapeType="1"/>
          </p:cNvSpPr>
          <p:nvPr/>
        </p:nvSpPr>
        <p:spPr bwMode="auto">
          <a:xfrm>
            <a:off x="3059113" y="4868863"/>
            <a:ext cx="2438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0" name="Line 26"/>
          <p:cNvSpPr>
            <a:spLocks noChangeShapeType="1"/>
          </p:cNvSpPr>
          <p:nvPr/>
        </p:nvSpPr>
        <p:spPr bwMode="auto">
          <a:xfrm>
            <a:off x="3059113" y="4868863"/>
            <a:ext cx="27432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1" name="Line 27"/>
          <p:cNvSpPr>
            <a:spLocks noChangeShapeType="1"/>
          </p:cNvSpPr>
          <p:nvPr/>
        </p:nvSpPr>
        <p:spPr bwMode="auto">
          <a:xfrm flipV="1">
            <a:off x="4437063" y="4054475"/>
            <a:ext cx="274637" cy="80803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2" name="Freeform 28"/>
          <p:cNvSpPr>
            <a:spLocks/>
          </p:cNvSpPr>
          <p:nvPr/>
        </p:nvSpPr>
        <p:spPr bwMode="auto">
          <a:xfrm>
            <a:off x="4522788" y="4608513"/>
            <a:ext cx="174625"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C040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3" name="Text Box 29"/>
          <p:cNvSpPr txBox="1">
            <a:spLocks noChangeArrowheads="1"/>
          </p:cNvSpPr>
          <p:nvPr/>
        </p:nvSpPr>
        <p:spPr bwMode="auto">
          <a:xfrm>
            <a:off x="4406900" y="4176713"/>
            <a:ext cx="263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t>r</a:t>
            </a:r>
          </a:p>
        </p:txBody>
      </p:sp>
      <p:sp>
        <p:nvSpPr>
          <p:cNvPr id="625694" name="Text Box 30"/>
          <p:cNvSpPr txBox="1">
            <a:spLocks noChangeArrowheads="1"/>
          </p:cNvSpPr>
          <p:nvPr/>
        </p:nvSpPr>
        <p:spPr bwMode="auto">
          <a:xfrm>
            <a:off x="4630738" y="457835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400" b="1">
                <a:sym typeface="Symbol" pitchFamily="18" charset="2"/>
              </a:rPr>
              <a:t></a:t>
            </a:r>
            <a:endParaRPr lang="zh-CN" altLang="en-US" sz="1400" b="1"/>
          </a:p>
        </p:txBody>
      </p:sp>
      <p:sp>
        <p:nvSpPr>
          <p:cNvPr id="625695" name="Text Box 31"/>
          <p:cNvSpPr txBox="1">
            <a:spLocks noChangeArrowheads="1"/>
          </p:cNvSpPr>
          <p:nvPr/>
        </p:nvSpPr>
        <p:spPr bwMode="auto">
          <a:xfrm>
            <a:off x="4449763" y="371157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sym typeface="Symbol" pitchFamily="18" charset="2"/>
              </a:rPr>
              <a:t>(r, )</a:t>
            </a:r>
            <a:endParaRPr lang="en-US" altLang="zh-CN" sz="1400" b="1"/>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altLang="zh-CN" sz="4000" dirty="0" smtClean="0">
                <a:latin typeface="华文新魏" pitchFamily="2" charset="-122"/>
              </a:rPr>
              <a:t>QPSK</a:t>
            </a:r>
            <a:r>
              <a:rPr lang="zh-CN" altLang="en-US" sz="4000" dirty="0" smtClean="0">
                <a:latin typeface="华文新魏" pitchFamily="2" charset="-122"/>
              </a:rPr>
              <a:t>和</a:t>
            </a:r>
            <a:r>
              <a:rPr lang="en-US" altLang="zh-CN" sz="4000" dirty="0" smtClean="0">
                <a:latin typeface="华文新魏" pitchFamily="2" charset="-122"/>
              </a:rPr>
              <a:t>QAM</a:t>
            </a:r>
            <a:r>
              <a:rPr lang="zh-CN" altLang="en-US" sz="4000" dirty="0" smtClean="0">
                <a:latin typeface="华文新魏" pitchFamily="2" charset="-122"/>
              </a:rPr>
              <a:t>的星座</a:t>
            </a:r>
            <a:r>
              <a:rPr lang="zh-CN" altLang="en-US" sz="4000" dirty="0">
                <a:latin typeface="华文新魏" pitchFamily="2" charset="-122"/>
              </a:rPr>
              <a:t>图</a:t>
            </a:r>
          </a:p>
        </p:txBody>
      </p:sp>
      <p:sp>
        <p:nvSpPr>
          <p:cNvPr id="626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669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6" name="Group 34"/>
          <p:cNvGrpSpPr>
            <a:grpSpLocks/>
          </p:cNvGrpSpPr>
          <p:nvPr/>
        </p:nvGrpSpPr>
        <p:grpSpPr bwMode="auto">
          <a:xfrm>
            <a:off x="699954" y="1700808"/>
            <a:ext cx="8215153" cy="4623287"/>
            <a:chOff x="563" y="1052"/>
            <a:chExt cx="4842" cy="2657"/>
          </a:xfrm>
        </p:grpSpPr>
        <p:grpSp>
          <p:nvGrpSpPr>
            <p:cNvPr id="7" name="Group 31"/>
            <p:cNvGrpSpPr>
              <a:grpSpLocks/>
            </p:cNvGrpSpPr>
            <p:nvPr/>
          </p:nvGrpSpPr>
          <p:grpSpPr bwMode="auto">
            <a:xfrm>
              <a:off x="563" y="1052"/>
              <a:ext cx="4842" cy="2230"/>
              <a:chOff x="893545" y="1910837"/>
              <a:chExt cx="7686539" cy="3542992"/>
            </a:xfrm>
          </p:grpSpPr>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2057"/>
              <a:stretch>
                <a:fillRect/>
              </a:stretch>
            </p:blipFill>
            <p:spPr bwMode="auto">
              <a:xfrm>
                <a:off x="893545" y="1910837"/>
                <a:ext cx="7686539" cy="25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5"/>
              <p:cNvGrpSpPr>
                <a:grpSpLocks/>
              </p:cNvGrpSpPr>
              <p:nvPr/>
            </p:nvGrpSpPr>
            <p:grpSpPr bwMode="auto">
              <a:xfrm>
                <a:off x="1640578" y="4583327"/>
                <a:ext cx="6342240" cy="870502"/>
                <a:chOff x="1678678" y="4764302"/>
                <a:chExt cx="6342240" cy="870502"/>
              </a:xfrm>
            </p:grpSpPr>
            <p:sp>
              <p:nvSpPr>
                <p:cNvPr id="22" name="TextBox 13"/>
                <p:cNvSpPr txBox="1">
                  <a:spLocks noChangeArrowheads="1"/>
                </p:cNvSpPr>
                <p:nvPr/>
              </p:nvSpPr>
              <p:spPr bwMode="auto">
                <a:xfrm>
                  <a:off x="1678678" y="4764302"/>
                  <a:ext cx="1216684" cy="8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2</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sp>
              <p:nvSpPr>
                <p:cNvPr id="23" name="TextBox 14"/>
                <p:cNvSpPr txBox="1">
                  <a:spLocks noChangeArrowheads="1"/>
                </p:cNvSpPr>
                <p:nvPr/>
              </p:nvSpPr>
              <p:spPr bwMode="auto">
                <a:xfrm>
                  <a:off x="4136578" y="4772025"/>
                  <a:ext cx="1276677" cy="8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QAM-16</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16 </a:t>
                  </a:r>
                  <a:r>
                    <a:rPr kumimoji="0" lang="zh-CN" altLang="en-US" sz="1800" b="1" i="0" u="none" strike="noStrike" kern="0" cap="none" spc="0" normalizeH="0" baseline="0" noProof="0" dirty="0" smtClean="0">
                      <a:ln>
                        <a:noFill/>
                      </a:ln>
                      <a:solidFill>
                        <a:srgbClr val="000000"/>
                      </a:solidFill>
                      <a:effectLst/>
                      <a:uLnTx/>
                      <a:uFillTx/>
                      <a:latin typeface="+mn-lt"/>
                      <a:ea typeface="+mn-ea"/>
                    </a:rPr>
                    <a:t>个符号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 </a:t>
                  </a:r>
                  <a:r>
                    <a:rPr kumimoji="0" lang="zh-CN" altLang="en-US" sz="1800" b="1" i="0" u="none" strike="noStrike" kern="0" cap="none" spc="0" normalizeH="0" baseline="0" noProof="0" dirty="0" smtClean="0">
                      <a:ln>
                        <a:noFill/>
                      </a:ln>
                      <a:solidFill>
                        <a:srgbClr val="000000"/>
                      </a:solidFill>
                      <a:effectLst/>
                      <a:uLnTx/>
                      <a:uFillTx/>
                      <a:latin typeface="+mn-lt"/>
                      <a:ea typeface="+mn-ea"/>
                    </a:rPr>
                    <a:t>比特</a:t>
                  </a:r>
                  <a:r>
                    <a:rPr kumimoji="0" lang="en-US" altLang="zh-CN" sz="1800" b="1" i="0" u="none" strike="noStrike" kern="0" cap="none" spc="0" normalizeH="0" baseline="0" noProof="0" dirty="0" smtClean="0">
                      <a:ln>
                        <a:noFill/>
                      </a:ln>
                      <a:solidFill>
                        <a:srgbClr val="000000"/>
                      </a:solidFill>
                      <a:effectLst/>
                      <a:uLnTx/>
                      <a:uFillTx/>
                      <a:latin typeface="+mn-lt"/>
                      <a:ea typeface="+mn-ea"/>
                    </a:rPr>
                    <a:t>/</a:t>
                  </a:r>
                  <a:r>
                    <a:rPr kumimoji="0" lang="zh-CN" altLang="en-US" sz="1800" b="1" i="0" u="none" strike="noStrike" kern="0" cap="none" spc="0" normalizeH="0" baseline="0" noProof="0" dirty="0" smtClean="0">
                      <a:ln>
                        <a:noFill/>
                      </a:ln>
                      <a:solidFill>
                        <a:srgbClr val="000000"/>
                      </a:solidFill>
                      <a:effectLst/>
                      <a:uLnTx/>
                      <a:uFillTx/>
                      <a:latin typeface="+mn-lt"/>
                      <a:ea typeface="+mn-ea"/>
                    </a:rPr>
                    <a:t>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24" name="TextBox 15"/>
                <p:cNvSpPr txBox="1">
                  <a:spLocks noChangeArrowheads="1"/>
                </p:cNvSpPr>
                <p:nvPr/>
              </p:nvSpPr>
              <p:spPr bwMode="auto">
                <a:xfrm>
                  <a:off x="6804234" y="4791758"/>
                  <a:ext cx="1216684" cy="84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QAM-64</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grpSp>
        </p:grpSp>
        <p:sp>
          <p:nvSpPr>
            <p:cNvPr id="8" name="Left Brace 32"/>
            <p:cNvSpPr>
              <a:spLocks/>
            </p:cNvSpPr>
            <p:nvPr/>
          </p:nvSpPr>
          <p:spPr bwMode="auto">
            <a:xfrm rot="16200000">
              <a:off x="3763" y="2550"/>
              <a:ext cx="139" cy="1697"/>
            </a:xfrm>
            <a:prstGeom prst="leftBrace">
              <a:avLst>
                <a:gd name="adj1" fmla="val 8317"/>
                <a:gd name="adj2" fmla="val 50000"/>
              </a:avLst>
            </a:prstGeom>
            <a:noFill/>
            <a:ln w="28575" algn="ctr">
              <a:solidFill>
                <a:srgbClr val="FF2BD8"/>
              </a:solidFill>
              <a:round/>
              <a:headEnd/>
              <a:tailEnd/>
            </a:ln>
            <a:extLst>
              <a:ext uri="{909E8E84-426E-40DD-AFC4-6F175D3DCCD1}">
                <a14:hiddenFill xmlns:a14="http://schemas.microsoft.com/office/drawing/2010/main">
                  <a:solidFill>
                    <a:srgbClr val="FFFFFF"/>
                  </a:solidFill>
                </a14:hiddenFill>
              </a:ext>
            </a:extLst>
          </p:spPr>
          <p:txBody>
            <a:bodyPr vert="eaVert"/>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0" name="TextBox 34"/>
            <p:cNvSpPr txBox="1">
              <a:spLocks noChangeArrowheads="1"/>
            </p:cNvSpPr>
            <p:nvPr/>
          </p:nvSpPr>
          <p:spPr bwMode="auto">
            <a:xfrm>
              <a:off x="3005" y="3497"/>
              <a:ext cx="16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a:t>
              </a:r>
              <a:r>
                <a:rPr kumimoji="0" lang="zh-CN" altLang="en-US" sz="1800" b="1" i="0" u="none" strike="noStrike" kern="0" cap="none" spc="0" normalizeH="0" baseline="0" noProof="0" dirty="0" smtClean="0">
                  <a:ln>
                    <a:noFill/>
                  </a:ln>
                  <a:solidFill>
                    <a:srgbClr val="000000"/>
                  </a:solidFill>
                  <a:effectLst/>
                  <a:uLnTx/>
                  <a:uFillTx/>
                  <a:latin typeface="+mn-lt"/>
                  <a:ea typeface="+mn-ea"/>
                </a:rPr>
                <a:t>同时调制相位和振幅</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1" name="TextBox 35"/>
            <p:cNvSpPr txBox="1">
              <a:spLocks noChangeArrowheads="1"/>
            </p:cNvSpPr>
            <p:nvPr/>
          </p:nvSpPr>
          <p:spPr bwMode="auto">
            <a:xfrm>
              <a:off x="850" y="3494"/>
              <a:ext cx="1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r>
                <a:rPr kumimoji="0" lang="zh-CN" altLang="en-US" sz="1800" b="1" i="0" u="none" strike="noStrike" kern="0" cap="none" spc="0" normalizeH="0" baseline="0" noProof="0" dirty="0" smtClean="0">
                  <a:ln>
                    <a:noFill/>
                  </a:ln>
                  <a:solidFill>
                    <a:srgbClr val="000000"/>
                  </a:solidFill>
                  <a:effectLst/>
                  <a:uLnTx/>
                  <a:uFillTx/>
                  <a:latin typeface="+mn-lt"/>
                  <a:ea typeface="+mn-ea"/>
                </a:rPr>
                <a:t>仅调制相位</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r>
              <a:rPr lang="zh-CN" altLang="en-US" dirty="0" smtClean="0">
                <a:latin typeface="华文新魏" pitchFamily="2" charset="-122"/>
              </a:rPr>
              <a:t>如何为符号分配比特</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1430932"/>
          </a:xfrm>
        </p:spPr>
        <p:txBody>
          <a:bodyPr/>
          <a:lstStyle/>
          <a:p>
            <a:r>
              <a:rPr lang="zh-CN" altLang="en-US" sz="2400" dirty="0" smtClean="0">
                <a:solidFill>
                  <a:srgbClr val="FF0000"/>
                </a:solidFill>
              </a:rPr>
              <a:t>格雷码（</a:t>
            </a:r>
            <a:r>
              <a:rPr lang="en-US" altLang="zh-CN" sz="2400" dirty="0" smtClean="0">
                <a:solidFill>
                  <a:srgbClr val="FF0000"/>
                </a:solidFill>
              </a:rPr>
              <a:t>Gray code</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solidFill>
                  <a:srgbClr val="0000FF"/>
                </a:solidFill>
              </a:rPr>
              <a:t>目的</a:t>
            </a:r>
            <a:r>
              <a:rPr lang="zh-CN" altLang="en-US" sz="2400" dirty="0" smtClean="0"/>
              <a:t>：少量突发噪声不会导致许多比特出错</a:t>
            </a:r>
            <a:endParaRPr lang="en-US" altLang="zh-CN" sz="2400" dirty="0" smtClean="0"/>
          </a:p>
          <a:p>
            <a:pPr lvl="1"/>
            <a:r>
              <a:rPr lang="zh-CN" altLang="en-US" sz="2400" dirty="0" smtClean="0">
                <a:solidFill>
                  <a:srgbClr val="0000FF"/>
                </a:solidFill>
              </a:rPr>
              <a:t>编码</a:t>
            </a:r>
            <a:r>
              <a:rPr lang="zh-CN" altLang="en-US" sz="2400" dirty="0" smtClean="0"/>
              <a:t>：相邻两个符号只有</a:t>
            </a:r>
            <a:r>
              <a:rPr lang="en-US" altLang="zh-CN" sz="2400" dirty="0" smtClean="0"/>
              <a:t>1</a:t>
            </a:r>
            <a:r>
              <a:rPr lang="zh-CN" altLang="en-US" sz="2400" dirty="0" smtClean="0"/>
              <a:t>个比特的位置不同</a:t>
            </a:r>
            <a:endParaRPr lang="en-US" altLang="zh-CN" sz="2400" dirty="0" smtClean="0"/>
          </a:p>
          <a:p>
            <a:pPr lvl="1"/>
            <a:endParaRPr lang="zh-CN" altLang="en-US" sz="2400" dirty="0"/>
          </a:p>
        </p:txBody>
      </p:sp>
      <p:sp>
        <p:nvSpPr>
          <p:cNvPr id="627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77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70861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750" y="3068960"/>
            <a:ext cx="672465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993503" y="6156012"/>
            <a:ext cx="1749198" cy="369332"/>
          </a:xfrm>
          <a:prstGeom prst="rect">
            <a:avLst/>
          </a:prstGeom>
        </p:spPr>
        <p:txBody>
          <a:bodyPr wrap="none">
            <a:spAutoFit/>
          </a:bodyPr>
          <a:lstStyle/>
          <a:p>
            <a:pPr lvl="0" algn="ctr" fontAlgn="auto">
              <a:spcBef>
                <a:spcPct val="0"/>
              </a:spcBef>
              <a:spcAft>
                <a:spcPts val="0"/>
              </a:spcAft>
              <a:buClrTx/>
              <a:defRPr/>
            </a:pPr>
            <a:r>
              <a:rPr kumimoji="0" lang="en-US" altLang="zh-CN" sz="1800" b="1" kern="0" dirty="0" smtClean="0">
                <a:solidFill>
                  <a:srgbClr val="000000"/>
                </a:solidFill>
                <a:latin typeface="Arial"/>
                <a:ea typeface="华文楷体"/>
              </a:rPr>
              <a:t>QAM-16</a:t>
            </a:r>
            <a:r>
              <a:rPr kumimoji="0" lang="zh-CN" altLang="en-US" sz="1800" b="1" kern="0" dirty="0">
                <a:solidFill>
                  <a:srgbClr val="000000"/>
                </a:solidFill>
                <a:latin typeface="Arial"/>
                <a:ea typeface="华文楷体"/>
              </a:rPr>
              <a:t>格雷码</a:t>
            </a:r>
            <a:endParaRPr kumimoji="0" lang="en-US" altLang="zh-CN" sz="1800" b="1" kern="0" dirty="0">
              <a:solidFill>
                <a:srgbClr val="000000"/>
              </a:solidFill>
              <a:latin typeface="Arial"/>
              <a:ea typeface="华文楷体"/>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a:t>正电平表示</a:t>
            </a:r>
            <a:r>
              <a:rPr lang="en-US" altLang="zh-CN" sz="2000" dirty="0"/>
              <a:t>1</a:t>
            </a:r>
            <a:r>
              <a:rPr lang="zh-CN" altLang="en-US" sz="2000" dirty="0" smtClean="0"/>
              <a:t>，负电平</a:t>
            </a:r>
            <a:r>
              <a:rPr lang="zh-CN" altLang="en-US" sz="2000" dirty="0"/>
              <a:t>表示</a:t>
            </a:r>
            <a:r>
              <a:rPr lang="en-US" altLang="zh-CN" sz="2000" dirty="0"/>
              <a:t>0</a:t>
            </a:r>
            <a:r>
              <a:rPr lang="zh-CN" altLang="en-US" sz="2000" dirty="0"/>
              <a:t>，并且在表示完一个码元后，电压无需回到零。</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smtClean="0"/>
              <a:t>编码简单，带宽效率很高（</a:t>
            </a:r>
            <a:r>
              <a:rPr lang="en-US" altLang="zh-CN" sz="2000" dirty="0" smtClean="0"/>
              <a:t>B/2Hz</a:t>
            </a:r>
            <a:r>
              <a:rPr lang="zh-CN" altLang="en-US" sz="2000" dirty="0" smtClean="0"/>
              <a:t>的带宽可获得</a:t>
            </a:r>
            <a:r>
              <a:rPr lang="en-US" altLang="zh-CN" sz="2000" dirty="0" err="1" smtClean="0"/>
              <a:t>Bbps</a:t>
            </a:r>
            <a:r>
              <a:rPr lang="zh-CN" altLang="en-US" sz="2000" dirty="0" smtClean="0"/>
              <a:t>的比特率），但实际很少使用；</a:t>
            </a:r>
            <a:endParaRPr lang="zh-CN" altLang="en-US" sz="2000" dirty="0"/>
          </a:p>
          <a:p>
            <a:pPr lvl="1">
              <a:lnSpc>
                <a:spcPct val="105000"/>
              </a:lnSpc>
            </a:pPr>
            <a:r>
              <a:rPr lang="zh-CN" altLang="en-US" sz="2000" dirty="0">
                <a:solidFill>
                  <a:srgbClr val="0000FF"/>
                </a:solidFill>
              </a:rPr>
              <a:t>不能携带时钟信号（无法同步），</a:t>
            </a:r>
            <a:r>
              <a:rPr lang="zh-CN" altLang="en-US" sz="2000" dirty="0"/>
              <a:t>且无法表示没有数据传输。</a:t>
            </a:r>
          </a:p>
        </p:txBody>
      </p:sp>
      <p:sp>
        <p:nvSpPr>
          <p:cNvPr id="589827" name="Rectangle 3"/>
          <p:cNvSpPr>
            <a:spLocks noGrp="1" noChangeArrowheads="1"/>
          </p:cNvSpPr>
          <p:nvPr>
            <p:ph type="title"/>
          </p:nvPr>
        </p:nvSpPr>
        <p:spPr/>
        <p:txBody>
          <a:bodyPr/>
          <a:lstStyle/>
          <a:p>
            <a:r>
              <a:rPr lang="zh-CN" altLang="en-US"/>
              <a:t>不归零编码</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nonreturn-to zero</a:t>
            </a:r>
            <a:r>
              <a:rPr lang="zh-CN" altLang="en-US" sz="2800">
                <a:latin typeface="华文新魏" pitchFamily="2" charset="-122"/>
              </a:rPr>
              <a:t>，</a:t>
            </a:r>
            <a:r>
              <a:rPr lang="en-US" altLang="zh-CN" sz="2800">
                <a:latin typeface="华文新魏" pitchFamily="2" charset="-122"/>
              </a:rPr>
              <a:t>NRZ</a:t>
            </a:r>
            <a:r>
              <a:rPr lang="zh-CN" altLang="en-US" sz="2800">
                <a:latin typeface="华文新魏" pitchFamily="2" charset="-122"/>
              </a:rPr>
              <a:t>）</a:t>
            </a:r>
          </a:p>
        </p:txBody>
      </p:sp>
      <p:sp>
        <p:nvSpPr>
          <p:cNvPr id="589828" name="Text Box 4"/>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589829"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30"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589831" name="Text Box 7"/>
          <p:cNvSpPr txBox="1">
            <a:spLocks noChangeArrowheads="1"/>
          </p:cNvSpPr>
          <p:nvPr/>
        </p:nvSpPr>
        <p:spPr bwMode="auto">
          <a:xfrm>
            <a:off x="900113" y="3717677"/>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a:latin typeface="+mn-lt"/>
                <a:ea typeface="+mn-ea"/>
              </a:rPr>
              <a:t>bit</a:t>
            </a:r>
            <a:r>
              <a:rPr lang="zh-CN" altLang="en-US" sz="2000" b="1" dirty="0">
                <a:latin typeface="+mn-lt"/>
                <a:ea typeface="+mn-ea"/>
              </a:rPr>
              <a:t>流</a:t>
            </a:r>
          </a:p>
        </p:txBody>
      </p:sp>
      <p:sp>
        <p:nvSpPr>
          <p:cNvPr id="589832" name="Text Box 8"/>
          <p:cNvSpPr txBox="1">
            <a:spLocks noChangeArrowheads="1"/>
          </p:cNvSpPr>
          <p:nvPr/>
        </p:nvSpPr>
        <p:spPr bwMode="auto">
          <a:xfrm>
            <a:off x="900113" y="4292352"/>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NRZ</a:t>
            </a:r>
            <a:r>
              <a:rPr lang="zh-CN" altLang="en-US" sz="2000" b="1">
                <a:latin typeface="+mn-lt"/>
                <a:ea typeface="+mn-ea"/>
              </a:rPr>
              <a:t>编码</a:t>
            </a:r>
          </a:p>
        </p:txBody>
      </p:sp>
      <p:sp>
        <p:nvSpPr>
          <p:cNvPr id="589833"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2" name="Line 18"/>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3" name="Line 19"/>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4" name="Line 20"/>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5" name="Line 21"/>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6" name="Line 22"/>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7" name="Line 23"/>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8" name="Line 24"/>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9" name="Line 25"/>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0" name="Line 26"/>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1" name="Line 27"/>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2" name="Line 28"/>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3" name="Line 29"/>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4" name="Line 30"/>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5" name="Line 31"/>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6" name="Line 32"/>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7" name="Line 33"/>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8" name="Line 34"/>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9" name="Line 35"/>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0" name="Line 36"/>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1" name="Line 37"/>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2" name="Line 38"/>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3" name="Line 39"/>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4" name="Line 40"/>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5" name="Line 41"/>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6" name="Line 42"/>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7" name="Line 43"/>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8" name="Line 44"/>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9" name="Line 45"/>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0" name="Line 46"/>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1" name="Line 47"/>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2" name="Line 48"/>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3" name="Line 49"/>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4" name="Line 50"/>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5" name="Line 51"/>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6" name="Line 52"/>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7" name="Line 53"/>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8" name="Line 54"/>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9" name="Line 55"/>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0" name="Line 56"/>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1" name="Line 57"/>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2" name="Line 58"/>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3" name="Line 59"/>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4" name="Line 60"/>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5" name="Line 61"/>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6" name="Line 62"/>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7" name="Line 63"/>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8" name="Line 64"/>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9" name="Line 65"/>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0" name="Line 66"/>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1" name="Line 67"/>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2" name="Line 68"/>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3" name="Line 69"/>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4" name="Line 70"/>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6" name="Text Box 72"/>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7" name="Text Box 73"/>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898" name="Text Box 74"/>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9" name="Text Box 75"/>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0" name="Text Box 76"/>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1" name="Text Box 77"/>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2" name="Text Box 78"/>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3" name="Text Box 79"/>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4" name="Text Box 80"/>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5" name="Text Box 81"/>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6" name="Text Box 82"/>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7" name="Line 83"/>
          <p:cNvSpPr>
            <a:spLocks noChangeShapeType="1"/>
          </p:cNvSpPr>
          <p:nvPr/>
        </p:nvSpPr>
        <p:spPr bwMode="auto">
          <a:xfrm>
            <a:off x="226853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8" name="Line 84"/>
          <p:cNvSpPr>
            <a:spLocks noChangeShapeType="1"/>
          </p:cNvSpPr>
          <p:nvPr/>
        </p:nvSpPr>
        <p:spPr bwMode="auto">
          <a:xfrm>
            <a:off x="2843213"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9" name="Line 85"/>
          <p:cNvSpPr>
            <a:spLocks noChangeShapeType="1"/>
          </p:cNvSpPr>
          <p:nvPr/>
        </p:nvSpPr>
        <p:spPr bwMode="auto">
          <a:xfrm>
            <a:off x="28432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0" name="Line 86"/>
          <p:cNvSpPr>
            <a:spLocks noChangeShapeType="1"/>
          </p:cNvSpPr>
          <p:nvPr/>
        </p:nvSpPr>
        <p:spPr bwMode="auto">
          <a:xfrm>
            <a:off x="34194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1" name="Line 87"/>
          <p:cNvSpPr>
            <a:spLocks noChangeShapeType="1"/>
          </p:cNvSpPr>
          <p:nvPr/>
        </p:nvSpPr>
        <p:spPr bwMode="auto">
          <a:xfrm>
            <a:off x="3419475" y="4292352"/>
            <a:ext cx="1152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4" name="Line 90"/>
          <p:cNvSpPr>
            <a:spLocks noChangeShapeType="1"/>
          </p:cNvSpPr>
          <p:nvPr/>
        </p:nvSpPr>
        <p:spPr bwMode="auto">
          <a:xfrm>
            <a:off x="45720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5" name="Line 91"/>
          <p:cNvSpPr>
            <a:spLocks noChangeShapeType="1"/>
          </p:cNvSpPr>
          <p:nvPr/>
        </p:nvSpPr>
        <p:spPr bwMode="auto">
          <a:xfrm>
            <a:off x="4572000"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6" name="Line 92"/>
          <p:cNvSpPr>
            <a:spLocks noChangeShapeType="1"/>
          </p:cNvSpPr>
          <p:nvPr/>
        </p:nvSpPr>
        <p:spPr bwMode="auto">
          <a:xfrm>
            <a:off x="51482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7" name="Line 93"/>
          <p:cNvSpPr>
            <a:spLocks noChangeShapeType="1"/>
          </p:cNvSpPr>
          <p:nvPr/>
        </p:nvSpPr>
        <p:spPr bwMode="auto">
          <a:xfrm>
            <a:off x="5148263"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8" name="Line 94"/>
          <p:cNvSpPr>
            <a:spLocks noChangeShapeType="1"/>
          </p:cNvSpPr>
          <p:nvPr/>
        </p:nvSpPr>
        <p:spPr bwMode="auto">
          <a:xfrm>
            <a:off x="57245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9" name="Line 95"/>
          <p:cNvSpPr>
            <a:spLocks noChangeShapeType="1"/>
          </p:cNvSpPr>
          <p:nvPr/>
        </p:nvSpPr>
        <p:spPr bwMode="auto">
          <a:xfrm>
            <a:off x="5724525" y="4652715"/>
            <a:ext cx="1152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0" name="Line 96"/>
          <p:cNvSpPr>
            <a:spLocks noChangeShapeType="1"/>
          </p:cNvSpPr>
          <p:nvPr/>
        </p:nvSpPr>
        <p:spPr bwMode="auto">
          <a:xfrm>
            <a:off x="68770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1" name="Line 97"/>
          <p:cNvSpPr>
            <a:spLocks noChangeShapeType="1"/>
          </p:cNvSpPr>
          <p:nvPr/>
        </p:nvSpPr>
        <p:spPr bwMode="auto">
          <a:xfrm>
            <a:off x="6877050"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2" name="Line 98"/>
          <p:cNvSpPr>
            <a:spLocks noChangeShapeType="1"/>
          </p:cNvSpPr>
          <p:nvPr/>
        </p:nvSpPr>
        <p:spPr bwMode="auto">
          <a:xfrm>
            <a:off x="74517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3" name="Line 99"/>
          <p:cNvSpPr>
            <a:spLocks noChangeShapeType="1"/>
          </p:cNvSpPr>
          <p:nvPr/>
        </p:nvSpPr>
        <p:spPr bwMode="auto">
          <a:xfrm>
            <a:off x="7451725"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4" name="Line 100"/>
          <p:cNvSpPr>
            <a:spLocks noChangeShapeType="1"/>
          </p:cNvSpPr>
          <p:nvPr/>
        </p:nvSpPr>
        <p:spPr bwMode="auto">
          <a:xfrm>
            <a:off x="80279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5" name="Line 101"/>
          <p:cNvSpPr>
            <a:spLocks noChangeShapeType="1"/>
          </p:cNvSpPr>
          <p:nvPr/>
        </p:nvSpPr>
        <p:spPr bwMode="auto">
          <a:xfrm>
            <a:off x="802798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2"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93"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4"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12792</TotalTime>
  <Words>12792</Words>
  <Application>Microsoft Office PowerPoint</Application>
  <PresentationFormat>全屏显示(4:3)</PresentationFormat>
  <Paragraphs>1892</Paragraphs>
  <Slides>216</Slides>
  <Notes>0</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216</vt:i4>
      </vt:variant>
    </vt:vector>
  </HeadingPairs>
  <TitlesOfParts>
    <vt:vector size="222" baseType="lpstr">
      <vt:lpstr>Straight Edge</vt:lpstr>
      <vt:lpstr>1_Straight Edge</vt:lpstr>
      <vt:lpstr>2_Straight Edge</vt:lpstr>
      <vt:lpstr>Visio</vt:lpstr>
      <vt:lpstr>公式</vt:lpstr>
      <vt:lpstr>Equation</vt:lpstr>
      <vt:lpstr>第二章   物  理  层</vt:lpstr>
      <vt:lpstr>物 理 层</vt:lpstr>
      <vt:lpstr>数据通信基本概念</vt:lpstr>
      <vt:lpstr>通信系统模型</vt:lpstr>
      <vt:lpstr>信息、数据和信号 </vt:lpstr>
      <vt:lpstr>数  据</vt:lpstr>
      <vt:lpstr>信  号 </vt:lpstr>
      <vt:lpstr>图示三者之间的关系 </vt:lpstr>
      <vt:lpstr>信道</vt:lpstr>
      <vt:lpstr>带  宽</vt:lpstr>
      <vt:lpstr>信号变换  （模拟信道）</vt:lpstr>
      <vt:lpstr>信号变换  （数字信道）</vt:lpstr>
      <vt:lpstr>串行传输和并行传输</vt:lpstr>
      <vt:lpstr>单工、半双工和全双工</vt:lpstr>
      <vt:lpstr>基带传输和通带传输</vt:lpstr>
      <vt:lpstr>Fourier分析</vt:lpstr>
      <vt:lpstr>在数据通信中的应用</vt:lpstr>
      <vt:lpstr>有限带宽信号</vt:lpstr>
      <vt:lpstr>有限带宽信号</vt:lpstr>
      <vt:lpstr>有限带宽信号</vt:lpstr>
      <vt:lpstr>身边的现象</vt:lpstr>
      <vt:lpstr>比特率和数字信号失真</vt:lpstr>
      <vt:lpstr>衡量数据通信的几个主要指标</vt:lpstr>
      <vt:lpstr>信息速率</vt:lpstr>
      <vt:lpstr>两种速率之间的关系</vt:lpstr>
      <vt:lpstr>信道容量</vt:lpstr>
      <vt:lpstr>Nyquist公式</vt:lpstr>
      <vt:lpstr>例  题</vt:lpstr>
      <vt:lpstr>Shannon公式</vt:lpstr>
      <vt:lpstr>例  题</vt:lpstr>
      <vt:lpstr>误码率</vt:lpstr>
      <vt:lpstr>总  结</vt:lpstr>
      <vt:lpstr>传输介质</vt:lpstr>
      <vt:lpstr>双绞线</vt:lpstr>
      <vt:lpstr>双绞线</vt:lpstr>
      <vt:lpstr>双绞线常用类别</vt:lpstr>
      <vt:lpstr>UTP的线材等级</vt:lpstr>
      <vt:lpstr>5类UTP</vt:lpstr>
      <vt:lpstr>UTP连接器</vt:lpstr>
      <vt:lpstr>直通UTP电缆</vt:lpstr>
      <vt:lpstr>交叉UTP电缆</vt:lpstr>
      <vt:lpstr>UTP电缆制作 准备</vt:lpstr>
      <vt:lpstr>UTP电缆制作 步骤一</vt:lpstr>
      <vt:lpstr>UTP电缆制作 步骤二</vt:lpstr>
      <vt:lpstr>UTP电缆制作 步骤三</vt:lpstr>
      <vt:lpstr>UTP电缆制作 步骤四</vt:lpstr>
      <vt:lpstr>UTP电缆制作 测试</vt:lpstr>
      <vt:lpstr>同轴电缆</vt:lpstr>
      <vt:lpstr>同轴电缆的种类</vt:lpstr>
      <vt:lpstr>基带同轴电缆</vt:lpstr>
      <vt:lpstr>电力线</vt:lpstr>
      <vt:lpstr>光纤</vt:lpstr>
      <vt:lpstr>光纤的结构</vt:lpstr>
      <vt:lpstr>光纤的工作原理</vt:lpstr>
      <vt:lpstr>描述光纤尺寸的参数</vt:lpstr>
      <vt:lpstr>光纤传输模式</vt:lpstr>
      <vt:lpstr>典型的光缆</vt:lpstr>
      <vt:lpstr>高密度多芯光缆剖面结构</vt:lpstr>
      <vt:lpstr>光纤的特点</vt:lpstr>
      <vt:lpstr>光传输系统</vt:lpstr>
      <vt:lpstr>光传输系统</vt:lpstr>
      <vt:lpstr>光缆连接器</vt:lpstr>
      <vt:lpstr>环型光纤网络</vt:lpstr>
      <vt:lpstr>接  口</vt:lpstr>
      <vt:lpstr>星型光纤网络</vt:lpstr>
      <vt:lpstr>电磁波</vt:lpstr>
      <vt:lpstr>电磁波谱</vt:lpstr>
      <vt:lpstr>电磁波频段</vt:lpstr>
      <vt:lpstr>扩频技术</vt:lpstr>
      <vt:lpstr>PowerPoint 演示文稿</vt:lpstr>
      <vt:lpstr>扩频技术</vt:lpstr>
      <vt:lpstr>PowerPoint 演示文稿</vt:lpstr>
      <vt:lpstr>扩频技术</vt:lpstr>
      <vt:lpstr>ISM频段 （Industrial, Scientific, Medical）</vt:lpstr>
      <vt:lpstr>无线电</vt:lpstr>
      <vt:lpstr>微波</vt:lpstr>
      <vt:lpstr>微波</vt:lpstr>
      <vt:lpstr>红外线</vt:lpstr>
      <vt:lpstr>激光</vt:lpstr>
      <vt:lpstr>卫星</vt:lpstr>
      <vt:lpstr>通信卫星的分类</vt:lpstr>
      <vt:lpstr>地球同步卫星 （GEO）</vt:lpstr>
      <vt:lpstr>甚小孔径终端 （VSAT）</vt:lpstr>
      <vt:lpstr>VSAT系统组成</vt:lpstr>
      <vt:lpstr>VSAT使用中继</vt:lpstr>
      <vt:lpstr>中轨道卫星 （MEO）</vt:lpstr>
      <vt:lpstr>低轨道卫星 （LEO）</vt:lpstr>
      <vt:lpstr>LEO举例</vt:lpstr>
      <vt:lpstr>第一次报告</vt:lpstr>
      <vt:lpstr>数据编码技术</vt:lpstr>
      <vt:lpstr>数字数据在模拟信道 上传输</vt:lpstr>
      <vt:lpstr>幅移键控法 （ASK）</vt:lpstr>
      <vt:lpstr>频移键控法 （FSK）</vt:lpstr>
      <vt:lpstr>相移键控法 （PSK）</vt:lpstr>
      <vt:lpstr>正交幅度调制 （QAM）</vt:lpstr>
      <vt:lpstr>星座图</vt:lpstr>
      <vt:lpstr>QPSK和QAM的星座图</vt:lpstr>
      <vt:lpstr>如何为符号分配比特</vt:lpstr>
      <vt:lpstr>不归零编码 （nonreturn-to zero，NRZ）</vt:lpstr>
      <vt:lpstr>曼切斯特编码 （Manchester encoding）</vt:lpstr>
      <vt:lpstr>不归零逆转 （NRZI）</vt:lpstr>
      <vt:lpstr>4B/5B编码</vt:lpstr>
      <vt:lpstr>平衡信号</vt:lpstr>
      <vt:lpstr>模拟数据在数字信道 上传输</vt:lpstr>
      <vt:lpstr>PCM工作步骤 （步骤一）</vt:lpstr>
      <vt:lpstr>PCM工作步骤 （步骤二）</vt:lpstr>
      <vt:lpstr>PCM工作步骤 （步骤三）</vt:lpstr>
      <vt:lpstr>总  结</vt:lpstr>
      <vt:lpstr>多路复用技术</vt:lpstr>
      <vt:lpstr>常用多路复用技术</vt:lpstr>
      <vt:lpstr>频分多路复用 （FDM）</vt:lpstr>
      <vt:lpstr>例  题</vt:lpstr>
      <vt:lpstr>正交频分复用 （OFDM）</vt:lpstr>
      <vt:lpstr>时分多路复用 （TDM）</vt:lpstr>
      <vt:lpstr>实现1:同步时分多路复用</vt:lpstr>
      <vt:lpstr>TDM帧</vt:lpstr>
      <vt:lpstr>例  题</vt:lpstr>
      <vt:lpstr>实现2:异步时分多路复用</vt:lpstr>
      <vt:lpstr>波分多路复用 （WDM）</vt:lpstr>
      <vt:lpstr>密集波分多路复用 （DWDM）</vt:lpstr>
      <vt:lpstr>码分多路复用 （CDM）</vt:lpstr>
      <vt:lpstr>码片和码片序列</vt:lpstr>
      <vt:lpstr>码片序列的特性 之一</vt:lpstr>
      <vt:lpstr>码片序列的特性 之二</vt:lpstr>
      <vt:lpstr>工作原理 发送端</vt:lpstr>
      <vt:lpstr>举  例</vt:lpstr>
      <vt:lpstr>工作原理 接收端</vt:lpstr>
      <vt:lpstr>举  例</vt:lpstr>
      <vt:lpstr>数据交换技术</vt:lpstr>
      <vt:lpstr>电路交换</vt:lpstr>
      <vt:lpstr>图示电路交换</vt:lpstr>
      <vt:lpstr>例1:电路交换</vt:lpstr>
      <vt:lpstr>例2:电路交换</vt:lpstr>
      <vt:lpstr>特  点 </vt:lpstr>
      <vt:lpstr>报文交换</vt:lpstr>
      <vt:lpstr>图示报文交换</vt:lpstr>
      <vt:lpstr>特  点</vt:lpstr>
      <vt:lpstr>分组交换</vt:lpstr>
      <vt:lpstr>虚电路分组交换</vt:lpstr>
      <vt:lpstr>数据报分组交换</vt:lpstr>
      <vt:lpstr>两种分组交换方式的比较</vt:lpstr>
      <vt:lpstr>工作时序图 </vt:lpstr>
      <vt:lpstr>通信系统的举例</vt:lpstr>
      <vt:lpstr>公用交换电话网络</vt:lpstr>
      <vt:lpstr>公用交换电话网络 （PSTN）</vt:lpstr>
      <vt:lpstr>电话网络结构的发展</vt:lpstr>
      <vt:lpstr>电话网络的典型结构</vt:lpstr>
      <vt:lpstr>电话网络的主要构成</vt:lpstr>
      <vt:lpstr>本地回路及其主要技术</vt:lpstr>
      <vt:lpstr>通过电话系统拨号进行 计算机间通信</vt:lpstr>
      <vt:lpstr>调制解调器 （MODEM）</vt:lpstr>
      <vt:lpstr>调制解调器 （MODEM）</vt:lpstr>
      <vt:lpstr>编码解码器 （CODEC）</vt:lpstr>
      <vt:lpstr>编码解码器 （CODEC）</vt:lpstr>
      <vt:lpstr>增量调制 （δ调制）</vt:lpstr>
      <vt:lpstr>数字用户线 （xDSL）</vt:lpstr>
      <vt:lpstr>xDSL常用技术</vt:lpstr>
      <vt:lpstr>带宽和距离的关系</vt:lpstr>
      <vt:lpstr>非对称数字用户线 （ADSL）</vt:lpstr>
      <vt:lpstr>离散多音频调制  （DMT）</vt:lpstr>
      <vt:lpstr>图  例</vt:lpstr>
      <vt:lpstr>ADSL接入模型</vt:lpstr>
      <vt:lpstr>常用设备</vt:lpstr>
      <vt:lpstr>光纤到户 （FTTH）</vt:lpstr>
      <vt:lpstr>无源光网络 （PON）</vt:lpstr>
      <vt:lpstr>FTTx</vt:lpstr>
      <vt:lpstr>干线及其主要技术</vt:lpstr>
      <vt:lpstr>多路复用技术</vt:lpstr>
      <vt:lpstr>FDM在电话网络中的应用</vt:lpstr>
      <vt:lpstr>群(group)的图示</vt:lpstr>
      <vt:lpstr>TDM在电话网络中的应用</vt:lpstr>
      <vt:lpstr>PCM</vt:lpstr>
      <vt:lpstr>T1载波</vt:lpstr>
      <vt:lpstr>T1载波</vt:lpstr>
      <vt:lpstr>高次群</vt:lpstr>
      <vt:lpstr>E1载波</vt:lpstr>
      <vt:lpstr>高次群</vt:lpstr>
      <vt:lpstr>SONET/SDH</vt:lpstr>
      <vt:lpstr>一个SONET系统</vt:lpstr>
      <vt:lpstr>SONET体系结构</vt:lpstr>
      <vt:lpstr>解  释</vt:lpstr>
      <vt:lpstr>基本的SONET信道 </vt:lpstr>
      <vt:lpstr>解  释</vt:lpstr>
      <vt:lpstr>高层次的多路复用 </vt:lpstr>
      <vt:lpstr>图  例 </vt:lpstr>
      <vt:lpstr>交换局及其主要技术</vt:lpstr>
      <vt:lpstr>电路交换和分组交换的比较 </vt:lpstr>
      <vt:lpstr>移动电话系统</vt:lpstr>
      <vt:lpstr>第一代移动电话 （模拟声音 ）</vt:lpstr>
      <vt:lpstr>高级移动电话系统 （AMPS ）</vt:lpstr>
      <vt:lpstr>网络结构图示</vt:lpstr>
      <vt:lpstr>信道划分</vt:lpstr>
      <vt:lpstr>第二代移动电话 （数字声音 ）</vt:lpstr>
      <vt:lpstr>数字高级移动电话系统 （D-AMPS）</vt:lpstr>
      <vt:lpstr>信道划分</vt:lpstr>
      <vt:lpstr>通信举例</vt:lpstr>
      <vt:lpstr>全球移动通信系统 （GSM）</vt:lpstr>
      <vt:lpstr>GSM移动网络体系结构</vt:lpstr>
      <vt:lpstr>信道划分</vt:lpstr>
      <vt:lpstr>图  示</vt:lpstr>
      <vt:lpstr>GSM多帧 （26时隙的多帧）</vt:lpstr>
      <vt:lpstr>GSM的进化 （2.5G技术）</vt:lpstr>
      <vt:lpstr>码分多路接入 （CDMA）</vt:lpstr>
      <vt:lpstr>第三代移动电话 （数字声音和数据 ）</vt:lpstr>
      <vt:lpstr>国际移动通信标准 （IMT-2000）</vt:lpstr>
      <vt:lpstr>CDMA2000 </vt:lpstr>
      <vt:lpstr>WCDMA  </vt:lpstr>
      <vt:lpstr>TD-SCDMA </vt:lpstr>
      <vt:lpstr>第二次报告</vt:lpstr>
      <vt:lpstr>早期的有线电视系统</vt:lpstr>
      <vt:lpstr>光纤同轴混合网  （HFC ）</vt:lpstr>
      <vt:lpstr>HFC的频谱分配 </vt:lpstr>
      <vt:lpstr>电缆MODEM </vt:lpstr>
      <vt:lpstr>ADSL和HFC 待续 </vt:lpstr>
      <vt:lpstr>ADSL和HFC </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dc:title>
  <dc:subject>物理层</dc:subject>
  <dc:creator>陆有军</dc:creator>
  <cp:lastModifiedBy>lyj</cp:lastModifiedBy>
  <cp:revision>439</cp:revision>
  <dcterms:created xsi:type="dcterms:W3CDTF">1601-01-01T00:00:00Z</dcterms:created>
  <dcterms:modified xsi:type="dcterms:W3CDTF">2024-03-11T04:59:10Z</dcterms:modified>
</cp:coreProperties>
</file>